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00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2" r:id="rId129"/>
    <p:sldId id="383" r:id="rId130"/>
    <p:sldId id="384" r:id="rId131"/>
    <p:sldId id="385" r:id="rId132"/>
    <p:sldId id="386" r:id="rId133"/>
    <p:sldId id="387" r:id="rId134"/>
    <p:sldId id="388" r:id="rId135"/>
    <p:sldId id="389" r:id="rId136"/>
    <p:sldId id="390" r:id="rId137"/>
    <p:sldId id="391" r:id="rId138"/>
    <p:sldId id="392" r:id="rId139"/>
    <p:sldId id="393" r:id="rId140"/>
    <p:sldId id="394" r:id="rId141"/>
    <p:sldId id="395" r:id="rId142"/>
    <p:sldId id="396" r:id="rId143"/>
    <p:sldId id="397" r:id="rId144"/>
    <p:sldId id="398" r:id="rId14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34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1315" y="1677542"/>
            <a:ext cx="8621369" cy="145919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1315" y="96646"/>
            <a:ext cx="8621369" cy="124472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6112" y="3086100"/>
            <a:ext cx="7351775" cy="207111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904357" y="6457188"/>
            <a:ext cx="3085758" cy="28894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41044" y="6294353"/>
            <a:ext cx="4009246" cy="54346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jpg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 txBox="1"/>
          <p:nvPr/>
        </p:nvSpPr>
        <p:spPr>
          <a:xfrm>
            <a:off x="1669898" y="3195142"/>
            <a:ext cx="6032174" cy="677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en-US" sz="4400" b="1" spc="10" dirty="0" smtClean="0">
                <a:solidFill>
                  <a:srgbClr val="FF0066"/>
                </a:solidFill>
                <a:latin typeface="Arial"/>
                <a:cs typeface="Arial"/>
              </a:rPr>
              <a:t>System programing</a:t>
            </a:r>
            <a:endParaRPr sz="4400" dirty="0">
              <a:latin typeface="Arial"/>
              <a:cs typeface="Arial"/>
            </a:endParaRPr>
          </a:p>
        </p:txBody>
      </p:sp>
      <p:sp>
        <p:nvSpPr>
          <p:cNvPr id="4" name="text 1"/>
          <p:cNvSpPr txBox="1"/>
          <p:nvPr/>
        </p:nvSpPr>
        <p:spPr>
          <a:xfrm>
            <a:off x="1486007" y="4876800"/>
            <a:ext cx="6399957" cy="303160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algn="ctr"/>
            <a:r>
              <a:rPr sz="1970" spc="10" dirty="0">
                <a:latin typeface="Arial Black"/>
                <a:cs typeface="Arial Black"/>
              </a:rPr>
              <a:t>Assistant lecturer: Abdullah Thaier Abdalsatir</a:t>
            </a:r>
            <a:endParaRPr sz="1900" dirty="0">
              <a:latin typeface="Arial Black"/>
              <a:cs typeface="Arial Black"/>
            </a:endParaRPr>
          </a:p>
        </p:txBody>
      </p:sp>
      <p:pic>
        <p:nvPicPr>
          <p:cNvPr id="2" name="Ima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217" y="426970"/>
            <a:ext cx="1479232" cy="16507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4355" y="796782"/>
            <a:ext cx="33147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Diyala university 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College of engineering</a:t>
            </a:r>
          </a:p>
          <a:p>
            <a:pPr algn="ctr"/>
            <a:r>
              <a:rPr lang="en-US" dirty="0">
                <a:solidFill>
                  <a:srgbClr val="0070C0"/>
                </a:solidFill>
                <a:latin typeface="Bernard MT Condensed" pitchFamily="18" charset="0"/>
              </a:rPr>
              <a:t>Department of computer engineering</a:t>
            </a:r>
          </a:p>
          <a:p>
            <a:endParaRPr lang="en-US" sz="1000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963" y="339682"/>
            <a:ext cx="1257034" cy="1676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86100" y="2393510"/>
            <a:ext cx="2400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Bernard MT Condensed" panose="02050806060905020404" pitchFamily="18" charset="0"/>
              </a:rPr>
              <a:t>Second stage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685" y="417730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smtClean="0"/>
              <a:t>Lec10-DMA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1732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95528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MRDC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IOWC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activate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simul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usl</a:t>
            </a:r>
            <a:r>
              <a:rPr sz="3200" spc="-24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4102"/>
            <a:ext cx="8561070" cy="4629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tra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rin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I/O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10" dirty="0" smtClean="0">
                <a:latin typeface="Arial"/>
                <a:cs typeface="Arial"/>
              </a:rPr>
              <a:t>vic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marR="50736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  <a:tab pos="6245860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causes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MWTC	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C 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activat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6637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808</a:t>
            </a:r>
            <a:r>
              <a:rPr sz="3200" spc="-5" dirty="0" smtClean="0">
                <a:latin typeface="Arial"/>
                <a:cs typeface="Arial"/>
              </a:rPr>
              <a:t>6/</a:t>
            </a:r>
            <a:r>
              <a:rPr sz="3200" spc="-10" dirty="0" smtClean="0">
                <a:latin typeface="Arial"/>
                <a:cs typeface="Arial"/>
              </a:rPr>
              <a:t>808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require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controller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ci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cuit such 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13–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si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vides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u="heavy" spc="0" dirty="0" smtClean="0">
                <a:latin typeface="Arial"/>
                <a:cs typeface="Arial"/>
              </a:rPr>
              <a:t>e</a:t>
            </a:r>
            <a:r>
              <a:rPr sz="3200" u="heavy" spc="-10" dirty="0" smtClean="0">
                <a:latin typeface="Arial"/>
                <a:cs typeface="Arial"/>
              </a:rPr>
              <a:t>m</a:t>
            </a:r>
            <a:r>
              <a:rPr sz="3200" u="heavy" spc="0" dirty="0" smtClean="0">
                <a:latin typeface="Arial"/>
                <a:cs typeface="Arial"/>
              </a:rPr>
              <a:t>ory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ts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tro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(DACK)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selects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87290" y="276606"/>
            <a:ext cx="1232915" cy="0"/>
          </a:xfrm>
          <a:custGeom>
            <a:avLst/>
            <a:gdLst/>
            <a:ahLst/>
            <a:cxnLst/>
            <a:rect l="l" t="t" r="r" b="b"/>
            <a:pathLst>
              <a:path w="1232915">
                <a:moveTo>
                  <a:pt x="0" y="0"/>
                </a:moveTo>
                <a:lnTo>
                  <a:pt x="1232915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80326" y="273558"/>
            <a:ext cx="1097279" cy="0"/>
          </a:xfrm>
          <a:custGeom>
            <a:avLst/>
            <a:gdLst/>
            <a:ahLst/>
            <a:cxnLst/>
            <a:rect l="l" t="t" r="r" b="b"/>
            <a:pathLst>
              <a:path w="1097279">
                <a:moveTo>
                  <a:pt x="0" y="0"/>
                </a:moveTo>
                <a:lnTo>
                  <a:pt x="1097279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60441" y="1887473"/>
            <a:ext cx="1232916" cy="0"/>
          </a:xfrm>
          <a:custGeom>
            <a:avLst/>
            <a:gdLst/>
            <a:ahLst/>
            <a:cxnLst/>
            <a:rect l="l" t="t" r="r" b="b"/>
            <a:pathLst>
              <a:path w="1232916">
                <a:moveTo>
                  <a:pt x="0" y="0"/>
                </a:moveTo>
                <a:lnTo>
                  <a:pt x="1232916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31202" y="1882901"/>
            <a:ext cx="975359" cy="0"/>
          </a:xfrm>
          <a:custGeom>
            <a:avLst/>
            <a:gdLst/>
            <a:ahLst/>
            <a:cxnLst/>
            <a:rect l="l" t="t" r="r" b="b"/>
            <a:pathLst>
              <a:path w="975359">
                <a:moveTo>
                  <a:pt x="0" y="0"/>
                </a:moveTo>
                <a:lnTo>
                  <a:pt x="975359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Pen</a:t>
            </a:r>
            <a:r>
              <a:rPr sz="4000" b="1" spc="-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Drives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85809" cy="45694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Pen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ves,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lash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drives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store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74485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dri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py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</a:t>
            </a:r>
            <a:r>
              <a:rPr sz="2800" spc="-10" dirty="0" smtClean="0">
                <a:latin typeface="Arial"/>
                <a:cs typeface="Arial"/>
              </a:rPr>
              <a:t> tra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k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s,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rea</a:t>
            </a:r>
            <a:r>
              <a:rPr sz="2800" spc="-10" dirty="0" smtClean="0">
                <a:latin typeface="Arial"/>
                <a:cs typeface="Arial"/>
              </a:rPr>
              <a:t>lly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ot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3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85" dirty="0" smtClean="0">
                <a:latin typeface="Arial"/>
                <a:cs typeface="Arial"/>
              </a:rPr>
              <a:t>F</a:t>
            </a:r>
            <a:r>
              <a:rPr sz="3200" spc="-24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tem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 struct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ty</a:t>
            </a:r>
            <a:r>
              <a:rPr sz="2800" spc="-20" dirty="0" smtClean="0">
                <a:latin typeface="Arial"/>
                <a:cs typeface="Arial"/>
              </a:rPr>
              <a:t>pe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65087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USB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us,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OS recog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izes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 and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ows da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 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rred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Hard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Disk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Memory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47430" cy="5022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Hard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much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lar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er ca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acity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y disk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3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152209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10" dirty="0" smtClean="0">
                <a:latin typeface="Arial"/>
                <a:cs typeface="Arial"/>
              </a:rPr>
              <a:t>ll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xe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dis</a:t>
            </a:r>
            <a:r>
              <a:rPr sz="2800" spc="-15" dirty="0" smtClean="0">
                <a:latin typeface="Arial"/>
                <a:cs typeface="Arial"/>
              </a:rPr>
              <a:t>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use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t 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ble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lik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ppy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sk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3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rd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isk is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also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disk.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50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rm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950" spc="-105" dirty="0" smtClean="0">
                <a:latin typeface="Arial"/>
                <a:cs typeface="Arial"/>
              </a:rPr>
              <a:t>Wi</a:t>
            </a:r>
            <a:r>
              <a:rPr sz="2950" spc="-95" dirty="0" smtClean="0">
                <a:latin typeface="Arial"/>
                <a:cs typeface="Arial"/>
              </a:rPr>
              <a:t>n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h</a:t>
            </a:r>
            <a:r>
              <a:rPr sz="2950" spc="-100" dirty="0" smtClean="0">
                <a:latin typeface="Arial"/>
                <a:cs typeface="Arial"/>
              </a:rPr>
              <a:t>e</a:t>
            </a:r>
            <a:r>
              <a:rPr sz="2950" spc="-85" dirty="0" smtClean="0">
                <a:latin typeface="Arial"/>
                <a:cs typeface="Arial"/>
              </a:rPr>
              <a:t>s</a:t>
            </a:r>
            <a:r>
              <a:rPr sz="2950" spc="-70" dirty="0" smtClean="0">
                <a:latin typeface="Arial"/>
                <a:cs typeface="Arial"/>
              </a:rPr>
              <a:t>ter</a:t>
            </a:r>
            <a:r>
              <a:rPr sz="2950" spc="-40" dirty="0" smtClean="0">
                <a:latin typeface="Arial"/>
                <a:cs typeface="Arial"/>
              </a:rPr>
              <a:t> </a:t>
            </a:r>
            <a:r>
              <a:rPr sz="2950" spc="-100" dirty="0" smtClean="0">
                <a:latin typeface="Arial"/>
                <a:cs typeface="Arial"/>
              </a:rPr>
              <a:t>d</a:t>
            </a:r>
            <a:r>
              <a:rPr sz="2950" spc="-55" dirty="0" smtClean="0">
                <a:latin typeface="Arial"/>
                <a:cs typeface="Arial"/>
              </a:rPr>
              <a:t>r</a:t>
            </a:r>
            <a:r>
              <a:rPr sz="2950" spc="-40" dirty="0" smtClean="0">
                <a:latin typeface="Arial"/>
                <a:cs typeface="Arial"/>
              </a:rPr>
              <a:t>i</a:t>
            </a:r>
            <a:r>
              <a:rPr sz="2950" spc="-85" dirty="0" smtClean="0">
                <a:latin typeface="Arial"/>
                <a:cs typeface="Arial"/>
              </a:rPr>
              <a:t>v</a:t>
            </a:r>
            <a:r>
              <a:rPr sz="2950" spc="-100" dirty="0" smtClean="0">
                <a:latin typeface="Arial"/>
                <a:cs typeface="Arial"/>
              </a:rPr>
              <a:t>e</a:t>
            </a:r>
            <a:r>
              <a:rPr sz="2950" spc="-2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but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15" dirty="0" smtClean="0">
                <a:latin typeface="Arial"/>
                <a:cs typeface="Arial"/>
              </a:rPr>
              <a:t>le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common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today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Comm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-cost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(less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$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yte) sizes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sent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500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ts val="332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zes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ap</a:t>
            </a:r>
            <a:r>
              <a:rPr sz="2800" spc="-10" dirty="0" smtClean="0">
                <a:latin typeface="Arial"/>
                <a:cs typeface="Arial"/>
              </a:rPr>
              <a:t>pr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4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</a:t>
            </a:r>
            <a:r>
              <a:rPr sz="2800" spc="-4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T</a:t>
            </a:r>
            <a:r>
              <a:rPr sz="2800" spc="-5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a)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va</a:t>
            </a:r>
            <a:r>
              <a:rPr sz="2800" spc="-10" dirty="0" smtClean="0">
                <a:latin typeface="Arial"/>
                <a:cs typeface="Arial"/>
              </a:rPr>
              <a:t>il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24103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sk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flyi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store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8572500" cy="4508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very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sma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 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surface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k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fli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ab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ve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su</a:t>
            </a:r>
            <a:r>
              <a:rPr sz="2800" spc="-10" dirty="0" smtClean="0">
                <a:latin typeface="Arial"/>
                <a:cs typeface="Arial"/>
              </a:rPr>
              <a:t>rfa</a:t>
            </a:r>
            <a:r>
              <a:rPr sz="2800" spc="-15" dirty="0" smtClean="0">
                <a:latin typeface="Arial"/>
                <a:cs typeface="Arial"/>
              </a:rPr>
              <a:t>ce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fi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10" dirty="0" smtClean="0">
                <a:latin typeface="Arial"/>
                <a:cs typeface="Arial"/>
              </a:rPr>
              <a:t>rr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su</a:t>
            </a:r>
            <a:r>
              <a:rPr sz="2800" spc="-10" dirty="0" smtClean="0">
                <a:latin typeface="Arial"/>
                <a:cs typeface="Arial"/>
              </a:rPr>
              <a:t>rf</a:t>
            </a:r>
            <a:r>
              <a:rPr sz="2800" spc="-15" dirty="0" smtClean="0">
                <a:latin typeface="Arial"/>
                <a:cs typeface="Arial"/>
              </a:rPr>
              <a:t>ace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di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spins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rd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isk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typical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 sp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 </a:t>
            </a:r>
            <a:r>
              <a:rPr sz="3200" spc="-5" dirty="0" smtClean="0">
                <a:latin typeface="Arial"/>
                <a:cs typeface="Arial"/>
              </a:rPr>
              <a:t>300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1</a:t>
            </a:r>
            <a:r>
              <a:rPr sz="3200" spc="-15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00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RPM,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es f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769620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her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ota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ws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 j</a:t>
            </a:r>
            <a:r>
              <a:rPr sz="2800" spc="-15" dirty="0" smtClean="0">
                <a:latin typeface="Arial"/>
                <a:cs typeface="Arial"/>
              </a:rPr>
              <a:t>ust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op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fa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sk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10" dirty="0" smtClean="0">
                <a:latin typeface="Arial"/>
                <a:cs typeface="Arial"/>
              </a:rPr>
              <a:t>k</a:t>
            </a:r>
            <a:r>
              <a:rPr sz="3200" spc="-65" dirty="0" smtClean="0">
                <a:latin typeface="Arial"/>
                <a:cs typeface="Arial"/>
              </a:rPr>
              <a:t>’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surf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333105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Pro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cause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36421"/>
            <a:ext cx="8265159" cy="420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16700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pow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i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upt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or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j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ed,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he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cr</a:t>
            </a:r>
            <a:r>
              <a:rPr sz="2800" spc="-15" dirty="0" smtClean="0">
                <a:latin typeface="Arial"/>
                <a:cs typeface="Arial"/>
              </a:rPr>
              <a:t>ash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su</a:t>
            </a:r>
            <a:r>
              <a:rPr sz="2800" spc="-10" dirty="0" smtClean="0">
                <a:latin typeface="Arial"/>
                <a:cs typeface="Arial"/>
              </a:rPr>
              <a:t>rfa</a:t>
            </a:r>
            <a:r>
              <a:rPr sz="2800" spc="-15" dirty="0" smtClean="0">
                <a:latin typeface="Arial"/>
                <a:cs typeface="Arial"/>
              </a:rPr>
              <a:t>ce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35" dirty="0" smtClean="0">
                <a:latin typeface="Arial"/>
                <a:cs typeface="Arial"/>
              </a:rPr>
              <a:t>w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ch ca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ama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sk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su</a:t>
            </a:r>
            <a:r>
              <a:rPr sz="2800" spc="-10" dirty="0" smtClean="0">
                <a:latin typeface="Arial"/>
                <a:cs typeface="Arial"/>
              </a:rPr>
              <a:t>rf</a:t>
            </a:r>
            <a:r>
              <a:rPr sz="2800" spc="-15" dirty="0" smtClean="0">
                <a:latin typeface="Arial"/>
                <a:cs typeface="Arial"/>
              </a:rPr>
              <a:t>ace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ad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Some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uf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cturers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incl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a 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ical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rk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 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wer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erru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marR="54292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when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ked,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-15" dirty="0" smtClean="0">
                <a:latin typeface="Arial"/>
                <a:cs typeface="Arial"/>
              </a:rPr>
              <a:t> 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safe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landing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zo</a:t>
            </a:r>
            <a:r>
              <a:rPr sz="2800" spc="-20" dirty="0" smtClean="0">
                <a:latin typeface="Arial"/>
                <a:cs typeface="Arial"/>
              </a:rPr>
              <a:t>ne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(un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tr</a:t>
            </a:r>
            <a:r>
              <a:rPr sz="2800" spc="-15" dirty="0" smtClean="0">
                <a:latin typeface="Arial"/>
                <a:cs typeface="Arial"/>
              </a:rPr>
              <a:t>ac</a:t>
            </a:r>
            <a:r>
              <a:rPr sz="2800" spc="-10" dirty="0" smtClean="0">
                <a:latin typeface="Arial"/>
                <a:cs typeface="Arial"/>
              </a:rPr>
              <a:t>k)</a:t>
            </a:r>
            <a:r>
              <a:rPr sz="2800" spc="-20" dirty="0" smtClean="0">
                <a:latin typeface="Arial"/>
                <a:cs typeface="Arial"/>
              </a:rPr>
              <a:t> when</a:t>
            </a:r>
            <a:r>
              <a:rPr sz="2800" spc="-15" dirty="0" smtClean="0">
                <a:latin typeface="Arial"/>
                <a:cs typeface="Arial"/>
              </a:rPr>
              <a:t> power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036559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An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y 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drive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disk surfaces.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12163"/>
            <a:ext cx="8387080" cy="39325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108204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py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has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two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ds,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up</a:t>
            </a:r>
            <a:r>
              <a:rPr sz="2800" spc="-15" dirty="0" smtClean="0">
                <a:latin typeface="Arial"/>
                <a:cs typeface="Arial"/>
              </a:rPr>
              <a:t>per su</a:t>
            </a:r>
            <a:r>
              <a:rPr sz="2800" spc="-10" dirty="0" smtClean="0">
                <a:latin typeface="Arial"/>
                <a:cs typeface="Arial"/>
              </a:rPr>
              <a:t>rfa</a:t>
            </a:r>
            <a:r>
              <a:rPr sz="2800" spc="-15" dirty="0" smtClean="0">
                <a:latin typeface="Arial"/>
                <a:cs typeface="Arial"/>
              </a:rPr>
              <a:t>ce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 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ower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su</a:t>
            </a:r>
            <a:r>
              <a:rPr sz="2800" spc="-10" dirty="0" smtClean="0">
                <a:latin typeface="Arial"/>
                <a:cs typeface="Arial"/>
              </a:rPr>
              <a:t>rfa</a:t>
            </a:r>
            <a:r>
              <a:rPr sz="2800" spc="-15" dirty="0" smtClean="0">
                <a:latin typeface="Arial"/>
                <a:cs typeface="Arial"/>
              </a:rPr>
              <a:t>ce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ard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dr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ve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up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ght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sk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su</a:t>
            </a:r>
            <a:r>
              <a:rPr sz="2800" spc="-10" dirty="0" smtClean="0">
                <a:latin typeface="Arial"/>
                <a:cs typeface="Arial"/>
              </a:rPr>
              <a:t>rf</a:t>
            </a:r>
            <a:r>
              <a:rPr sz="2800" spc="-15" dirty="0" smtClean="0">
                <a:latin typeface="Arial"/>
                <a:cs typeface="Arial"/>
              </a:rPr>
              <a:t>aces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(fou</a:t>
            </a:r>
            <a:r>
              <a:rPr sz="2800" spc="-10" dirty="0" smtClean="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)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35" dirty="0" smtClean="0">
                <a:latin typeface="Arial"/>
                <a:cs typeface="Arial"/>
              </a:rPr>
              <a:t>w</a:t>
            </a:r>
            <a:r>
              <a:rPr sz="2800" spc="-10" dirty="0" smtClean="0">
                <a:latin typeface="Arial"/>
                <a:cs typeface="Arial"/>
              </a:rPr>
              <a:t>ith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up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two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ds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fa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marR="50038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Each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time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w c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o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y movi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assemb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-23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new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trac</a:t>
            </a:r>
            <a:r>
              <a:rPr sz="3200" spc="5" dirty="0" smtClean="0">
                <a:latin typeface="Arial"/>
                <a:cs typeface="Arial"/>
              </a:rPr>
              <a:t>k</a:t>
            </a:r>
            <a:r>
              <a:rPr sz="3200" spc="0" dirty="0" smtClean="0">
                <a:latin typeface="Arial"/>
                <a:cs typeface="Arial"/>
              </a:rPr>
              <a:t>s 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avai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See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3–23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55535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ck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ck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ei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step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voice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coil.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6892" y="1323675"/>
            <a:ext cx="8159750" cy="4447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630555" marR="12700" indent="-287020">
              <a:lnSpc>
                <a:spcPct val="100099"/>
              </a:lnSpc>
              <a:buClr>
                <a:srgbClr val="0D4000"/>
              </a:buClr>
              <a:buFont typeface="Arial"/>
              <a:buChar char="–"/>
              <a:tabLst>
                <a:tab pos="63055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motor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ow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y;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movin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15" dirty="0" smtClean="0">
                <a:latin typeface="Arial"/>
                <a:cs typeface="Arial"/>
              </a:rPr>
              <a:t> he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sembly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ire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5" dirty="0" smtClean="0">
                <a:latin typeface="Arial"/>
                <a:cs typeface="Arial"/>
              </a:rPr>
              <a:t>tep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yli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630555" marR="1333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63055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10" dirty="0" smtClean="0">
                <a:latin typeface="Arial"/>
                <a:cs typeface="Arial"/>
              </a:rPr>
              <a:t>il 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sm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0" dirty="0" smtClean="0">
                <a:latin typeface="Arial"/>
                <a:cs typeface="Arial"/>
              </a:rPr>
              <a:t>uic</a:t>
            </a:r>
            <a:r>
              <a:rPr sz="2800" spc="-15" dirty="0" smtClean="0">
                <a:latin typeface="Arial"/>
                <a:cs typeface="Arial"/>
              </a:rPr>
              <a:t>k;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heads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many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yli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35" dirty="0" smtClean="0">
                <a:latin typeface="Arial"/>
                <a:cs typeface="Arial"/>
              </a:rPr>
              <a:t>w</a:t>
            </a:r>
            <a:r>
              <a:rPr sz="2800" spc="-10" dirty="0" smtClean="0">
                <a:latin typeface="Arial"/>
                <a:cs typeface="Arial"/>
              </a:rPr>
              <a:t>ith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one</a:t>
            </a:r>
            <a:r>
              <a:rPr sz="2800" spc="-15" dirty="0" smtClean="0">
                <a:latin typeface="Arial"/>
                <a:cs typeface="Arial"/>
              </a:rPr>
              <a:t> swe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72"/>
              </a:spcBef>
            </a:pPr>
            <a:endParaRPr sz="13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-m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-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-type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siti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isms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misa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ig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ed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8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while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voice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10" dirty="0" smtClean="0">
                <a:latin typeface="Arial"/>
                <a:cs typeface="Arial"/>
              </a:rPr>
              <a:t>il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ech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sm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10" dirty="0" smtClean="0">
                <a:latin typeface="Arial"/>
                <a:cs typeface="Arial"/>
              </a:rPr>
              <a:t>rr</a:t>
            </a:r>
            <a:r>
              <a:rPr sz="2800" spc="-15" dirty="0" smtClean="0">
                <a:latin typeface="Arial"/>
                <a:cs typeface="Arial"/>
              </a:rPr>
              <a:t>ects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ny mis</a:t>
            </a:r>
            <a:r>
              <a:rPr sz="2800" spc="-10" dirty="0" smtClean="0">
                <a:latin typeface="Arial"/>
                <a:cs typeface="Arial"/>
              </a:rPr>
              <a:t>ali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nm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6463" y="1627632"/>
            <a:ext cx="448056" cy="21122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87567" y="3273552"/>
            <a:ext cx="1042415" cy="822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678423" y="1691639"/>
            <a:ext cx="1051559" cy="818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3047" y="2066544"/>
            <a:ext cx="1051560" cy="33695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80859" y="1490472"/>
            <a:ext cx="0" cy="265175"/>
          </a:xfrm>
          <a:custGeom>
            <a:avLst/>
            <a:gdLst/>
            <a:ahLst/>
            <a:cxnLst/>
            <a:rect l="l" t="t" r="r" b="b"/>
            <a:pathLst>
              <a:path h="265175">
                <a:moveTo>
                  <a:pt x="0" y="265175"/>
                </a:moveTo>
                <a:lnTo>
                  <a:pt x="0" y="0"/>
                </a:lnTo>
              </a:path>
            </a:pathLst>
          </a:custGeom>
          <a:ln w="22860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07807" y="4727447"/>
            <a:ext cx="0" cy="676655"/>
          </a:xfrm>
          <a:custGeom>
            <a:avLst/>
            <a:gdLst/>
            <a:ahLst/>
            <a:cxnLst/>
            <a:rect l="l" t="t" r="r" b="b"/>
            <a:pathLst>
              <a:path h="676655">
                <a:moveTo>
                  <a:pt x="0" y="676655"/>
                </a:moveTo>
                <a:lnTo>
                  <a:pt x="0" y="0"/>
                </a:lnTo>
              </a:path>
            </a:pathLst>
          </a:custGeom>
          <a:ln w="22860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820406" y="1604772"/>
            <a:ext cx="0" cy="2656331"/>
          </a:xfrm>
          <a:custGeom>
            <a:avLst/>
            <a:gdLst/>
            <a:ahLst/>
            <a:cxnLst/>
            <a:rect l="l" t="t" r="r" b="b"/>
            <a:pathLst>
              <a:path h="2656331">
                <a:moveTo>
                  <a:pt x="0" y="2656331"/>
                </a:moveTo>
                <a:lnTo>
                  <a:pt x="0" y="0"/>
                </a:lnTo>
              </a:path>
            </a:pathLst>
          </a:custGeom>
          <a:ln w="22860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48421" y="1609344"/>
            <a:ext cx="0" cy="2651759"/>
          </a:xfrm>
          <a:custGeom>
            <a:avLst/>
            <a:gdLst/>
            <a:ahLst/>
            <a:cxnLst/>
            <a:rect l="l" t="t" r="r" b="b"/>
            <a:pathLst>
              <a:path h="2651759">
                <a:moveTo>
                  <a:pt x="0" y="2651759"/>
                </a:moveTo>
                <a:lnTo>
                  <a:pt x="0" y="0"/>
                </a:lnTo>
              </a:path>
            </a:pathLst>
          </a:custGeom>
          <a:ln w="22860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46320" y="3701034"/>
            <a:ext cx="2404872" cy="0"/>
          </a:xfrm>
          <a:custGeom>
            <a:avLst/>
            <a:gdLst/>
            <a:ahLst/>
            <a:cxnLst/>
            <a:rect l="l" t="t" r="r" b="b"/>
            <a:pathLst>
              <a:path w="2404872">
                <a:moveTo>
                  <a:pt x="0" y="0"/>
                </a:moveTo>
                <a:lnTo>
                  <a:pt x="2404872" y="0"/>
                </a:lnTo>
              </a:path>
            </a:pathLst>
          </a:custGeom>
          <a:ln w="32004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11695" y="4055364"/>
            <a:ext cx="1120139" cy="0"/>
          </a:xfrm>
          <a:custGeom>
            <a:avLst/>
            <a:gdLst/>
            <a:ahLst/>
            <a:cxnLst/>
            <a:rect l="l" t="t" r="r" b="b"/>
            <a:pathLst>
              <a:path w="1120139">
                <a:moveTo>
                  <a:pt x="0" y="0"/>
                </a:moveTo>
                <a:lnTo>
                  <a:pt x="1120139" y="0"/>
                </a:lnTo>
              </a:path>
            </a:pathLst>
          </a:custGeom>
          <a:ln w="27432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88352" y="4247388"/>
            <a:ext cx="996696" cy="0"/>
          </a:xfrm>
          <a:custGeom>
            <a:avLst/>
            <a:gdLst/>
            <a:ahLst/>
            <a:cxnLst/>
            <a:rect l="l" t="t" r="r" b="b"/>
            <a:pathLst>
              <a:path w="996696">
                <a:moveTo>
                  <a:pt x="0" y="0"/>
                </a:moveTo>
                <a:lnTo>
                  <a:pt x="996696" y="0"/>
                </a:lnTo>
              </a:path>
            </a:pathLst>
          </a:custGeom>
          <a:ln w="27432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88352" y="4743450"/>
            <a:ext cx="996696" cy="0"/>
          </a:xfrm>
          <a:custGeom>
            <a:avLst/>
            <a:gdLst/>
            <a:ahLst/>
            <a:cxnLst/>
            <a:rect l="l" t="t" r="r" b="b"/>
            <a:pathLst>
              <a:path w="996696">
                <a:moveTo>
                  <a:pt x="0" y="0"/>
                </a:moveTo>
                <a:lnTo>
                  <a:pt x="996696" y="0"/>
                </a:lnTo>
              </a:path>
            </a:pathLst>
          </a:custGeom>
          <a:ln w="32004">
            <a:solidFill>
              <a:srgbClr val="54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71331" y="4229100"/>
            <a:ext cx="0" cy="530351"/>
          </a:xfrm>
          <a:custGeom>
            <a:avLst/>
            <a:gdLst/>
            <a:ahLst/>
            <a:cxnLst/>
            <a:rect l="l" t="t" r="r" b="b"/>
            <a:pathLst>
              <a:path h="530351">
                <a:moveTo>
                  <a:pt x="0" y="530351"/>
                </a:moveTo>
                <a:lnTo>
                  <a:pt x="0" y="0"/>
                </a:lnTo>
              </a:path>
            </a:pathLst>
          </a:custGeom>
          <a:ln w="27432">
            <a:solidFill>
              <a:srgbClr val="34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11695" y="1741932"/>
            <a:ext cx="1120139" cy="0"/>
          </a:xfrm>
          <a:custGeom>
            <a:avLst/>
            <a:gdLst/>
            <a:ahLst/>
            <a:cxnLst/>
            <a:rect l="l" t="t" r="r" b="b"/>
            <a:pathLst>
              <a:path w="1120139">
                <a:moveTo>
                  <a:pt x="0" y="0"/>
                </a:moveTo>
                <a:lnTo>
                  <a:pt x="1120139" y="0"/>
                </a:lnTo>
              </a:path>
            </a:pathLst>
          </a:custGeom>
          <a:ln w="27432">
            <a:solidFill>
              <a:srgbClr val="4844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711695" y="2473451"/>
            <a:ext cx="1120139" cy="0"/>
          </a:xfrm>
          <a:custGeom>
            <a:avLst/>
            <a:gdLst/>
            <a:ahLst/>
            <a:cxnLst/>
            <a:rect l="l" t="t" r="r" b="b"/>
            <a:pathLst>
              <a:path w="1120139">
                <a:moveTo>
                  <a:pt x="0" y="0"/>
                </a:moveTo>
                <a:lnTo>
                  <a:pt x="1120139" y="0"/>
                </a:lnTo>
              </a:path>
            </a:pathLst>
          </a:custGeom>
          <a:ln w="27432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23060" y="2112264"/>
            <a:ext cx="2208276" cy="0"/>
          </a:xfrm>
          <a:custGeom>
            <a:avLst/>
            <a:gdLst/>
            <a:ahLst/>
            <a:cxnLst/>
            <a:rect l="l" t="t" r="r" b="b"/>
            <a:pathLst>
              <a:path w="2208276">
                <a:moveTo>
                  <a:pt x="0" y="0"/>
                </a:moveTo>
                <a:lnTo>
                  <a:pt x="2208276" y="0"/>
                </a:lnTo>
              </a:path>
            </a:pathLst>
          </a:custGeom>
          <a:ln w="2743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711695" y="3326129"/>
            <a:ext cx="1120139" cy="0"/>
          </a:xfrm>
          <a:custGeom>
            <a:avLst/>
            <a:gdLst/>
            <a:ahLst/>
            <a:cxnLst/>
            <a:rect l="l" t="t" r="r" b="b"/>
            <a:pathLst>
              <a:path w="1120139">
                <a:moveTo>
                  <a:pt x="0" y="0"/>
                </a:moveTo>
                <a:lnTo>
                  <a:pt x="1120139" y="0"/>
                </a:lnTo>
              </a:path>
            </a:pathLst>
          </a:custGeom>
          <a:ln w="32004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23060" y="3701034"/>
            <a:ext cx="2208276" cy="0"/>
          </a:xfrm>
          <a:custGeom>
            <a:avLst/>
            <a:gdLst/>
            <a:ahLst/>
            <a:cxnLst/>
            <a:rect l="l" t="t" r="r" b="b"/>
            <a:pathLst>
              <a:path w="2208276">
                <a:moveTo>
                  <a:pt x="0" y="0"/>
                </a:moveTo>
                <a:lnTo>
                  <a:pt x="2208276" y="0"/>
                </a:lnTo>
              </a:path>
            </a:pathLst>
          </a:custGeom>
          <a:ln w="32004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99781" y="4233671"/>
            <a:ext cx="0" cy="525779"/>
          </a:xfrm>
          <a:custGeom>
            <a:avLst/>
            <a:gdLst/>
            <a:ahLst/>
            <a:cxnLst/>
            <a:rect l="l" t="t" r="r" b="b"/>
            <a:pathLst>
              <a:path h="525779">
                <a:moveTo>
                  <a:pt x="0" y="525779"/>
                </a:moveTo>
                <a:lnTo>
                  <a:pt x="0" y="0"/>
                </a:lnTo>
              </a:path>
            </a:pathLst>
          </a:custGeom>
          <a:ln w="22860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79908" y="134365"/>
            <a:ext cx="6751955" cy="1875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13-23 </a:t>
            </a:r>
            <a:r>
              <a:rPr sz="1750" b="1" spc="-1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750" b="1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b="1" spc="-50" dirty="0" smtClean="0">
                <a:solidFill>
                  <a:srgbClr val="010101"/>
                </a:solidFill>
                <a:latin typeface="Arial"/>
                <a:cs typeface="Arial"/>
              </a:rPr>
              <a:t>hard</a:t>
            </a:r>
            <a:r>
              <a:rPr sz="1700" b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b="1" spc="-60" dirty="0" smtClean="0">
                <a:solidFill>
                  <a:srgbClr val="010101"/>
                </a:solidFill>
                <a:latin typeface="Arial"/>
                <a:cs typeface="Arial"/>
              </a:rPr>
              <a:t>disk</a:t>
            </a:r>
            <a:r>
              <a:rPr sz="1700" b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b="1" spc="-50" dirty="0" smtClean="0">
                <a:solidFill>
                  <a:srgbClr val="010101"/>
                </a:solidFill>
                <a:latin typeface="Arial"/>
                <a:cs typeface="Arial"/>
              </a:rPr>
              <a:t>drive</a:t>
            </a:r>
            <a:r>
              <a:rPr sz="1700" b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b="1" spc="-55" dirty="0" smtClean="0">
                <a:solidFill>
                  <a:srgbClr val="010101"/>
                </a:solidFill>
                <a:latin typeface="Arial"/>
                <a:cs typeface="Arial"/>
              </a:rPr>
              <a:t>that</a:t>
            </a:r>
            <a:r>
              <a:rPr sz="1700" b="1" spc="1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b="1" spc="-50" dirty="0" smtClean="0">
                <a:solidFill>
                  <a:srgbClr val="010101"/>
                </a:solidFill>
                <a:latin typeface="Arial"/>
                <a:cs typeface="Arial"/>
              </a:rPr>
              <a:t>uses</a:t>
            </a:r>
            <a:r>
              <a:rPr sz="1700" b="1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b="1" spc="-70" dirty="0" smtClean="0">
                <a:solidFill>
                  <a:srgbClr val="010101"/>
                </a:solidFill>
                <a:latin typeface="Arial"/>
                <a:cs typeface="Arial"/>
              </a:rPr>
              <a:t>four</a:t>
            </a:r>
            <a:r>
              <a:rPr sz="1700" b="1" spc="1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b="1" spc="-20" dirty="0" smtClean="0">
                <a:solidFill>
                  <a:srgbClr val="010101"/>
                </a:solidFill>
                <a:latin typeface="Arial"/>
                <a:cs typeface="Arial"/>
              </a:rPr>
              <a:t>heads</a:t>
            </a:r>
            <a:r>
              <a:rPr sz="1700" b="1" spc="1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b="1" spc="-55" dirty="0" smtClean="0">
                <a:solidFill>
                  <a:srgbClr val="010101"/>
                </a:solidFill>
                <a:latin typeface="Arial"/>
                <a:cs typeface="Arial"/>
              </a:rPr>
              <a:t>per</a:t>
            </a:r>
            <a:r>
              <a:rPr sz="1700" b="1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b="1" spc="-65" dirty="0" smtClean="0">
                <a:solidFill>
                  <a:srgbClr val="010101"/>
                </a:solidFill>
                <a:latin typeface="Arial"/>
                <a:cs typeface="Arial"/>
              </a:rPr>
              <a:t>platter.</a:t>
            </a:r>
            <a:endParaRPr sz="17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6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R="12700" algn="r">
              <a:lnSpc>
                <a:spcPct val="100000"/>
              </a:lnSpc>
            </a:pPr>
            <a:r>
              <a:rPr sz="1750" b="1" spc="-130" dirty="0" smtClean="0">
                <a:solidFill>
                  <a:srgbClr val="464646"/>
                </a:solidFill>
                <a:latin typeface="Arial"/>
                <a:cs typeface="Arial"/>
              </a:rPr>
              <a:t>Actuator</a:t>
            </a:r>
            <a:r>
              <a:rPr sz="1750" b="1" spc="165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464646"/>
                </a:solidFill>
                <a:latin typeface="Arial"/>
                <a:cs typeface="Arial"/>
              </a:rPr>
              <a:t>arm</a:t>
            </a:r>
            <a:endParaRPr sz="175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41"/>
              </a:spcBef>
            </a:pPr>
            <a:endParaRPr sz="500"/>
          </a:p>
          <a:p>
            <a:pPr marL="405765">
              <a:lnSpc>
                <a:spcPct val="100000"/>
              </a:lnSpc>
            </a:pPr>
            <a:r>
              <a:rPr sz="1700" b="1" spc="-90" dirty="0" smtClean="0">
                <a:solidFill>
                  <a:srgbClr val="333131"/>
                </a:solidFill>
                <a:latin typeface="Arial"/>
                <a:cs typeface="Arial"/>
              </a:rPr>
              <a:t>Disk</a:t>
            </a:r>
            <a:r>
              <a:rPr sz="1700" b="1" spc="75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1700" b="1" spc="-85" dirty="0" smtClean="0">
                <a:solidFill>
                  <a:srgbClr val="464646"/>
                </a:solidFill>
                <a:latin typeface="Arial"/>
                <a:cs typeface="Arial"/>
              </a:rPr>
              <a:t>platters</a:t>
            </a:r>
            <a:endParaRPr sz="17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21"/>
              </a:spcBef>
            </a:pPr>
            <a:endParaRPr sz="1300"/>
          </a:p>
          <a:p>
            <a:pPr marL="4364990">
              <a:lnSpc>
                <a:spcPct val="100000"/>
              </a:lnSpc>
            </a:pPr>
            <a:r>
              <a:rPr sz="1650" b="1" spc="30" dirty="0" smtClean="0">
                <a:solidFill>
                  <a:srgbClr val="464646"/>
                </a:solidFill>
                <a:latin typeface="Arial"/>
                <a:cs typeface="Arial"/>
              </a:rPr>
              <a:t>Head</a:t>
            </a:r>
            <a:endParaRPr sz="16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65124" y="6299200"/>
            <a:ext cx="398716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5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3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3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24460" y="6240526"/>
            <a:ext cx="3694429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9950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9950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6464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33131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3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6836" y="6427215"/>
            <a:ext cx="369062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33131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Processor,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3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33131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46836" y="6695185"/>
            <a:ext cx="70231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012695" y="4587494"/>
            <a:ext cx="5678170" cy="10534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571625" algn="l"/>
              </a:tabLst>
            </a:pPr>
            <a:r>
              <a:rPr sz="1750" b="1" spc="-90" dirty="0" smtClean="0">
                <a:solidFill>
                  <a:srgbClr val="464646"/>
                </a:solidFill>
                <a:latin typeface="Arial"/>
                <a:cs typeface="Arial"/>
              </a:rPr>
              <a:t>Drive</a:t>
            </a:r>
            <a:r>
              <a:rPr sz="1750" b="1" spc="-40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50" b="1" spc="-125" dirty="0" smtClean="0">
                <a:solidFill>
                  <a:srgbClr val="464646"/>
                </a:solidFill>
                <a:latin typeface="Arial"/>
                <a:cs typeface="Arial"/>
              </a:rPr>
              <a:t>spindle	</a:t>
            </a:r>
            <a:r>
              <a:rPr sz="1750" spc="1300" dirty="0" smtClean="0">
                <a:solidFill>
                  <a:srgbClr val="333131"/>
                </a:solidFill>
                <a:latin typeface="Arial"/>
                <a:cs typeface="Arial"/>
              </a:rPr>
              <a:t>•</a:t>
            </a:r>
            <a:endParaRPr sz="175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69"/>
              </a:spcBef>
            </a:pPr>
            <a:endParaRPr sz="1000"/>
          </a:p>
          <a:p>
            <a:pPr marR="12700" algn="r">
              <a:lnSpc>
                <a:spcPct val="100000"/>
              </a:lnSpc>
            </a:pPr>
            <a:r>
              <a:rPr sz="1700" b="1" spc="-75" dirty="0" smtClean="0">
                <a:solidFill>
                  <a:srgbClr val="464646"/>
                </a:solidFill>
                <a:latin typeface="Arial"/>
                <a:cs typeface="Arial"/>
              </a:rPr>
              <a:t>Stepper</a:t>
            </a:r>
            <a:r>
              <a:rPr sz="1700" b="1" spc="195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700" b="1" spc="-110" dirty="0" smtClean="0">
                <a:solidFill>
                  <a:srgbClr val="464646"/>
                </a:solidFill>
                <a:latin typeface="Arial"/>
                <a:cs typeface="Arial"/>
              </a:rPr>
              <a:t>motor</a:t>
            </a:r>
            <a:endParaRPr sz="17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445500" cy="3130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Hard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ect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51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marR="35179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Data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sters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e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ht</a:t>
            </a:r>
            <a:r>
              <a:rPr sz="3200" spc="-10" dirty="0" smtClean="0">
                <a:latin typeface="Arial"/>
                <a:cs typeface="Arial"/>
              </a:rPr>
              <a:t> o</a:t>
            </a:r>
            <a:r>
              <a:rPr sz="3200" spc="0" dirty="0" smtClean="0">
                <a:latin typeface="Arial"/>
                <a:cs typeface="Arial"/>
              </a:rPr>
              <a:t>r more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sectors,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which co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409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(or mor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drives.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All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hard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RLL</a:t>
            </a:r>
            <a:r>
              <a:rPr sz="3200" spc="-1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200" b="1" spc="-155" dirty="0" smtClean="0">
                <a:latin typeface="Arial"/>
                <a:cs typeface="Arial"/>
              </a:rPr>
              <a:t>R</a:t>
            </a:r>
            <a:r>
              <a:rPr sz="4200" b="1" spc="-145" dirty="0" smtClean="0">
                <a:latin typeface="Arial"/>
                <a:cs typeface="Arial"/>
              </a:rPr>
              <a:t>L</a:t>
            </a:r>
            <a:r>
              <a:rPr sz="4200" b="1" spc="-130" dirty="0" smtClean="0">
                <a:latin typeface="Arial"/>
                <a:cs typeface="Arial"/>
              </a:rPr>
              <a:t>L</a:t>
            </a:r>
            <a:r>
              <a:rPr sz="4200" b="1" spc="-125" dirty="0" smtClean="0">
                <a:latin typeface="Arial"/>
                <a:cs typeface="Arial"/>
              </a:rPr>
              <a:t> </a:t>
            </a:r>
            <a:r>
              <a:rPr sz="4200" b="1" spc="-110" dirty="0" smtClean="0">
                <a:latin typeface="Arial"/>
                <a:cs typeface="Arial"/>
              </a:rPr>
              <a:t>Stora</a:t>
            </a:r>
            <a:r>
              <a:rPr sz="4200" b="1" spc="-150" dirty="0" smtClean="0">
                <a:latin typeface="Arial"/>
                <a:cs typeface="Arial"/>
              </a:rPr>
              <a:t>g</a:t>
            </a:r>
            <a:r>
              <a:rPr sz="4200" b="1" spc="-120" dirty="0" smtClean="0">
                <a:latin typeface="Arial"/>
                <a:cs typeface="Arial"/>
              </a:rPr>
              <a:t>e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524240" cy="4937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term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-le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gth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(RLL)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run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zer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(zeros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133350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25" dirty="0" smtClean="0">
                <a:latin typeface="Arial"/>
                <a:cs typeface="Arial"/>
              </a:rPr>
              <a:t>omm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RLL</a:t>
            </a:r>
            <a:r>
              <a:rPr sz="2800" spc="-9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nco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RLL</a:t>
            </a:r>
            <a:r>
              <a:rPr sz="2800" spc="-4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2,</a:t>
            </a:r>
            <a:r>
              <a:rPr sz="2800" spc="-10" dirty="0" smtClean="0">
                <a:latin typeface="Arial"/>
                <a:cs typeface="Arial"/>
              </a:rPr>
              <a:t>7,</a:t>
            </a:r>
            <a:r>
              <a:rPr sz="2800" spc="-15" dirty="0" smtClean="0">
                <a:latin typeface="Arial"/>
                <a:cs typeface="Arial"/>
              </a:rPr>
              <a:t> whi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ru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ze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wa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etwee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 two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en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4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An RLL</a:t>
            </a:r>
            <a:r>
              <a:rPr sz="3200" spc="-1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trac</a:t>
            </a:r>
            <a:r>
              <a:rPr sz="3200" spc="10" dirty="0" smtClean="0">
                <a:latin typeface="Arial"/>
                <a:cs typeface="Arial"/>
              </a:rPr>
              <a:t>k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instead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1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0" dirty="0" smtClean="0">
                <a:latin typeface="Arial"/>
                <a:cs typeface="Arial"/>
              </a:rPr>
              <a:t> 13–2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 comparison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FM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&amp; RLL.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4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220345" lvl="1" indent="-287020">
              <a:lnSpc>
                <a:spcPct val="10009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es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nfo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mat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L</a:t>
            </a:r>
            <a:r>
              <a:rPr sz="2800" spc="-9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 ca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her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ra</a:t>
            </a:r>
            <a:r>
              <a:rPr sz="2800" spc="-15" dirty="0" smtClean="0">
                <a:latin typeface="Arial"/>
                <a:cs typeface="Arial"/>
              </a:rPr>
              <a:t>te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8447" y="3072383"/>
            <a:ext cx="4782312" cy="6812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91639" y="2231135"/>
            <a:ext cx="411480" cy="0"/>
          </a:xfrm>
          <a:custGeom>
            <a:avLst/>
            <a:gdLst/>
            <a:ahLst/>
            <a:cxnLst/>
            <a:rect l="l" t="t" r="r" b="b"/>
            <a:pathLst>
              <a:path w="411480">
                <a:moveTo>
                  <a:pt x="0" y="0"/>
                </a:moveTo>
                <a:lnTo>
                  <a:pt x="411480" y="0"/>
                </a:lnTo>
              </a:path>
            </a:pathLst>
          </a:custGeom>
          <a:ln w="4572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98697" y="2121407"/>
            <a:ext cx="0" cy="128016"/>
          </a:xfrm>
          <a:custGeom>
            <a:avLst/>
            <a:gdLst/>
            <a:ahLst/>
            <a:cxnLst/>
            <a:rect l="l" t="t" r="r" b="b"/>
            <a:pathLst>
              <a:path h="128016">
                <a:moveTo>
                  <a:pt x="0" y="128016"/>
                </a:moveTo>
                <a:lnTo>
                  <a:pt x="0" y="0"/>
                </a:lnTo>
              </a:path>
            </a:pathLst>
          </a:custGeom>
          <a:ln w="9144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78123" y="2231135"/>
            <a:ext cx="402336" cy="0"/>
          </a:xfrm>
          <a:custGeom>
            <a:avLst/>
            <a:gdLst/>
            <a:ahLst/>
            <a:cxnLst/>
            <a:rect l="l" t="t" r="r" b="b"/>
            <a:pathLst>
              <a:path w="402336">
                <a:moveTo>
                  <a:pt x="0" y="0"/>
                </a:moveTo>
                <a:lnTo>
                  <a:pt x="402336" y="0"/>
                </a:lnTo>
              </a:path>
            </a:pathLst>
          </a:custGeom>
          <a:ln w="457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1415" y="2231135"/>
            <a:ext cx="416051" cy="0"/>
          </a:xfrm>
          <a:custGeom>
            <a:avLst/>
            <a:gdLst/>
            <a:ahLst/>
            <a:cxnLst/>
            <a:rect l="l" t="t" r="r" b="b"/>
            <a:pathLst>
              <a:path w="416051">
                <a:moveTo>
                  <a:pt x="0" y="0"/>
                </a:moveTo>
                <a:lnTo>
                  <a:pt x="416051" y="0"/>
                </a:lnTo>
              </a:path>
            </a:pathLst>
          </a:custGeom>
          <a:ln w="18288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898897" y="2121407"/>
            <a:ext cx="0" cy="137160"/>
          </a:xfrm>
          <a:custGeom>
            <a:avLst/>
            <a:gdLst/>
            <a:ahLst/>
            <a:cxnLst/>
            <a:rect l="l" t="t" r="r" b="b"/>
            <a:pathLst>
              <a:path h="137160">
                <a:moveTo>
                  <a:pt x="0" y="137160"/>
                </a:moveTo>
                <a:lnTo>
                  <a:pt x="0" y="0"/>
                </a:lnTo>
              </a:path>
            </a:pathLst>
          </a:custGeom>
          <a:ln w="914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05855" y="2139695"/>
            <a:ext cx="0" cy="109727"/>
          </a:xfrm>
          <a:custGeom>
            <a:avLst/>
            <a:gdLst/>
            <a:ahLst/>
            <a:cxnLst/>
            <a:rect l="l" t="t" r="r" b="b"/>
            <a:pathLst>
              <a:path h="109727">
                <a:moveTo>
                  <a:pt x="0" y="109727"/>
                </a:moveTo>
                <a:lnTo>
                  <a:pt x="0" y="0"/>
                </a:lnTo>
              </a:path>
            </a:pathLst>
          </a:custGeom>
          <a:ln w="9144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96711" y="2260854"/>
            <a:ext cx="384048" cy="0"/>
          </a:xfrm>
          <a:custGeom>
            <a:avLst/>
            <a:gdLst/>
            <a:ahLst/>
            <a:cxnLst/>
            <a:rect l="l" t="t" r="r" b="b"/>
            <a:pathLst>
              <a:path w="384048">
                <a:moveTo>
                  <a:pt x="0" y="0"/>
                </a:moveTo>
                <a:lnTo>
                  <a:pt x="384048" y="0"/>
                </a:lnTo>
              </a:path>
            </a:pathLst>
          </a:custGeom>
          <a:ln w="4572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278623" y="2199132"/>
            <a:ext cx="0" cy="50292"/>
          </a:xfrm>
          <a:custGeom>
            <a:avLst/>
            <a:gdLst/>
            <a:ahLst/>
            <a:cxnLst/>
            <a:rect l="l" t="t" r="r" b="b"/>
            <a:pathLst>
              <a:path h="50292">
                <a:moveTo>
                  <a:pt x="0" y="50292"/>
                </a:moveTo>
                <a:lnTo>
                  <a:pt x="0" y="0"/>
                </a:lnTo>
              </a:path>
            </a:pathLst>
          </a:custGeom>
          <a:ln w="9144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269480" y="2260854"/>
            <a:ext cx="397764" cy="0"/>
          </a:xfrm>
          <a:custGeom>
            <a:avLst/>
            <a:gdLst/>
            <a:ahLst/>
            <a:cxnLst/>
            <a:rect l="l" t="t" r="r" b="b"/>
            <a:pathLst>
              <a:path w="397764">
                <a:moveTo>
                  <a:pt x="0" y="0"/>
                </a:moveTo>
                <a:lnTo>
                  <a:pt x="397764" y="0"/>
                </a:lnTo>
              </a:path>
            </a:pathLst>
          </a:custGeom>
          <a:ln w="457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33004" y="2260854"/>
            <a:ext cx="402336" cy="0"/>
          </a:xfrm>
          <a:custGeom>
            <a:avLst/>
            <a:gdLst/>
            <a:ahLst/>
            <a:cxnLst/>
            <a:rect l="l" t="t" r="r" b="b"/>
            <a:pathLst>
              <a:path w="402336">
                <a:moveTo>
                  <a:pt x="0" y="0"/>
                </a:moveTo>
                <a:lnTo>
                  <a:pt x="402336" y="0"/>
                </a:lnTo>
              </a:path>
            </a:pathLst>
          </a:custGeom>
          <a:ln w="4572">
            <a:solidFill>
              <a:srgbClr val="54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16785" y="2199132"/>
            <a:ext cx="0" cy="128016"/>
          </a:xfrm>
          <a:custGeom>
            <a:avLst/>
            <a:gdLst/>
            <a:ahLst/>
            <a:cxnLst/>
            <a:rect l="l" t="t" r="r" b="b"/>
            <a:pathLst>
              <a:path h="128016">
                <a:moveTo>
                  <a:pt x="0" y="128016"/>
                </a:moveTo>
                <a:lnTo>
                  <a:pt x="0" y="0"/>
                </a:lnTo>
              </a:path>
            </a:pathLst>
          </a:custGeom>
          <a:ln w="18288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119122" y="2253995"/>
            <a:ext cx="0" cy="640079"/>
          </a:xfrm>
          <a:custGeom>
            <a:avLst/>
            <a:gdLst/>
            <a:ahLst/>
            <a:cxnLst/>
            <a:rect l="l" t="t" r="r" b="b"/>
            <a:pathLst>
              <a:path h="640079">
                <a:moveTo>
                  <a:pt x="0" y="640079"/>
                </a:moveTo>
                <a:lnTo>
                  <a:pt x="0" y="0"/>
                </a:lnTo>
              </a:path>
            </a:pathLst>
          </a:custGeom>
          <a:ln w="22860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98697" y="2199132"/>
            <a:ext cx="0" cy="740664"/>
          </a:xfrm>
          <a:custGeom>
            <a:avLst/>
            <a:gdLst/>
            <a:ahLst/>
            <a:cxnLst/>
            <a:rect l="l" t="t" r="r" b="b"/>
            <a:pathLst>
              <a:path h="740664">
                <a:moveTo>
                  <a:pt x="0" y="740664"/>
                </a:moveTo>
                <a:lnTo>
                  <a:pt x="0" y="0"/>
                </a:lnTo>
              </a:path>
            </a:pathLst>
          </a:custGeom>
          <a:ln w="18288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96461" y="2162555"/>
            <a:ext cx="0" cy="713232"/>
          </a:xfrm>
          <a:custGeom>
            <a:avLst/>
            <a:gdLst/>
            <a:ahLst/>
            <a:cxnLst/>
            <a:rect l="l" t="t" r="r" b="b"/>
            <a:pathLst>
              <a:path h="713232">
                <a:moveTo>
                  <a:pt x="0" y="713232"/>
                </a:moveTo>
                <a:lnTo>
                  <a:pt x="0" y="0"/>
                </a:lnTo>
              </a:path>
            </a:pathLst>
          </a:custGeom>
          <a:ln w="2286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91990" y="2167127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160020"/>
                </a:moveTo>
                <a:lnTo>
                  <a:pt x="0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98897" y="2203704"/>
            <a:ext cx="0" cy="653796"/>
          </a:xfrm>
          <a:custGeom>
            <a:avLst/>
            <a:gdLst/>
            <a:ahLst/>
            <a:cxnLst/>
            <a:rect l="l" t="t" r="r" b="b"/>
            <a:pathLst>
              <a:path h="653796">
                <a:moveTo>
                  <a:pt x="0" y="653796"/>
                </a:moveTo>
                <a:lnTo>
                  <a:pt x="0" y="0"/>
                </a:lnTo>
              </a:path>
            </a:pathLst>
          </a:custGeom>
          <a:ln w="2286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03570" y="2212848"/>
            <a:ext cx="0" cy="722376"/>
          </a:xfrm>
          <a:custGeom>
            <a:avLst/>
            <a:gdLst/>
            <a:ahLst/>
            <a:cxnLst/>
            <a:rect l="l" t="t" r="r" b="b"/>
            <a:pathLst>
              <a:path h="722376">
                <a:moveTo>
                  <a:pt x="0" y="722376"/>
                </a:moveTo>
                <a:lnTo>
                  <a:pt x="0" y="0"/>
                </a:lnTo>
              </a:path>
            </a:pathLst>
          </a:custGeom>
          <a:ln w="18288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073902" y="2167127"/>
            <a:ext cx="0" cy="708660"/>
          </a:xfrm>
          <a:custGeom>
            <a:avLst/>
            <a:gdLst/>
            <a:ahLst/>
            <a:cxnLst/>
            <a:rect l="l" t="t" r="r" b="b"/>
            <a:pathLst>
              <a:path h="708660">
                <a:moveTo>
                  <a:pt x="0" y="708660"/>
                </a:moveTo>
                <a:lnTo>
                  <a:pt x="0" y="0"/>
                </a:lnTo>
              </a:path>
            </a:pathLst>
          </a:custGeom>
          <a:ln w="22860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280909" y="2199132"/>
            <a:ext cx="0" cy="690372"/>
          </a:xfrm>
          <a:custGeom>
            <a:avLst/>
            <a:gdLst/>
            <a:ahLst/>
            <a:cxnLst/>
            <a:rect l="l" t="t" r="r" b="b"/>
            <a:pathLst>
              <a:path h="690372">
                <a:moveTo>
                  <a:pt x="0" y="690372"/>
                </a:moveTo>
                <a:lnTo>
                  <a:pt x="0" y="0"/>
                </a:lnTo>
              </a:path>
            </a:pathLst>
          </a:custGeom>
          <a:ln w="22860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667243" y="2171700"/>
            <a:ext cx="0" cy="731520"/>
          </a:xfrm>
          <a:custGeom>
            <a:avLst/>
            <a:gdLst/>
            <a:ahLst/>
            <a:cxnLst/>
            <a:rect l="l" t="t" r="r" b="b"/>
            <a:pathLst>
              <a:path h="731520">
                <a:moveTo>
                  <a:pt x="0" y="731519"/>
                </a:moveTo>
                <a:lnTo>
                  <a:pt x="0" y="0"/>
                </a:lnTo>
              </a:path>
            </a:pathLst>
          </a:custGeom>
          <a:ln w="22860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26195" y="2167127"/>
            <a:ext cx="0" cy="731520"/>
          </a:xfrm>
          <a:custGeom>
            <a:avLst/>
            <a:gdLst/>
            <a:ahLst/>
            <a:cxnLst/>
            <a:rect l="l" t="t" r="r" b="b"/>
            <a:pathLst>
              <a:path h="731520">
                <a:moveTo>
                  <a:pt x="0" y="731520"/>
                </a:moveTo>
                <a:lnTo>
                  <a:pt x="0" y="0"/>
                </a:lnTo>
              </a:path>
            </a:pathLst>
          </a:custGeom>
          <a:ln w="22860">
            <a:solidFill>
              <a:srgbClr val="44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16785" y="2286000"/>
            <a:ext cx="0" cy="502920"/>
          </a:xfrm>
          <a:custGeom>
            <a:avLst/>
            <a:gdLst/>
            <a:ahLst/>
            <a:cxnLst/>
            <a:rect l="l" t="t" r="r" b="b"/>
            <a:pathLst>
              <a:path h="502920">
                <a:moveTo>
                  <a:pt x="0" y="502919"/>
                </a:moveTo>
                <a:lnTo>
                  <a:pt x="0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491990" y="2286000"/>
            <a:ext cx="0" cy="603503"/>
          </a:xfrm>
          <a:custGeom>
            <a:avLst/>
            <a:gdLst/>
            <a:ahLst/>
            <a:cxnLst/>
            <a:rect l="l" t="t" r="r" b="b"/>
            <a:pathLst>
              <a:path h="603503">
                <a:moveTo>
                  <a:pt x="0" y="603504"/>
                </a:moveTo>
                <a:lnTo>
                  <a:pt x="0" y="0"/>
                </a:lnTo>
              </a:path>
            </a:pathLst>
          </a:custGeom>
          <a:ln w="22860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039861" y="2212848"/>
            <a:ext cx="0" cy="640079"/>
          </a:xfrm>
          <a:custGeom>
            <a:avLst/>
            <a:gdLst/>
            <a:ahLst/>
            <a:cxnLst/>
            <a:rect l="l" t="t" r="r" b="b"/>
            <a:pathLst>
              <a:path h="640079">
                <a:moveTo>
                  <a:pt x="0" y="640079"/>
                </a:moveTo>
                <a:lnTo>
                  <a:pt x="0" y="0"/>
                </a:lnTo>
              </a:path>
            </a:pathLst>
          </a:custGeom>
          <a:ln w="32004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12163" y="2836926"/>
            <a:ext cx="416052" cy="0"/>
          </a:xfrm>
          <a:custGeom>
            <a:avLst/>
            <a:gdLst/>
            <a:ahLst/>
            <a:cxnLst/>
            <a:rect l="l" t="t" r="r" b="b"/>
            <a:pathLst>
              <a:path w="416052">
                <a:moveTo>
                  <a:pt x="0" y="0"/>
                </a:moveTo>
                <a:lnTo>
                  <a:pt x="416052" y="0"/>
                </a:lnTo>
              </a:path>
            </a:pathLst>
          </a:custGeom>
          <a:ln w="2286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16785" y="2747772"/>
            <a:ext cx="0" cy="187451"/>
          </a:xfrm>
          <a:custGeom>
            <a:avLst/>
            <a:gdLst/>
            <a:ahLst/>
            <a:cxnLst/>
            <a:rect l="l" t="t" r="r" b="b"/>
            <a:pathLst>
              <a:path h="187451">
                <a:moveTo>
                  <a:pt x="0" y="187451"/>
                </a:moveTo>
                <a:lnTo>
                  <a:pt x="0" y="0"/>
                </a:lnTo>
              </a:path>
            </a:pathLst>
          </a:custGeom>
          <a:ln w="18288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107692" y="2841498"/>
            <a:ext cx="1202435" cy="0"/>
          </a:xfrm>
          <a:custGeom>
            <a:avLst/>
            <a:gdLst/>
            <a:ahLst/>
            <a:cxnLst/>
            <a:rect l="l" t="t" r="r" b="b"/>
            <a:pathLst>
              <a:path w="1202435">
                <a:moveTo>
                  <a:pt x="0" y="0"/>
                </a:moveTo>
                <a:lnTo>
                  <a:pt x="1202435" y="0"/>
                </a:lnTo>
              </a:path>
            </a:pathLst>
          </a:custGeom>
          <a:ln w="22860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85032" y="2836926"/>
            <a:ext cx="818388" cy="0"/>
          </a:xfrm>
          <a:custGeom>
            <a:avLst/>
            <a:gdLst/>
            <a:ahLst/>
            <a:cxnLst/>
            <a:rect l="l" t="t" r="r" b="b"/>
            <a:pathLst>
              <a:path w="818388">
                <a:moveTo>
                  <a:pt x="0" y="0"/>
                </a:moveTo>
                <a:lnTo>
                  <a:pt x="818388" y="0"/>
                </a:lnTo>
              </a:path>
            </a:pathLst>
          </a:custGeom>
          <a:ln w="22860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87467" y="2841498"/>
            <a:ext cx="827532" cy="0"/>
          </a:xfrm>
          <a:custGeom>
            <a:avLst/>
            <a:gdLst/>
            <a:ahLst/>
            <a:cxnLst/>
            <a:rect l="l" t="t" r="r" b="b"/>
            <a:pathLst>
              <a:path w="827532">
                <a:moveTo>
                  <a:pt x="0" y="0"/>
                </a:moveTo>
                <a:lnTo>
                  <a:pt x="827532" y="0"/>
                </a:lnTo>
              </a:path>
            </a:pathLst>
          </a:custGeom>
          <a:ln w="22860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62471" y="2836926"/>
            <a:ext cx="1220724" cy="0"/>
          </a:xfrm>
          <a:custGeom>
            <a:avLst/>
            <a:gdLst/>
            <a:ahLst/>
            <a:cxnLst/>
            <a:rect l="l" t="t" r="r" b="b"/>
            <a:pathLst>
              <a:path w="1220724">
                <a:moveTo>
                  <a:pt x="0" y="0"/>
                </a:moveTo>
                <a:lnTo>
                  <a:pt x="1220724" y="0"/>
                </a:lnTo>
              </a:path>
            </a:pathLst>
          </a:custGeom>
          <a:ln w="2286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53528" y="2841498"/>
            <a:ext cx="397764" cy="0"/>
          </a:xfrm>
          <a:custGeom>
            <a:avLst/>
            <a:gdLst/>
            <a:ahLst/>
            <a:cxnLst/>
            <a:rect l="l" t="t" r="r" b="b"/>
            <a:pathLst>
              <a:path w="397764">
                <a:moveTo>
                  <a:pt x="0" y="0"/>
                </a:moveTo>
                <a:lnTo>
                  <a:pt x="397764" y="0"/>
                </a:lnTo>
              </a:path>
            </a:pathLst>
          </a:custGeom>
          <a:ln w="2286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121407" y="2834639"/>
            <a:ext cx="0" cy="141732"/>
          </a:xfrm>
          <a:custGeom>
            <a:avLst/>
            <a:gdLst/>
            <a:ahLst/>
            <a:cxnLst/>
            <a:rect l="l" t="t" r="r" b="b"/>
            <a:pathLst>
              <a:path h="141732">
                <a:moveTo>
                  <a:pt x="0" y="141732"/>
                </a:moveTo>
                <a:lnTo>
                  <a:pt x="0" y="0"/>
                </a:lnTo>
              </a:path>
            </a:pathLst>
          </a:custGeom>
          <a:ln w="914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94176" y="2834639"/>
            <a:ext cx="0" cy="141732"/>
          </a:xfrm>
          <a:custGeom>
            <a:avLst/>
            <a:gdLst/>
            <a:ahLst/>
            <a:cxnLst/>
            <a:rect l="l" t="t" r="r" b="b"/>
            <a:pathLst>
              <a:path h="141732">
                <a:moveTo>
                  <a:pt x="0" y="141732"/>
                </a:moveTo>
                <a:lnTo>
                  <a:pt x="0" y="0"/>
                </a:lnTo>
              </a:path>
            </a:pathLst>
          </a:custGeom>
          <a:ln w="13716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87417" y="2825495"/>
            <a:ext cx="0" cy="150875"/>
          </a:xfrm>
          <a:custGeom>
            <a:avLst/>
            <a:gdLst/>
            <a:ahLst/>
            <a:cxnLst/>
            <a:rect l="l" t="t" r="r" b="b"/>
            <a:pathLst>
              <a:path h="150875">
                <a:moveTo>
                  <a:pt x="0" y="150875"/>
                </a:moveTo>
                <a:lnTo>
                  <a:pt x="0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73902" y="2834639"/>
            <a:ext cx="0" cy="141732"/>
          </a:xfrm>
          <a:custGeom>
            <a:avLst/>
            <a:gdLst/>
            <a:ahLst/>
            <a:cxnLst/>
            <a:rect l="l" t="t" r="r" b="b"/>
            <a:pathLst>
              <a:path h="141732">
                <a:moveTo>
                  <a:pt x="0" y="141732"/>
                </a:moveTo>
                <a:lnTo>
                  <a:pt x="0" y="0"/>
                </a:lnTo>
              </a:path>
            </a:pathLst>
          </a:custGeom>
          <a:ln w="18288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664957" y="2834639"/>
            <a:ext cx="0" cy="141732"/>
          </a:xfrm>
          <a:custGeom>
            <a:avLst/>
            <a:gdLst/>
            <a:ahLst/>
            <a:cxnLst/>
            <a:rect l="l" t="t" r="r" b="b"/>
            <a:pathLst>
              <a:path h="141732">
                <a:moveTo>
                  <a:pt x="0" y="141732"/>
                </a:moveTo>
                <a:lnTo>
                  <a:pt x="0" y="0"/>
                </a:lnTo>
              </a:path>
            </a:pathLst>
          </a:custGeom>
          <a:ln w="18288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426195" y="2834639"/>
            <a:ext cx="0" cy="141732"/>
          </a:xfrm>
          <a:custGeom>
            <a:avLst/>
            <a:gdLst/>
            <a:ahLst/>
            <a:cxnLst/>
            <a:rect l="l" t="t" r="r" b="b"/>
            <a:pathLst>
              <a:path h="141732">
                <a:moveTo>
                  <a:pt x="0" y="141732"/>
                </a:moveTo>
                <a:lnTo>
                  <a:pt x="0" y="0"/>
                </a:lnTo>
              </a:path>
            </a:pathLst>
          </a:custGeom>
          <a:ln w="22860">
            <a:solidFill>
              <a:srgbClr val="87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79908" y="134365"/>
            <a:ext cx="7037070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13-24 </a:t>
            </a:r>
            <a:r>
              <a:rPr sz="1750" b="1" spc="-1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750" b="1" spc="-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comparison</a:t>
            </a:r>
            <a:r>
              <a:rPr sz="1750" b="1" spc="1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0" dirty="0" smtClean="0">
                <a:solidFill>
                  <a:srgbClr val="010101"/>
                </a:solidFill>
                <a:latin typeface="Arial"/>
                <a:cs typeface="Arial"/>
              </a:rPr>
              <a:t>MFM</a:t>
            </a:r>
            <a:r>
              <a:rPr sz="1750" b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1750" b="1" spc="1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RLL</a:t>
            </a:r>
            <a:r>
              <a:rPr sz="1750" b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5" dirty="0" smtClean="0">
                <a:solidFill>
                  <a:srgbClr val="010101"/>
                </a:solidFill>
                <a:latin typeface="Arial"/>
                <a:cs typeface="Arial"/>
              </a:rPr>
              <a:t>using</a:t>
            </a:r>
            <a:r>
              <a:rPr sz="1750" b="1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data</a:t>
            </a:r>
            <a:r>
              <a:rPr sz="1750" b="1" spc="2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30" dirty="0" smtClean="0">
                <a:solidFill>
                  <a:srgbClr val="010101"/>
                </a:solidFill>
                <a:latin typeface="Arial"/>
                <a:cs typeface="Arial"/>
              </a:rPr>
              <a:t>101001011.</a:t>
            </a:r>
            <a:endParaRPr sz="175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3489452" y="909320"/>
            <a:ext cx="2834640" cy="930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0355">
              <a:lnSpc>
                <a:spcPct val="100000"/>
              </a:lnSpc>
              <a:tabLst>
                <a:tab pos="1731645" algn="l"/>
              </a:tabLst>
            </a:pPr>
            <a:r>
              <a:rPr sz="1300" b="1" spc="20" dirty="0" smtClean="0">
                <a:solidFill>
                  <a:srgbClr val="3D3D3D"/>
                </a:solidFill>
                <a:latin typeface="Arial"/>
                <a:cs typeface="Arial"/>
              </a:rPr>
              <a:t>Data	</a:t>
            </a:r>
            <a:r>
              <a:rPr sz="1300" b="1" spc="-45" dirty="0" smtClean="0">
                <a:solidFill>
                  <a:srgbClr val="3D3D3D"/>
                </a:solidFill>
                <a:latin typeface="Arial"/>
                <a:cs typeface="Arial"/>
              </a:rPr>
              <a:t>ALL</a:t>
            </a:r>
            <a:endParaRPr sz="1300">
              <a:latin typeface="Arial"/>
              <a:cs typeface="Arial"/>
            </a:endParaRPr>
          </a:p>
          <a:p>
            <a:pPr algn="ctr">
              <a:lnSpc>
                <a:spcPts val="2180"/>
              </a:lnSpc>
            </a:pPr>
            <a:r>
              <a:rPr sz="1350" b="1" spc="-70" dirty="0" smtClean="0">
                <a:solidFill>
                  <a:srgbClr val="525252"/>
                </a:solidFill>
                <a:latin typeface="Arial"/>
                <a:cs typeface="Arial"/>
              </a:rPr>
              <a:t>1</a:t>
            </a:r>
            <a:r>
              <a:rPr sz="1350" b="1" spc="5" dirty="0" smtClean="0">
                <a:solidFill>
                  <a:srgbClr val="3D3D3D"/>
                </a:solidFill>
                <a:latin typeface="Arial"/>
                <a:cs typeface="Arial"/>
              </a:rPr>
              <a:t>0100</a:t>
            </a:r>
            <a:r>
              <a:rPr sz="1350" b="1" spc="65" dirty="0" smtClean="0">
                <a:solidFill>
                  <a:srgbClr val="3D3D3D"/>
                </a:solidFill>
                <a:latin typeface="Arial"/>
                <a:cs typeface="Arial"/>
              </a:rPr>
              <a:t>1</a:t>
            </a:r>
            <a:r>
              <a:rPr sz="1350" b="1" spc="-15" dirty="0" smtClean="0">
                <a:solidFill>
                  <a:srgbClr val="3D3D3D"/>
                </a:solidFill>
                <a:latin typeface="Arial"/>
                <a:cs typeface="Arial"/>
              </a:rPr>
              <a:t>011</a:t>
            </a:r>
            <a:r>
              <a:rPr sz="1350" b="1" spc="8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950" b="1" spc="-380" dirty="0" smtClean="0">
                <a:solidFill>
                  <a:srgbClr val="747474"/>
                </a:solidFill>
                <a:latin typeface="Times New Roman"/>
                <a:cs typeface="Times New Roman"/>
              </a:rPr>
              <a:t>=</a:t>
            </a:r>
            <a:r>
              <a:rPr sz="1950" b="1" spc="-80" dirty="0" smtClean="0">
                <a:solidFill>
                  <a:srgbClr val="747474"/>
                </a:solidFill>
                <a:latin typeface="Times New Roman"/>
                <a:cs typeface="Times New Roman"/>
              </a:rPr>
              <a:t> </a:t>
            </a:r>
            <a:r>
              <a:rPr sz="1350" b="1" spc="-15" dirty="0" smtClean="0">
                <a:solidFill>
                  <a:srgbClr val="3D3D3D"/>
                </a:solidFill>
                <a:latin typeface="Arial"/>
                <a:cs typeface="Arial"/>
              </a:rPr>
              <a:t>0</a:t>
            </a:r>
            <a:r>
              <a:rPr sz="1350" b="1" spc="25" dirty="0" smtClean="0">
                <a:solidFill>
                  <a:srgbClr val="3D3D3D"/>
                </a:solidFill>
                <a:latin typeface="Arial"/>
                <a:cs typeface="Arial"/>
              </a:rPr>
              <a:t>1</a:t>
            </a:r>
            <a:r>
              <a:rPr sz="1350" b="1" spc="5" dirty="0" smtClean="0">
                <a:solidFill>
                  <a:srgbClr val="3D3D3D"/>
                </a:solidFill>
                <a:latin typeface="Arial"/>
                <a:cs typeface="Arial"/>
              </a:rPr>
              <a:t>000</a:t>
            </a:r>
            <a:r>
              <a:rPr sz="1350" b="1" spc="65" dirty="0" smtClean="0">
                <a:solidFill>
                  <a:srgbClr val="3D3D3D"/>
                </a:solidFill>
                <a:latin typeface="Arial"/>
                <a:cs typeface="Arial"/>
              </a:rPr>
              <a:t>1</a:t>
            </a:r>
            <a:r>
              <a:rPr sz="1350" b="1" spc="-30" dirty="0" smtClean="0">
                <a:solidFill>
                  <a:srgbClr val="3D3D3D"/>
                </a:solidFill>
                <a:latin typeface="Arial"/>
                <a:cs typeface="Arial"/>
              </a:rPr>
              <a:t>00</a:t>
            </a:r>
            <a:r>
              <a:rPr sz="1350" b="1" spc="35" dirty="0" smtClean="0">
                <a:solidFill>
                  <a:srgbClr val="3D3D3D"/>
                </a:solidFill>
                <a:latin typeface="Arial"/>
                <a:cs typeface="Arial"/>
              </a:rPr>
              <a:t>1</a:t>
            </a:r>
            <a:r>
              <a:rPr sz="1350" b="1" spc="15" dirty="0" smtClean="0">
                <a:solidFill>
                  <a:srgbClr val="3D3D3D"/>
                </a:solidFill>
                <a:latin typeface="Arial"/>
                <a:cs typeface="Arial"/>
              </a:rPr>
              <a:t>00</a:t>
            </a:r>
            <a:r>
              <a:rPr sz="1350" b="1" spc="20" dirty="0" smtClean="0">
                <a:solidFill>
                  <a:srgbClr val="3D3D3D"/>
                </a:solidFill>
                <a:latin typeface="Arial"/>
                <a:cs typeface="Arial"/>
              </a:rPr>
              <a:t>1</a:t>
            </a:r>
            <a:r>
              <a:rPr sz="1350" b="1" spc="0" dirty="0" smtClean="0">
                <a:solidFill>
                  <a:srgbClr val="3D3D3D"/>
                </a:solidFill>
                <a:latin typeface="Arial"/>
                <a:cs typeface="Arial"/>
              </a:rPr>
              <a:t>00</a:t>
            </a:r>
            <a:r>
              <a:rPr sz="1350" b="1" spc="50" dirty="0" smtClean="0">
                <a:solidFill>
                  <a:srgbClr val="3D3D3D"/>
                </a:solidFill>
                <a:latin typeface="Arial"/>
                <a:cs typeface="Arial"/>
              </a:rPr>
              <a:t>1</a:t>
            </a:r>
            <a:r>
              <a:rPr sz="1350" b="1" spc="20" dirty="0" smtClean="0">
                <a:solidFill>
                  <a:srgbClr val="3D3D3D"/>
                </a:solidFill>
                <a:latin typeface="Arial"/>
                <a:cs typeface="Arial"/>
              </a:rPr>
              <a:t>000</a:t>
            </a:r>
            <a:endParaRPr sz="135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10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R="38100" algn="ctr">
              <a:lnSpc>
                <a:spcPct val="100000"/>
              </a:lnSpc>
              <a:tabLst>
                <a:tab pos="804545" algn="l"/>
                <a:tab pos="1604645" algn="l"/>
              </a:tabLst>
            </a:pPr>
            <a:r>
              <a:rPr sz="1400" b="1" spc="80" dirty="0" smtClean="0">
                <a:solidFill>
                  <a:srgbClr val="3D3D3D"/>
                </a:solidFill>
                <a:latin typeface="Times New Roman"/>
                <a:cs typeface="Times New Roman"/>
              </a:rPr>
              <a:t>0	</a:t>
            </a:r>
            <a:r>
              <a:rPr sz="1400" b="1" spc="125" dirty="0" smtClean="0">
                <a:solidFill>
                  <a:srgbClr val="3D3D3D"/>
                </a:solidFill>
                <a:latin typeface="Times New Roman"/>
                <a:cs typeface="Times New Roman"/>
              </a:rPr>
              <a:t>0	</a:t>
            </a:r>
            <a:r>
              <a:rPr sz="1350" b="1" spc="-70" dirty="0" smtClean="0">
                <a:solidFill>
                  <a:srgbClr val="3D3D3D"/>
                </a:solidFill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660651" y="1620773"/>
            <a:ext cx="12128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dirty="0" smtClean="0">
                <a:solidFill>
                  <a:srgbClr val="3D3D3D"/>
                </a:solidFill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447035" y="1614423"/>
            <a:ext cx="125095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b="1" spc="80" dirty="0" smtClean="0">
                <a:solidFill>
                  <a:srgbClr val="3D3D3D"/>
                </a:solidFill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47135" y="1620773"/>
            <a:ext cx="11239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-70" dirty="0" smtClean="0">
                <a:solidFill>
                  <a:srgbClr val="3D3D3D"/>
                </a:solidFill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415532" y="1620773"/>
            <a:ext cx="133350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95" dirty="0" smtClean="0">
                <a:solidFill>
                  <a:srgbClr val="3D3D3D"/>
                </a:solidFill>
                <a:latin typeface="Arial"/>
                <a:cs typeface="Arial"/>
              </a:rPr>
              <a:t>0</a:t>
            </a:r>
            <a:endParaRPr sz="13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220204" y="1620773"/>
            <a:ext cx="11239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-70" dirty="0" smtClean="0">
                <a:solidFill>
                  <a:srgbClr val="3D3D3D"/>
                </a:solidFill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7988300" y="1620773"/>
            <a:ext cx="12128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dirty="0" smtClean="0">
                <a:solidFill>
                  <a:srgbClr val="3D3D3D"/>
                </a:solidFill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46251" y="2388870"/>
            <a:ext cx="431800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30" dirty="0" smtClean="0">
                <a:solidFill>
                  <a:srgbClr val="525252"/>
                </a:solidFill>
                <a:latin typeface="Arial"/>
                <a:cs typeface="Arial"/>
              </a:rPr>
              <a:t>MFM</a:t>
            </a:r>
            <a:endParaRPr sz="135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94891" y="2141220"/>
            <a:ext cx="92075" cy="103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350" dirty="0" smtClean="0">
                <a:solidFill>
                  <a:srgbClr val="747474"/>
                </a:solidFill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099564" y="2141220"/>
            <a:ext cx="78740" cy="103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250" dirty="0" smtClean="0">
                <a:solidFill>
                  <a:srgbClr val="747474"/>
                </a:solidFill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015731" y="2171446"/>
            <a:ext cx="105410" cy="111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50" spc="440" dirty="0" smtClean="0">
                <a:solidFill>
                  <a:srgbClr val="878787"/>
                </a:solidFill>
                <a:latin typeface="Arial"/>
                <a:cs typeface="Arial"/>
              </a:rPr>
              <a:t>I</a:t>
            </a:r>
            <a:endParaRPr sz="6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294891" y="2218944"/>
            <a:ext cx="105410" cy="103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455" dirty="0" smtClean="0">
                <a:solidFill>
                  <a:srgbClr val="747474"/>
                </a:solidFill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294891" y="2292096"/>
            <a:ext cx="92075" cy="103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350" dirty="0" smtClean="0">
                <a:solidFill>
                  <a:srgbClr val="747474"/>
                </a:solidFill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294891" y="2365247"/>
            <a:ext cx="92075" cy="103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350" dirty="0" smtClean="0">
                <a:solidFill>
                  <a:srgbClr val="747474"/>
                </a:solidFill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294891" y="2447544"/>
            <a:ext cx="92075" cy="103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350" dirty="0" smtClean="0">
                <a:solidFill>
                  <a:srgbClr val="747474"/>
                </a:solidFill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870964" y="2429255"/>
            <a:ext cx="115570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-125" dirty="0" smtClean="0">
                <a:solidFill>
                  <a:srgbClr val="3D3D3D"/>
                </a:solidFill>
                <a:latin typeface="Times New Roman"/>
                <a:cs typeface="Times New Roman"/>
              </a:rPr>
              <a:t>d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448303" y="2429255"/>
            <a:ext cx="121285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-85" dirty="0" smtClean="0">
                <a:solidFill>
                  <a:srgbClr val="525252"/>
                </a:solidFill>
                <a:latin typeface="Times New Roman"/>
                <a:cs typeface="Times New Roman"/>
              </a:rPr>
              <a:t>d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659884" y="2429255"/>
            <a:ext cx="113664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20" dirty="0" smtClean="0">
                <a:solidFill>
                  <a:srgbClr val="3D3D3D"/>
                </a:solidFill>
                <a:latin typeface="Times New Roman"/>
                <a:cs typeface="Times New Roman"/>
              </a:rPr>
              <a:t>c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830315" y="2429255"/>
            <a:ext cx="121285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-85" dirty="0" smtClean="0">
                <a:solidFill>
                  <a:srgbClr val="3D3D3D"/>
                </a:solidFill>
                <a:latin typeface="Times New Roman"/>
                <a:cs typeface="Times New Roman"/>
              </a:rPr>
              <a:t>d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412228" y="2429255"/>
            <a:ext cx="126364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-45" dirty="0" smtClean="0">
                <a:solidFill>
                  <a:srgbClr val="525252"/>
                </a:solidFill>
                <a:latin typeface="Times New Roman"/>
                <a:cs typeface="Times New Roman"/>
              </a:rPr>
              <a:t>d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180323" y="2454655"/>
            <a:ext cx="128270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b="1" spc="5" dirty="0" smtClean="0">
                <a:solidFill>
                  <a:srgbClr val="3D3D3D"/>
                </a:solidFill>
                <a:latin typeface="Arial"/>
                <a:cs typeface="Arial"/>
              </a:rPr>
              <a:t>d</a:t>
            </a:r>
            <a:endParaRPr sz="13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294891" y="2520696"/>
            <a:ext cx="92075" cy="103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350" dirty="0" smtClean="0">
                <a:solidFill>
                  <a:srgbClr val="747474"/>
                </a:solidFill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294891" y="2593847"/>
            <a:ext cx="92075" cy="103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350" dirty="0" smtClean="0">
                <a:solidFill>
                  <a:srgbClr val="747474"/>
                </a:solidFill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5235955" y="2598420"/>
            <a:ext cx="133350" cy="264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895">
              <a:lnSpc>
                <a:spcPct val="100000"/>
              </a:lnSpc>
            </a:pPr>
            <a:r>
              <a:rPr sz="600" b="1" spc="40" dirty="0" smtClean="0">
                <a:solidFill>
                  <a:srgbClr val="747474"/>
                </a:solidFill>
                <a:latin typeface="Arial"/>
                <a:cs typeface="Arial"/>
              </a:rPr>
              <a:t>1</a:t>
            </a:r>
            <a:endParaRPr sz="600">
              <a:latin typeface="Arial"/>
              <a:cs typeface="Arial"/>
            </a:endParaRPr>
          </a:p>
          <a:p>
            <a:pPr marL="53340">
              <a:lnSpc>
                <a:spcPts val="610"/>
              </a:lnSpc>
            </a:pPr>
            <a:r>
              <a:rPr sz="600" spc="350" dirty="0" smtClean="0">
                <a:solidFill>
                  <a:srgbClr val="878787"/>
                </a:solidFill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  <a:p>
            <a:pPr marL="12700">
              <a:lnSpc>
                <a:spcPts val="660"/>
              </a:lnSpc>
            </a:pPr>
            <a:r>
              <a:rPr sz="650" b="1" spc="5" dirty="0" smtClean="0">
                <a:solidFill>
                  <a:srgbClr val="747474"/>
                </a:solidFill>
                <a:latin typeface="Arial"/>
                <a:cs typeface="Arial"/>
              </a:rPr>
              <a:t>..1</a:t>
            </a:r>
            <a:endParaRPr sz="65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294891" y="2671571"/>
            <a:ext cx="105410" cy="103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455" dirty="0" smtClean="0">
                <a:solidFill>
                  <a:srgbClr val="878787"/>
                </a:solidFill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294891" y="2740152"/>
            <a:ext cx="105410" cy="103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455" dirty="0" smtClean="0">
                <a:solidFill>
                  <a:srgbClr val="747474"/>
                </a:solidFill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2849372" y="2745740"/>
            <a:ext cx="114300" cy="118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00" spc="-75" dirty="0" smtClean="0">
                <a:solidFill>
                  <a:srgbClr val="3D3D3D"/>
                </a:solidFill>
                <a:latin typeface="Arial"/>
                <a:cs typeface="Arial"/>
              </a:rPr>
              <a:t>...1</a:t>
            </a:r>
            <a:endParaRPr sz="7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1294891" y="2846070"/>
            <a:ext cx="92075" cy="8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0" spc="395" dirty="0" smtClean="0">
                <a:solidFill>
                  <a:srgbClr val="747474"/>
                </a:solidFill>
                <a:latin typeface="Arial"/>
                <a:cs typeface="Arial"/>
              </a:rPr>
              <a:t>I</a:t>
            </a:r>
            <a:endParaRPr sz="45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2895092" y="2850641"/>
            <a:ext cx="78740" cy="8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0" spc="290" dirty="0" smtClean="0">
                <a:solidFill>
                  <a:srgbClr val="525252"/>
                </a:solidFill>
                <a:latin typeface="Arial"/>
                <a:cs typeface="Arial"/>
              </a:rPr>
              <a:t>I</a:t>
            </a:r>
            <a:endParaRPr sz="45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279140" y="2859023"/>
            <a:ext cx="78740" cy="103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250" dirty="0" smtClean="0">
                <a:solidFill>
                  <a:srgbClr val="747474"/>
                </a:solidFill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4879340" y="2859023"/>
            <a:ext cx="78740" cy="103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250" dirty="0" smtClean="0">
                <a:solidFill>
                  <a:srgbClr val="747474"/>
                </a:solidFill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272532" y="2850641"/>
            <a:ext cx="105410" cy="81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0" spc="500" dirty="0" smtClean="0">
                <a:solidFill>
                  <a:srgbClr val="878787"/>
                </a:solidFill>
                <a:latin typeface="Arial"/>
                <a:cs typeface="Arial"/>
              </a:rPr>
              <a:t>I</a:t>
            </a:r>
            <a:endParaRPr sz="45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5684011" y="2859023"/>
            <a:ext cx="78740" cy="103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250" dirty="0" smtClean="0">
                <a:solidFill>
                  <a:srgbClr val="747474"/>
                </a:solidFill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863588" y="2827273"/>
            <a:ext cx="9461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305" dirty="0" smtClean="0">
                <a:solidFill>
                  <a:srgbClr val="878787"/>
                </a:solidFill>
                <a:latin typeface="Arial"/>
                <a:cs typeface="Arial"/>
              </a:rPr>
              <a:t>!</a:t>
            </a:r>
            <a:endParaRPr sz="85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015731" y="2852673"/>
            <a:ext cx="105410" cy="111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50" spc="440" dirty="0" smtClean="0">
                <a:solidFill>
                  <a:srgbClr val="878787"/>
                </a:solidFill>
                <a:latin typeface="Arial"/>
                <a:cs typeface="Arial"/>
              </a:rPr>
              <a:t>I</a:t>
            </a:r>
            <a:endParaRPr sz="65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837691" y="3202940"/>
            <a:ext cx="325755" cy="2698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175" dirty="0" smtClean="0">
                <a:solidFill>
                  <a:srgbClr val="3D3D3D"/>
                </a:solidFill>
                <a:latin typeface="Courier New"/>
                <a:cs typeface="Courier New"/>
              </a:rPr>
              <a:t>ALL</a:t>
            </a:r>
            <a:endParaRPr sz="1600">
              <a:latin typeface="Courier New"/>
              <a:cs typeface="Courier New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560067" y="4903470"/>
            <a:ext cx="320040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20" dirty="0" smtClean="0">
                <a:solidFill>
                  <a:srgbClr val="3D3D3D"/>
                </a:solidFill>
                <a:latin typeface="Arial"/>
                <a:cs typeface="Arial"/>
              </a:rPr>
              <a:t>010</a:t>
            </a:r>
            <a:endParaRPr sz="135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2369311" y="4884420"/>
            <a:ext cx="299720" cy="25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-180" dirty="0" smtClean="0">
                <a:solidFill>
                  <a:srgbClr val="3D3D3D"/>
                </a:solidFill>
                <a:latin typeface="Courier New"/>
                <a:cs typeface="Courier New"/>
              </a:rPr>
              <a:t>001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141979" y="4884420"/>
            <a:ext cx="296545" cy="25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-190" dirty="0" smtClean="0">
                <a:solidFill>
                  <a:srgbClr val="3D3D3D"/>
                </a:solidFill>
                <a:latin typeface="Courier New"/>
                <a:cs typeface="Courier New"/>
              </a:rPr>
              <a:t>001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937508" y="4884420"/>
            <a:ext cx="299720" cy="25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-180" dirty="0" smtClean="0">
                <a:solidFill>
                  <a:srgbClr val="3D3D3D"/>
                </a:solidFill>
                <a:latin typeface="Courier New"/>
                <a:cs typeface="Courier New"/>
              </a:rPr>
              <a:t>001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733035" y="4884420"/>
            <a:ext cx="299720" cy="25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-180" dirty="0" smtClean="0">
                <a:solidFill>
                  <a:srgbClr val="3D3D3D"/>
                </a:solidFill>
                <a:latin typeface="Courier New"/>
                <a:cs typeface="Courier New"/>
              </a:rPr>
              <a:t>001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5546852" y="4888992"/>
            <a:ext cx="330835" cy="25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-100" dirty="0" smtClean="0">
                <a:solidFill>
                  <a:srgbClr val="3D3D3D"/>
                </a:solidFill>
                <a:latin typeface="Courier New"/>
                <a:cs typeface="Courier New"/>
              </a:rPr>
              <a:t>000</a:t>
            </a:r>
            <a:endParaRPr sz="1500">
              <a:latin typeface="Courier New"/>
              <a:cs typeface="Courier New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A2828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A2828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A2828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A2828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0" y="2731770"/>
            <a:ext cx="498348" cy="0"/>
          </a:xfrm>
          <a:custGeom>
            <a:avLst/>
            <a:gdLst/>
            <a:ahLst/>
            <a:cxnLst/>
            <a:rect l="l" t="t" r="r" b="b"/>
            <a:pathLst>
              <a:path w="498348">
                <a:moveTo>
                  <a:pt x="0" y="0"/>
                </a:moveTo>
                <a:lnTo>
                  <a:pt x="498348" y="0"/>
                </a:lnTo>
              </a:path>
            </a:pathLst>
          </a:custGeom>
          <a:ln w="1371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26680" y="3166110"/>
            <a:ext cx="539496" cy="0"/>
          </a:xfrm>
          <a:custGeom>
            <a:avLst/>
            <a:gdLst/>
            <a:ahLst/>
            <a:cxnLst/>
            <a:rect l="l" t="t" r="r" b="b"/>
            <a:pathLst>
              <a:path w="539496">
                <a:moveTo>
                  <a:pt x="0" y="0"/>
                </a:moveTo>
                <a:lnTo>
                  <a:pt x="539496" y="0"/>
                </a:lnTo>
              </a:path>
            </a:pathLst>
          </a:custGeom>
          <a:ln w="13716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9864" y="2699766"/>
            <a:ext cx="1248156" cy="0"/>
          </a:xfrm>
          <a:custGeom>
            <a:avLst/>
            <a:gdLst/>
            <a:ahLst/>
            <a:cxnLst/>
            <a:rect l="l" t="t" r="r" b="b"/>
            <a:pathLst>
              <a:path w="1248155">
                <a:moveTo>
                  <a:pt x="0" y="0"/>
                </a:moveTo>
                <a:lnTo>
                  <a:pt x="1248156" y="0"/>
                </a:lnTo>
              </a:path>
            </a:pathLst>
          </a:custGeom>
          <a:ln w="32004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30267" y="2816351"/>
            <a:ext cx="196596" cy="0"/>
          </a:xfrm>
          <a:custGeom>
            <a:avLst/>
            <a:gdLst/>
            <a:ahLst/>
            <a:cxnLst/>
            <a:rect l="l" t="t" r="r" b="b"/>
            <a:pathLst>
              <a:path w="196596">
                <a:moveTo>
                  <a:pt x="0" y="0"/>
                </a:moveTo>
                <a:lnTo>
                  <a:pt x="196596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626864" y="2816351"/>
            <a:ext cx="1143000" cy="0"/>
          </a:xfrm>
          <a:custGeom>
            <a:avLst/>
            <a:gdLst/>
            <a:ahLst/>
            <a:cxnLst/>
            <a:rect l="l" t="t" r="r" b="b"/>
            <a:pathLst>
              <a:path w="1143000">
                <a:moveTo>
                  <a:pt x="0" y="0"/>
                </a:moveTo>
                <a:lnTo>
                  <a:pt x="1143000" y="0"/>
                </a:lnTo>
              </a:path>
            </a:pathLst>
          </a:custGeom>
          <a:ln w="4572">
            <a:solidFill>
              <a:srgbClr val="544F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013447" y="2683764"/>
            <a:ext cx="0" cy="2546604"/>
          </a:xfrm>
          <a:custGeom>
            <a:avLst/>
            <a:gdLst/>
            <a:ahLst/>
            <a:cxnLst/>
            <a:rect l="l" t="t" r="r" b="b"/>
            <a:pathLst>
              <a:path h="2546604">
                <a:moveTo>
                  <a:pt x="0" y="2546604"/>
                </a:moveTo>
                <a:lnTo>
                  <a:pt x="0" y="0"/>
                </a:lnTo>
              </a:path>
            </a:pathLst>
          </a:custGeom>
          <a:ln w="2743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86016" y="2816351"/>
            <a:ext cx="566927" cy="0"/>
          </a:xfrm>
          <a:custGeom>
            <a:avLst/>
            <a:gdLst/>
            <a:ahLst/>
            <a:cxnLst/>
            <a:rect l="l" t="t" r="r" b="b"/>
            <a:pathLst>
              <a:path w="566927">
                <a:moveTo>
                  <a:pt x="0" y="0"/>
                </a:moveTo>
                <a:lnTo>
                  <a:pt x="566927" y="0"/>
                </a:lnTo>
              </a:path>
            </a:pathLst>
          </a:custGeom>
          <a:ln w="4572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70347" y="3074670"/>
            <a:ext cx="726948" cy="0"/>
          </a:xfrm>
          <a:custGeom>
            <a:avLst/>
            <a:gdLst/>
            <a:ahLst/>
            <a:cxnLst/>
            <a:rect l="l" t="t" r="r" b="b"/>
            <a:pathLst>
              <a:path w="726948">
                <a:moveTo>
                  <a:pt x="0" y="0"/>
                </a:moveTo>
                <a:lnTo>
                  <a:pt x="726948" y="0"/>
                </a:lnTo>
              </a:path>
            </a:pathLst>
          </a:custGeom>
          <a:ln w="32004">
            <a:solidFill>
              <a:srgbClr val="4B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81294" y="2798064"/>
            <a:ext cx="0" cy="2432304"/>
          </a:xfrm>
          <a:custGeom>
            <a:avLst/>
            <a:gdLst/>
            <a:ahLst/>
            <a:cxnLst/>
            <a:rect l="l" t="t" r="r" b="b"/>
            <a:pathLst>
              <a:path h="2432304">
                <a:moveTo>
                  <a:pt x="0" y="2432304"/>
                </a:moveTo>
                <a:lnTo>
                  <a:pt x="0" y="0"/>
                </a:lnTo>
              </a:path>
            </a:pathLst>
          </a:custGeom>
          <a:ln w="22860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243583" y="3280409"/>
            <a:ext cx="1037843" cy="0"/>
          </a:xfrm>
          <a:custGeom>
            <a:avLst/>
            <a:gdLst/>
            <a:ahLst/>
            <a:cxnLst/>
            <a:rect l="l" t="t" r="r" b="b"/>
            <a:pathLst>
              <a:path w="1037843">
                <a:moveTo>
                  <a:pt x="0" y="0"/>
                </a:moveTo>
                <a:lnTo>
                  <a:pt x="1037843" y="0"/>
                </a:lnTo>
              </a:path>
            </a:pathLst>
          </a:custGeom>
          <a:ln w="32004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14700" y="3280409"/>
            <a:ext cx="2478024" cy="0"/>
          </a:xfrm>
          <a:custGeom>
            <a:avLst/>
            <a:gdLst/>
            <a:ahLst/>
            <a:cxnLst/>
            <a:rect l="l" t="t" r="r" b="b"/>
            <a:pathLst>
              <a:path w="2478024">
                <a:moveTo>
                  <a:pt x="0" y="0"/>
                </a:moveTo>
                <a:lnTo>
                  <a:pt x="2478024" y="0"/>
                </a:lnTo>
              </a:path>
            </a:pathLst>
          </a:custGeom>
          <a:ln w="32004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70347" y="3497579"/>
            <a:ext cx="722376" cy="0"/>
          </a:xfrm>
          <a:custGeom>
            <a:avLst/>
            <a:gdLst/>
            <a:ahLst/>
            <a:cxnLst/>
            <a:rect l="l" t="t" r="r" b="b"/>
            <a:pathLst>
              <a:path w="722376">
                <a:moveTo>
                  <a:pt x="0" y="0"/>
                </a:moveTo>
                <a:lnTo>
                  <a:pt x="722376" y="0"/>
                </a:lnTo>
              </a:path>
            </a:pathLst>
          </a:custGeom>
          <a:ln w="27432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81443" y="3392423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457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084064" y="3639311"/>
            <a:ext cx="699515" cy="0"/>
          </a:xfrm>
          <a:custGeom>
            <a:avLst/>
            <a:gdLst/>
            <a:ahLst/>
            <a:cxnLst/>
            <a:rect l="l" t="t" r="r" b="b"/>
            <a:pathLst>
              <a:path w="699515">
                <a:moveTo>
                  <a:pt x="0" y="0"/>
                </a:moveTo>
                <a:lnTo>
                  <a:pt x="699515" y="0"/>
                </a:lnTo>
              </a:path>
            </a:pathLst>
          </a:custGeom>
          <a:ln w="4572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81443" y="3639311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457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99731" y="4151376"/>
            <a:ext cx="662940" cy="0"/>
          </a:xfrm>
          <a:custGeom>
            <a:avLst/>
            <a:gdLst/>
            <a:ahLst/>
            <a:cxnLst/>
            <a:rect l="l" t="t" r="r" b="b"/>
            <a:pathLst>
              <a:path w="662940">
                <a:moveTo>
                  <a:pt x="0" y="0"/>
                </a:moveTo>
                <a:lnTo>
                  <a:pt x="662940" y="0"/>
                </a:lnTo>
              </a:path>
            </a:pathLst>
          </a:custGeom>
          <a:ln w="2743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258567" y="4864608"/>
            <a:ext cx="2843784" cy="0"/>
          </a:xfrm>
          <a:custGeom>
            <a:avLst/>
            <a:gdLst/>
            <a:ahLst/>
            <a:cxnLst/>
            <a:rect l="l" t="t" r="r" b="b"/>
            <a:pathLst>
              <a:path w="2843783">
                <a:moveTo>
                  <a:pt x="0" y="0"/>
                </a:moveTo>
                <a:lnTo>
                  <a:pt x="2843784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02352" y="4864608"/>
            <a:ext cx="681227" cy="0"/>
          </a:xfrm>
          <a:custGeom>
            <a:avLst/>
            <a:gdLst/>
            <a:ahLst/>
            <a:cxnLst/>
            <a:rect l="l" t="t" r="r" b="b"/>
            <a:pathLst>
              <a:path w="681227">
                <a:moveTo>
                  <a:pt x="0" y="0"/>
                </a:moveTo>
                <a:lnTo>
                  <a:pt x="681227" y="0"/>
                </a:lnTo>
              </a:path>
            </a:pathLst>
          </a:custGeom>
          <a:ln w="4572">
            <a:solidFill>
              <a:srgbClr val="4844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39011" y="4978908"/>
            <a:ext cx="4553712" cy="0"/>
          </a:xfrm>
          <a:custGeom>
            <a:avLst/>
            <a:gdLst/>
            <a:ahLst/>
            <a:cxnLst/>
            <a:rect l="l" t="t" r="r" b="b"/>
            <a:pathLst>
              <a:path w="4553712">
                <a:moveTo>
                  <a:pt x="0" y="0"/>
                </a:moveTo>
                <a:lnTo>
                  <a:pt x="4553712" y="0"/>
                </a:lnTo>
              </a:path>
            </a:pathLst>
          </a:custGeom>
          <a:ln w="2743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769864" y="5223509"/>
            <a:ext cx="1261871" cy="0"/>
          </a:xfrm>
          <a:custGeom>
            <a:avLst/>
            <a:gdLst/>
            <a:ahLst/>
            <a:cxnLst/>
            <a:rect l="l" t="t" r="r" b="b"/>
            <a:pathLst>
              <a:path w="1261871">
                <a:moveTo>
                  <a:pt x="0" y="0"/>
                </a:moveTo>
                <a:lnTo>
                  <a:pt x="1261871" y="0"/>
                </a:lnTo>
              </a:path>
            </a:pathLst>
          </a:custGeom>
          <a:ln w="22860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79908" y="129793"/>
            <a:ext cx="8367395" cy="1123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120" dirty="0" smtClean="0">
                <a:solidFill>
                  <a:srgbClr val="010101"/>
                </a:solidFill>
                <a:latin typeface="Arial"/>
                <a:cs typeface="Arial"/>
              </a:rPr>
              <a:t>13-2 </a:t>
            </a:r>
            <a:r>
              <a:rPr sz="1750" b="1" spc="-2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750" b="1" spc="-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circuit</a:t>
            </a:r>
            <a:r>
              <a:rPr sz="1750" b="1" spc="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that</a:t>
            </a:r>
            <a:r>
              <a:rPr sz="1750" b="1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generates</a:t>
            </a:r>
            <a:r>
              <a:rPr sz="1750" b="1" spc="1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system</a:t>
            </a:r>
            <a:r>
              <a:rPr sz="1750" b="1" spc="2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control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signals</a:t>
            </a:r>
            <a:r>
              <a:rPr sz="1750" b="1" spc="2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in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35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5" dirty="0" smtClean="0">
                <a:solidFill>
                  <a:srgbClr val="010101"/>
                </a:solidFill>
                <a:latin typeface="Arial"/>
                <a:cs typeface="Arial"/>
              </a:rPr>
              <a:t>DMA</a:t>
            </a:r>
            <a:r>
              <a:rPr sz="1750" b="1" spc="-11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environment.</a:t>
            </a:r>
            <a:endParaRPr sz="175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80"/>
              </a:spcBef>
            </a:pPr>
            <a:endParaRPr sz="1100"/>
          </a:p>
          <a:p>
            <a:pPr marL="1290955" algn="ctr">
              <a:lnSpc>
                <a:spcPct val="100000"/>
              </a:lnSpc>
            </a:pPr>
            <a:r>
              <a:rPr sz="1950" b="1" spc="-225" dirty="0" smtClean="0">
                <a:solidFill>
                  <a:srgbClr val="3D3D3D"/>
                </a:solidFill>
                <a:latin typeface="Courier New"/>
                <a:cs typeface="Courier New"/>
              </a:rPr>
              <a:t>Vee</a:t>
            </a:r>
            <a:endParaRPr sz="1950">
              <a:latin typeface="Courier New"/>
              <a:cs typeface="Courier Ne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91387" y="3039617"/>
            <a:ext cx="424815" cy="307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b="1" spc="-229" dirty="0" smtClean="0">
                <a:solidFill>
                  <a:srgbClr val="3D3D3D"/>
                </a:solidFill>
                <a:latin typeface="Arial"/>
                <a:cs typeface="Arial"/>
              </a:rPr>
              <a:t>W/R</a:t>
            </a:r>
            <a:endParaRPr sz="19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82244" y="4789423"/>
            <a:ext cx="50101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35" dirty="0" smtClean="0">
                <a:solidFill>
                  <a:srgbClr val="3D3D3D"/>
                </a:solidFill>
                <a:latin typeface="Arial"/>
                <a:cs typeface="Arial"/>
              </a:rPr>
              <a:t>M</a:t>
            </a:r>
            <a:r>
              <a:rPr sz="1600" b="1" spc="120" dirty="0" smtClean="0">
                <a:solidFill>
                  <a:srgbClr val="565456"/>
                </a:solidFill>
                <a:latin typeface="Arial"/>
                <a:cs typeface="Arial"/>
              </a:rPr>
              <a:t>/</a:t>
            </a:r>
            <a:r>
              <a:rPr sz="1600" b="1" spc="5" dirty="0" smtClean="0">
                <a:solidFill>
                  <a:srgbClr val="3D3D3D"/>
                </a:solidFill>
                <a:latin typeface="Arial"/>
                <a:cs typeface="Arial"/>
              </a:rPr>
              <a:t>10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06288" y="2015997"/>
            <a:ext cx="397510" cy="247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b="1" spc="25" dirty="0" smtClean="0">
                <a:solidFill>
                  <a:srgbClr val="3D3D3D"/>
                </a:solidFill>
                <a:latin typeface="Arial"/>
                <a:cs typeface="Arial"/>
              </a:rPr>
              <a:t>10K</a:t>
            </a:r>
            <a:endParaRPr sz="15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839459" y="2672841"/>
            <a:ext cx="314960" cy="18192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480">
              <a:lnSpc>
                <a:spcPts val="2200"/>
              </a:lnSpc>
            </a:pPr>
            <a:r>
              <a:rPr sz="1850" b="1" spc="-145" dirty="0" smtClean="0">
                <a:solidFill>
                  <a:srgbClr val="3D3D3D"/>
                </a:solidFill>
                <a:latin typeface="Courier New"/>
                <a:cs typeface="Courier New"/>
              </a:rPr>
              <a:t>1A</a:t>
            </a:r>
            <a:endParaRPr sz="1850">
              <a:latin typeface="Courier New"/>
              <a:cs typeface="Courier New"/>
            </a:endParaRPr>
          </a:p>
          <a:p>
            <a:pPr marL="30480">
              <a:lnSpc>
                <a:spcPts val="1710"/>
              </a:lnSpc>
            </a:pPr>
            <a:r>
              <a:rPr sz="1850" b="1" spc="-45" dirty="0" smtClean="0">
                <a:solidFill>
                  <a:srgbClr val="3D3D3D"/>
                </a:solidFill>
                <a:latin typeface="Courier New"/>
                <a:cs typeface="Courier New"/>
              </a:rPr>
              <a:t>18</a:t>
            </a:r>
            <a:endParaRPr sz="1850">
              <a:latin typeface="Courier New"/>
              <a:cs typeface="Courier New"/>
            </a:endParaRPr>
          </a:p>
          <a:p>
            <a:pPr marL="17145">
              <a:lnSpc>
                <a:spcPts val="1725"/>
              </a:lnSpc>
            </a:pPr>
            <a:r>
              <a:rPr sz="1850" b="1" spc="-114" dirty="0" smtClean="0">
                <a:solidFill>
                  <a:srgbClr val="3D3D3D"/>
                </a:solidFill>
                <a:latin typeface="Courier New"/>
                <a:cs typeface="Courier New"/>
              </a:rPr>
              <a:t>2A</a:t>
            </a:r>
            <a:endParaRPr sz="1850">
              <a:latin typeface="Courier New"/>
              <a:cs typeface="Courier New"/>
            </a:endParaRPr>
          </a:p>
          <a:p>
            <a:pPr marL="21590">
              <a:lnSpc>
                <a:spcPts val="1675"/>
              </a:lnSpc>
            </a:pPr>
            <a:r>
              <a:rPr sz="1850" b="1" spc="-35" dirty="0" smtClean="0">
                <a:solidFill>
                  <a:srgbClr val="3D3D3D"/>
                </a:solidFill>
                <a:latin typeface="Courier New"/>
                <a:cs typeface="Courier New"/>
              </a:rPr>
              <a:t>28</a:t>
            </a:r>
            <a:endParaRPr sz="1850">
              <a:latin typeface="Courier New"/>
              <a:cs typeface="Courier New"/>
            </a:endParaRPr>
          </a:p>
          <a:p>
            <a:pPr marL="21590">
              <a:lnSpc>
                <a:spcPts val="1689"/>
              </a:lnSpc>
            </a:pPr>
            <a:r>
              <a:rPr sz="1850" b="1" spc="-125" dirty="0" smtClean="0">
                <a:solidFill>
                  <a:srgbClr val="3D3D3D"/>
                </a:solidFill>
                <a:latin typeface="Courier New"/>
                <a:cs typeface="Courier New"/>
              </a:rPr>
              <a:t>3A</a:t>
            </a:r>
            <a:endParaRPr sz="1850">
              <a:latin typeface="Courier New"/>
              <a:cs typeface="Courier New"/>
            </a:endParaRPr>
          </a:p>
          <a:p>
            <a:pPr marL="21590">
              <a:lnSpc>
                <a:spcPts val="1710"/>
              </a:lnSpc>
            </a:pPr>
            <a:r>
              <a:rPr sz="1850" b="1" spc="-25" dirty="0" smtClean="0">
                <a:solidFill>
                  <a:srgbClr val="3D3D3D"/>
                </a:solidFill>
                <a:latin typeface="Courier New"/>
                <a:cs typeface="Courier New"/>
              </a:rPr>
              <a:t>38</a:t>
            </a:r>
            <a:endParaRPr sz="1850">
              <a:latin typeface="Courier New"/>
              <a:cs typeface="Courier New"/>
            </a:endParaRPr>
          </a:p>
          <a:p>
            <a:pPr marL="12700">
              <a:lnSpc>
                <a:spcPts val="1689"/>
              </a:lnSpc>
            </a:pPr>
            <a:r>
              <a:rPr sz="1850" b="1" spc="-80" dirty="0" smtClean="0">
                <a:solidFill>
                  <a:srgbClr val="3D3D3D"/>
                </a:solidFill>
                <a:latin typeface="Courier New"/>
                <a:cs typeface="Courier New"/>
              </a:rPr>
              <a:t>4A</a:t>
            </a:r>
            <a:endParaRPr sz="1850">
              <a:latin typeface="Courier New"/>
              <a:cs typeface="Courier New"/>
            </a:endParaRPr>
          </a:p>
          <a:p>
            <a:pPr marL="12700">
              <a:lnSpc>
                <a:spcPts val="1695"/>
              </a:lnSpc>
            </a:pPr>
            <a:r>
              <a:rPr sz="1850" b="1" spc="20" dirty="0" smtClean="0">
                <a:solidFill>
                  <a:srgbClr val="3D3D3D"/>
                </a:solidFill>
                <a:latin typeface="Courier New"/>
                <a:cs typeface="Courier New"/>
              </a:rPr>
              <a:t>48</a:t>
            </a:r>
            <a:endParaRPr sz="1850">
              <a:latin typeface="Courier New"/>
              <a:cs typeface="Courier New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47635" y="2658871"/>
            <a:ext cx="14668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60" dirty="0" smtClean="0">
                <a:solidFill>
                  <a:srgbClr val="3D3D3D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71564" y="2755138"/>
            <a:ext cx="303530" cy="15220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480">
              <a:lnSpc>
                <a:spcPct val="100000"/>
              </a:lnSpc>
            </a:pPr>
            <a:r>
              <a:rPr sz="1850" b="1" spc="-90" dirty="0" smtClean="0">
                <a:solidFill>
                  <a:srgbClr val="3D3D3D"/>
                </a:solidFill>
                <a:latin typeface="Courier New"/>
                <a:cs typeface="Courier New"/>
              </a:rPr>
              <a:t>1Y</a:t>
            </a:r>
            <a:endParaRPr sz="185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47"/>
              </a:spcBef>
            </a:pPr>
            <a:endParaRPr sz="900"/>
          </a:p>
          <a:p>
            <a:pPr marL="21590">
              <a:lnSpc>
                <a:spcPct val="100000"/>
              </a:lnSpc>
            </a:pPr>
            <a:r>
              <a:rPr sz="1850" b="1" spc="-80" dirty="0" smtClean="0">
                <a:solidFill>
                  <a:srgbClr val="3D3D3D"/>
                </a:solidFill>
                <a:latin typeface="Courier New"/>
                <a:cs typeface="Courier New"/>
              </a:rPr>
              <a:t>2Y</a:t>
            </a:r>
            <a:endParaRPr sz="1850">
              <a:latin typeface="Courier New"/>
              <a:cs typeface="Courier New"/>
            </a:endParaRPr>
          </a:p>
          <a:p>
            <a:pPr>
              <a:lnSpc>
                <a:spcPts val="950"/>
              </a:lnSpc>
              <a:spcBef>
                <a:spcPts val="34"/>
              </a:spcBef>
            </a:pPr>
            <a:endParaRPr sz="950"/>
          </a:p>
          <a:p>
            <a:pPr marL="21590">
              <a:lnSpc>
                <a:spcPct val="100000"/>
              </a:lnSpc>
            </a:pPr>
            <a:r>
              <a:rPr sz="1850" b="1" spc="-70" dirty="0" smtClean="0">
                <a:solidFill>
                  <a:srgbClr val="3D3D3D"/>
                </a:solidFill>
                <a:latin typeface="Courier New"/>
                <a:cs typeface="Courier New"/>
              </a:rPr>
              <a:t>3Y</a:t>
            </a:r>
            <a:endParaRPr sz="1850">
              <a:latin typeface="Courier New"/>
              <a:cs typeface="Courier New"/>
            </a:endParaRPr>
          </a:p>
          <a:p>
            <a:pPr>
              <a:lnSpc>
                <a:spcPts val="900"/>
              </a:lnSpc>
              <a:spcBef>
                <a:spcPts val="47"/>
              </a:spcBef>
            </a:pPr>
            <a:endParaRPr sz="900"/>
          </a:p>
          <a:p>
            <a:pPr marL="12700">
              <a:lnSpc>
                <a:spcPct val="100000"/>
              </a:lnSpc>
            </a:pPr>
            <a:r>
              <a:rPr sz="1850" b="1" spc="-25" dirty="0" smtClean="0">
                <a:solidFill>
                  <a:srgbClr val="3D3D3D"/>
                </a:solidFill>
                <a:latin typeface="Courier New"/>
                <a:cs typeface="Courier New"/>
              </a:rPr>
              <a:t>4Y</a:t>
            </a:r>
            <a:endParaRPr sz="1850">
              <a:latin typeface="Courier New"/>
              <a:cs typeface="Courier New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998979" y="3036570"/>
            <a:ext cx="136525" cy="262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b="1" spc="-50" dirty="0" smtClean="0">
                <a:solidFill>
                  <a:srgbClr val="3D3D3D"/>
                </a:solidFill>
                <a:latin typeface="Arial"/>
                <a:cs typeface="Arial"/>
              </a:rPr>
              <a:t>1</a:t>
            </a:r>
            <a:endParaRPr sz="16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247635" y="3034791"/>
            <a:ext cx="153035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b="1" spc="150" dirty="0" smtClean="0">
                <a:solidFill>
                  <a:srgbClr val="3D3D3D"/>
                </a:solidFill>
                <a:latin typeface="Times New Roman"/>
                <a:cs typeface="Times New Roman"/>
              </a:rPr>
              <a:t>7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256780" y="3410711"/>
            <a:ext cx="14478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35" dirty="0" smtClean="0">
                <a:solidFill>
                  <a:srgbClr val="3D3D3D"/>
                </a:solidFill>
                <a:latin typeface="Times New Roman"/>
                <a:cs typeface="Times New Roman"/>
              </a:rPr>
              <a:t>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06488" y="3788409"/>
            <a:ext cx="271145" cy="310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b="1" spc="-145" dirty="0" smtClean="0">
                <a:solidFill>
                  <a:srgbClr val="3D3D3D"/>
                </a:solidFill>
                <a:latin typeface="Courier New"/>
                <a:cs typeface="Courier New"/>
              </a:rPr>
              <a:t>12</a:t>
            </a:r>
            <a:endParaRPr sz="1850">
              <a:latin typeface="Courier New"/>
              <a:cs typeface="Courier New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413763" y="4551933"/>
            <a:ext cx="572770" cy="310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b="1" spc="-35" dirty="0" smtClean="0">
                <a:solidFill>
                  <a:srgbClr val="3D3D3D"/>
                </a:solidFill>
                <a:latin typeface="Courier New"/>
                <a:cs typeface="Courier New"/>
              </a:rPr>
              <a:t>HLDA</a:t>
            </a:r>
            <a:endParaRPr sz="1850">
              <a:latin typeface="Courier New"/>
              <a:cs typeface="Courier New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409691" y="4523485"/>
            <a:ext cx="636905" cy="3848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spc="-210" dirty="0" smtClean="0">
                <a:solidFill>
                  <a:srgbClr val="3D3D3D"/>
                </a:solidFill>
                <a:latin typeface="Times New Roman"/>
                <a:cs typeface="Times New Roman"/>
              </a:rPr>
              <a:t>1510 </a:t>
            </a:r>
            <a:r>
              <a:rPr sz="1750" b="1" spc="-80" dirty="0" smtClean="0">
                <a:solidFill>
                  <a:srgbClr val="3D3D3D"/>
                </a:solidFill>
                <a:latin typeface="Times New Roman"/>
                <a:cs typeface="Times New Roman"/>
              </a:rPr>
              <a:t> </a:t>
            </a:r>
            <a:r>
              <a:rPr sz="2475" b="1" spc="89" baseline="-28619" dirty="0" smtClean="0">
                <a:solidFill>
                  <a:srgbClr val="3D3D3D"/>
                </a:solidFill>
                <a:latin typeface="Arial"/>
                <a:cs typeface="Arial"/>
              </a:rPr>
              <a:t>G</a:t>
            </a:r>
            <a:endParaRPr sz="2475" baseline="-28619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28564" y="4711954"/>
            <a:ext cx="685800" cy="4083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b="1" spc="-295" dirty="0" smtClean="0">
                <a:solidFill>
                  <a:srgbClr val="3D3D3D"/>
                </a:solidFill>
                <a:latin typeface="Arial"/>
                <a:cs typeface="Arial"/>
              </a:rPr>
              <a:t>1'"" </a:t>
            </a:r>
            <a:r>
              <a:rPr sz="1650" b="1" spc="-12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2775" b="1" spc="-217" baseline="-27027" dirty="0" smtClean="0">
                <a:solidFill>
                  <a:srgbClr val="3D3D3D"/>
                </a:solidFill>
                <a:latin typeface="Times New Roman"/>
                <a:cs typeface="Times New Roman"/>
              </a:rPr>
              <a:t>AlB</a:t>
            </a:r>
            <a:endParaRPr sz="2775" baseline="-27027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940044" y="5240273"/>
            <a:ext cx="750570" cy="262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b="1" spc="5" dirty="0" smtClean="0">
                <a:solidFill>
                  <a:srgbClr val="3D3D3D"/>
                </a:solidFill>
                <a:latin typeface="Arial"/>
                <a:cs typeface="Arial"/>
              </a:rPr>
              <a:t>74F257</a:t>
            </a:r>
            <a:endParaRPr sz="16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713980" y="2707385"/>
            <a:ext cx="554355" cy="262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b="1" dirty="0" smtClean="0">
                <a:solidFill>
                  <a:srgbClr val="3D3D3D"/>
                </a:solidFill>
                <a:latin typeface="Arial"/>
                <a:cs typeface="Arial"/>
              </a:rPr>
              <a:t>IORC</a:t>
            </a:r>
            <a:endParaRPr sz="16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709407" y="3026694"/>
            <a:ext cx="676275" cy="1223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4445">
              <a:lnSpc>
                <a:spcPct val="151200"/>
              </a:lnSpc>
            </a:pPr>
            <a:r>
              <a:rPr sz="1650" b="1" spc="-15" dirty="0" smtClean="0">
                <a:solidFill>
                  <a:srgbClr val="3D3D3D"/>
                </a:solidFill>
                <a:latin typeface="Arial"/>
                <a:cs typeface="Arial"/>
              </a:rPr>
              <a:t>IOWC</a:t>
            </a:r>
            <a:r>
              <a:rPr sz="1650" b="1" spc="-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1650" b="1" spc="20" dirty="0" smtClean="0">
                <a:solidFill>
                  <a:srgbClr val="3D3D3D"/>
                </a:solidFill>
                <a:latin typeface="Arial"/>
                <a:cs typeface="Arial"/>
              </a:rPr>
              <a:t>MRDC</a:t>
            </a:r>
            <a:r>
              <a:rPr sz="1650" b="1" spc="5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2000" b="1" spc="70" dirty="0" smtClean="0">
                <a:solidFill>
                  <a:srgbClr val="3D3D3D"/>
                </a:solidFill>
                <a:latin typeface="Courier New"/>
                <a:cs typeface="Courier New"/>
              </a:rPr>
              <a:t>MWTC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D2B2B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D2B2B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24460" y="6240526"/>
            <a:ext cx="3694429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9950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9950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D2B2B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D2B2B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D2B2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D2B2B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46836" y="6427215"/>
            <a:ext cx="369062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D2B2B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D2B2B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46836" y="6695185"/>
            <a:ext cx="70231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23" name="object 23"/>
          <p:cNvGraphicFramePr>
            <a:graphicFrameLocks noGrp="1"/>
          </p:cNvGraphicFramePr>
          <p:nvPr/>
        </p:nvGraphicFramePr>
        <p:xfrm>
          <a:off x="3300984" y="2286000"/>
          <a:ext cx="2466594" cy="23321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6796"/>
                <a:gridCol w="669798"/>
              </a:tblGrid>
              <a:tr h="577024">
                <a:tc rowSpan="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94970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1007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95"/>
                        </a:lnSpc>
                      </a:pPr>
                      <a:r>
                        <a:rPr sz="1600" b="1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484848"/>
                      </a:solidFill>
                      <a:prstDash val="solid"/>
                    </a:lnL>
                    <a:lnR w="22860">
                      <a:solidFill>
                        <a:srgbClr val="343434"/>
                      </a:solidFill>
                      <a:prstDash val="solid"/>
                    </a:lnR>
                  </a:tcPr>
                </a:tc>
              </a:tr>
              <a:tr h="224122">
                <a:tc>
                  <a:txBody>
                    <a:bodyPr/>
                    <a:lstStyle/>
                    <a:p>
                      <a:pPr marL="1124585">
                        <a:lnSpc>
                          <a:spcPct val="100000"/>
                        </a:lnSpc>
                      </a:pPr>
                      <a:r>
                        <a:rPr sz="1600" b="1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383838"/>
                      </a:solidFill>
                      <a:prstDash val="solid"/>
                    </a:lnL>
                    <a:lnR w="27432">
                      <a:solidFill>
                        <a:srgbClr val="4848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750" b="1" dirty="0" smtClean="0">
                          <a:solidFill>
                            <a:srgbClr val="3D3D3D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484848"/>
                      </a:solidFill>
                      <a:prstDash val="solid"/>
                    </a:lnL>
                    <a:lnR w="22860">
                      <a:solidFill>
                        <a:srgbClr val="343434"/>
                      </a:solidFill>
                      <a:prstDash val="solid"/>
                    </a:lnR>
                  </a:tcPr>
                </a:tc>
              </a:tr>
              <a:tr h="215338">
                <a:tc>
                  <a:txBody>
                    <a:bodyPr/>
                    <a:lstStyle/>
                    <a:p>
                      <a:endParaRPr sz="1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383838"/>
                      </a:solidFill>
                      <a:prstDash val="solid"/>
                    </a:lnL>
                    <a:lnR w="27432">
                      <a:solidFill>
                        <a:srgbClr val="4848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650" b="1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484848"/>
                      </a:solidFill>
                      <a:prstDash val="solid"/>
                    </a:lnL>
                    <a:lnR w="22860">
                      <a:solidFill>
                        <a:srgbClr val="343434"/>
                      </a:solidFill>
                      <a:prstDash val="solid"/>
                    </a:lnR>
                  </a:tcPr>
                </a:tc>
              </a:tr>
              <a:tr h="217743">
                <a:tc>
                  <a:txBody>
                    <a:bodyPr/>
                    <a:lstStyle/>
                    <a:p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383838"/>
                      </a:solidFill>
                      <a:prstDash val="solid"/>
                    </a:lnL>
                    <a:lnR w="27432">
                      <a:solidFill>
                        <a:srgbClr val="4848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650" b="1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484848"/>
                      </a:solidFill>
                      <a:prstDash val="solid"/>
                    </a:lnL>
                    <a:lnR w="22860">
                      <a:solidFill>
                        <a:srgbClr val="343434"/>
                      </a:solidFill>
                      <a:prstDash val="solid"/>
                    </a:lnR>
                  </a:tcPr>
                </a:tc>
              </a:tr>
              <a:tr h="219900">
                <a:tc>
                  <a:txBody>
                    <a:bodyPr/>
                    <a:lstStyle/>
                    <a:p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22860">
                      <a:solidFill>
                        <a:srgbClr val="34343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00"/>
                        </a:lnSpc>
                      </a:pPr>
                      <a:r>
                        <a:rPr sz="1550" b="1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2860">
                      <a:solidFill>
                        <a:srgbClr val="343434"/>
                      </a:solidFill>
                      <a:prstDash val="solid"/>
                    </a:lnR>
                    <a:lnB w="22860">
                      <a:solidFill>
                        <a:srgbClr val="383838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7432">
                      <a:solidFill>
                        <a:srgbClr val="484848"/>
                      </a:solidFill>
                      <a:prstDash val="solid"/>
                    </a:lnR>
                    <a:lnT w="22860">
                      <a:solidFill>
                        <a:srgbClr val="34343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855"/>
                        </a:lnSpc>
                      </a:pPr>
                      <a:r>
                        <a:rPr sz="1550" b="1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484848"/>
                      </a:solidFill>
                      <a:prstDash val="solid"/>
                    </a:lnL>
                    <a:lnR w="22860">
                      <a:solidFill>
                        <a:srgbClr val="343434"/>
                      </a:solidFill>
                      <a:prstDash val="solid"/>
                    </a:lnR>
                    <a:lnT w="22860">
                      <a:solidFill>
                        <a:srgbClr val="383838"/>
                      </a:solidFill>
                      <a:prstDash val="solid"/>
                    </a:lnT>
                  </a:tcPr>
                </a:tc>
              </a:tr>
              <a:tr h="205739">
                <a:tc>
                  <a:txBody>
                    <a:bodyPr/>
                    <a:lstStyle/>
                    <a:p>
                      <a:endParaRPr sz="1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7432">
                      <a:solidFill>
                        <a:srgbClr val="484848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1400" b="1" dirty="0" smtClean="0">
                          <a:solidFill>
                            <a:srgbClr val="3D3D3D"/>
                          </a:solidFill>
                          <a:latin typeface="Times New Roman"/>
                          <a:cs typeface="Times New Roman"/>
                        </a:rPr>
                        <a:t>1_3_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484848"/>
                      </a:solidFill>
                      <a:prstDash val="solid"/>
                    </a:lnL>
                    <a:lnR w="22860">
                      <a:solidFill>
                        <a:srgbClr val="343434"/>
                      </a:solidFill>
                      <a:prstDash val="solid"/>
                    </a:lnR>
                    <a:lnB w="22860">
                      <a:solidFill>
                        <a:srgbClr val="3B383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53122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d</a:t>
            </a:r>
            <a:r>
              <a:rPr sz="3200" spc="0" dirty="0" smtClean="0">
                <a:latin typeface="Arial"/>
                <a:cs typeface="Arial"/>
              </a:rPr>
              <a:t>isk 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rive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use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3675"/>
            <a:ext cx="7932420" cy="4580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12700" indent="-287020">
              <a:lnSpc>
                <a:spcPct val="10009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est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S</a:t>
            </a:r>
            <a:r>
              <a:rPr sz="2800" spc="-170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-50</a:t>
            </a:r>
            <a:r>
              <a:rPr sz="2800" spc="-20" dirty="0" smtClean="0">
                <a:latin typeface="Arial"/>
                <a:cs typeface="Arial"/>
              </a:rPr>
              <a:t>6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fa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e,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whi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es e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er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MFM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RLL</a:t>
            </a:r>
            <a:r>
              <a:rPr sz="2800" spc="-9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Newer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which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cl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3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DI,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S</a:t>
            </a:r>
            <a:r>
              <a:rPr sz="2800" spc="-3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SI,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IDE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IDE 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comi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ard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sk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55600" marR="8636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nced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small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(ESDI) 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sferring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 rat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10</a:t>
            </a:r>
            <a:r>
              <a:rPr sz="3200" spc="0" dirty="0" smtClean="0">
                <a:latin typeface="Arial"/>
                <a:cs typeface="Arial"/>
              </a:rPr>
              <a:t>M bytes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per se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ond.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582025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5" dirty="0" smtClean="0">
                <a:latin typeface="Arial"/>
                <a:cs typeface="Arial"/>
              </a:rPr>
              <a:t>S</a:t>
            </a:r>
            <a:r>
              <a:rPr sz="3200" spc="-18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10" dirty="0" smtClean="0">
                <a:latin typeface="Arial"/>
                <a:cs typeface="Arial"/>
              </a:rPr>
              <a:t>50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ach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86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K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s/sec.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46582"/>
            <a:ext cx="8331200" cy="4900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small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(SCSI) 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 up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seven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sk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 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ter 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same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S</a:t>
            </a:r>
            <a:r>
              <a:rPr sz="2800" spc="-4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SI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20" dirty="0" smtClean="0">
                <a:latin typeface="Arial"/>
                <a:cs typeface="Arial"/>
              </a:rPr>
              <a:t>ou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ome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C-typ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omp</a:t>
            </a:r>
            <a:r>
              <a:rPr sz="2800" spc="-15" dirty="0" smtClean="0">
                <a:latin typeface="Arial"/>
                <a:cs typeface="Arial"/>
              </a:rPr>
              <a:t>ute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6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App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</a:t>
            </a:r>
            <a:r>
              <a:rPr sz="2800" spc="-10" dirty="0" smtClean="0">
                <a:latin typeface="Arial"/>
                <a:cs typeface="Arial"/>
              </a:rPr>
              <a:t>ci</a:t>
            </a:r>
            <a:r>
              <a:rPr sz="2800" spc="-15" dirty="0" smtClean="0">
                <a:latin typeface="Arial"/>
                <a:cs typeface="Arial"/>
              </a:rPr>
              <a:t>nto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tem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im</a:t>
            </a:r>
            <a:r>
              <a:rPr sz="3200" spc="-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roved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versio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SCS</a:t>
            </a:r>
            <a:r>
              <a:rPr sz="3200" spc="-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-II,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start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8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futu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this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fa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may be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15" dirty="0" smtClean="0">
                <a:latin typeface="Arial"/>
                <a:cs typeface="Arial"/>
              </a:rPr>
              <a:t>with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15" dirty="0" smtClean="0">
                <a:latin typeface="Arial"/>
                <a:cs typeface="Arial"/>
              </a:rPr>
              <a:t> 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most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ppl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24357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One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b="1" dirty="0" smtClean="0">
                <a:latin typeface="Arial"/>
                <a:cs typeface="Arial"/>
              </a:rPr>
              <a:t>inte</a:t>
            </a:r>
            <a:r>
              <a:rPr sz="3200" b="1" spc="-10" dirty="0" smtClean="0">
                <a:latin typeface="Arial"/>
                <a:cs typeface="Arial"/>
              </a:rPr>
              <a:t>g</a:t>
            </a:r>
            <a:r>
              <a:rPr sz="3200" b="1" spc="0" dirty="0" smtClean="0">
                <a:latin typeface="Arial"/>
                <a:cs typeface="Arial"/>
              </a:rPr>
              <a:t>rated</a:t>
            </a:r>
            <a:r>
              <a:rPr sz="3200" b="1" spc="-5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drive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10" dirty="0" smtClean="0">
                <a:latin typeface="Arial"/>
                <a:cs typeface="Arial"/>
              </a:rPr>
              <a:t>l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10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tronics</a:t>
            </a:r>
            <a:r>
              <a:rPr sz="3200" b="1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(IDE)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4102"/>
            <a:ext cx="8148955" cy="4359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1270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nco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s 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cont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-15" dirty="0" smtClean="0">
                <a:latin typeface="Arial"/>
                <a:cs typeface="Arial"/>
              </a:rPr>
              <a:t> at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st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thr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sma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 i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fa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1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le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IDE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rives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n</a:t>
            </a:r>
            <a:r>
              <a:rPr sz="3200" spc="0" dirty="0" smtClean="0">
                <a:latin typeface="Arial"/>
                <a:cs typeface="Arial"/>
              </a:rPr>
              <a:t>ew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IBM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-2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cl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-15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App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mp</a:t>
            </a:r>
            <a:r>
              <a:rPr sz="2800" spc="-15" dirty="0" smtClean="0">
                <a:latin typeface="Arial"/>
                <a:cs typeface="Arial"/>
              </a:rPr>
              <a:t>uter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tems 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20" dirty="0" smtClean="0">
                <a:latin typeface="Arial"/>
                <a:cs typeface="Arial"/>
              </a:rPr>
              <a:t>ou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IDE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iv</a:t>
            </a:r>
            <a:r>
              <a:rPr sz="2800" spc="-15" dirty="0" smtClean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IDE 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ace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also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ble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drivi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sk.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26579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IDE 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sua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ast 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25</a:t>
            </a:r>
            <a:r>
              <a:rPr sz="3200" spc="-1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K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-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byte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cache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4102"/>
            <a:ext cx="8241665" cy="35674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eds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tra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Ac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ess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for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IDE dr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 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cess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time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op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15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-di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k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abo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200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marR="99949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IDE 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also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90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AT</a:t>
            </a:r>
            <a:r>
              <a:rPr sz="3200" spc="0" dirty="0" smtClean="0">
                <a:latin typeface="Arial"/>
                <a:cs typeface="Arial"/>
              </a:rPr>
              <a:t>A,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cronym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 </a:t>
            </a:r>
            <a:r>
              <a:rPr sz="3200" b="1" spc="-24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T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att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c</a:t>
            </a:r>
            <a:r>
              <a:rPr sz="3200" b="1" spc="-10" dirty="0" smtClean="0">
                <a:latin typeface="Arial"/>
                <a:cs typeface="Arial"/>
              </a:rPr>
              <a:t>h</a:t>
            </a:r>
            <a:r>
              <a:rPr sz="3200" b="1" spc="0" dirty="0" smtClean="0">
                <a:latin typeface="Arial"/>
                <a:cs typeface="Arial"/>
              </a:rPr>
              <a:t>m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nt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“</a:t>
            </a:r>
            <a:r>
              <a:rPr sz="3200" spc="-245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”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Adva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80" dirty="0" smtClean="0">
                <a:latin typeface="Arial"/>
                <a:cs typeface="Arial"/>
              </a:rPr>
              <a:t> </a:t>
            </a: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ech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481695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 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seri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AT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0" dirty="0" smtClean="0">
                <a:latin typeface="Arial"/>
                <a:cs typeface="Arial"/>
              </a:rPr>
              <a:t>A</a:t>
            </a:r>
            <a:r>
              <a:rPr sz="3200" spc="-24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36421"/>
            <a:ext cx="8623300" cy="4362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52324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interfa</a:t>
            </a:r>
            <a:r>
              <a:rPr sz="2800" spc="-15" dirty="0" smtClean="0">
                <a:latin typeface="Arial"/>
                <a:cs typeface="Arial"/>
              </a:rPr>
              <a:t>ce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data at</a:t>
            </a:r>
            <a:r>
              <a:rPr sz="2800" spc="4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15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MBps</a:t>
            </a:r>
            <a:r>
              <a:rPr sz="2800" spc="-10" dirty="0" smtClean="0">
                <a:latin typeface="Arial"/>
                <a:cs typeface="Arial"/>
              </a:rPr>
              <a:t> (or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30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MBps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 </a:t>
            </a:r>
            <a:r>
              <a:rPr sz="2800" spc="-20" dirty="0" smtClean="0">
                <a:latin typeface="Arial"/>
                <a:cs typeface="Arial"/>
              </a:rPr>
              <a:t>S</a:t>
            </a:r>
            <a:r>
              <a:rPr sz="2800" spc="-235" dirty="0" smtClean="0">
                <a:latin typeface="Arial"/>
                <a:cs typeface="Arial"/>
              </a:rPr>
              <a:t>A</a:t>
            </a:r>
            <a:r>
              <a:rPr sz="2800" spc="-229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2</a:t>
            </a:r>
            <a:r>
              <a:rPr sz="2800" spc="-10" dirty="0" smtClean="0">
                <a:latin typeface="Arial"/>
                <a:cs typeface="Arial"/>
              </a:rPr>
              <a:t>),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fa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ter th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DE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marR="60769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Not yet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45" dirty="0" smtClean="0">
                <a:latin typeface="Arial"/>
                <a:cs typeface="Arial"/>
              </a:rPr>
              <a:t>AT</a:t>
            </a:r>
            <a:r>
              <a:rPr sz="3200" spc="5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3</a:t>
            </a:r>
            <a:r>
              <a:rPr sz="3200" spc="0" dirty="0" smtClean="0">
                <a:latin typeface="Arial"/>
                <a:cs typeface="Arial"/>
              </a:rPr>
              <a:t>, wh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ch tra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sfers 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60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MBps.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cause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level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no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5.0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290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.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 is now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0.5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290" dirty="0" smtClean="0">
                <a:latin typeface="Arial"/>
                <a:cs typeface="Arial"/>
              </a:rPr>
              <a:t>V.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marR="34607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which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lows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higher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au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 it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-10" dirty="0" smtClean="0">
                <a:latin typeface="Arial"/>
                <a:cs typeface="Arial"/>
              </a:rPr>
              <a:t>k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ess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time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 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si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ris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0.5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 th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5.0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V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20" dirty="0" smtClean="0">
                <a:latin typeface="Arial"/>
                <a:cs typeface="Arial"/>
              </a:rPr>
              <a:t>Optical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Disk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Me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25" dirty="0" smtClean="0">
                <a:latin typeface="Arial"/>
                <a:cs typeface="Arial"/>
              </a:rPr>
              <a:t>ory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81670" cy="5142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Optical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comm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avai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rms: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30" dirty="0" smtClean="0">
                <a:latin typeface="Arial"/>
                <a:cs typeface="Arial"/>
              </a:rPr>
              <a:t>CD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5" dirty="0" smtClean="0">
                <a:latin typeface="Arial"/>
                <a:cs typeface="Arial"/>
              </a:rPr>
              <a:t>ROM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(c</a:t>
            </a:r>
            <a:r>
              <a:rPr sz="2800" spc="-20" dirty="0" smtClean="0">
                <a:latin typeface="Arial"/>
                <a:cs typeface="Arial"/>
              </a:rPr>
              <a:t>om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15" dirty="0" smtClean="0">
                <a:latin typeface="Arial"/>
                <a:cs typeface="Arial"/>
              </a:rPr>
              <a:t>k</a:t>
            </a:r>
            <a:r>
              <a:rPr sz="2800" spc="-5" dirty="0" smtClean="0">
                <a:latin typeface="Arial"/>
                <a:cs typeface="Arial"/>
              </a:rPr>
              <a:t>/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nly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ry)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5" dirty="0" smtClean="0">
                <a:latin typeface="Arial"/>
                <a:cs typeface="Arial"/>
              </a:rPr>
              <a:t>WORM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(</a:t>
            </a:r>
            <a:r>
              <a:rPr sz="2800" spc="-15" dirty="0" smtClean="0">
                <a:latin typeface="Arial"/>
                <a:cs typeface="Arial"/>
              </a:rPr>
              <a:t>write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nce</a:t>
            </a:r>
            <a:r>
              <a:rPr sz="2800" spc="-10" dirty="0" smtClean="0">
                <a:latin typeface="Arial"/>
                <a:cs typeface="Arial"/>
              </a:rPr>
              <a:t>/re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tly)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4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D-ROM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west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cost,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su</a:t>
            </a:r>
            <a:r>
              <a:rPr sz="3200" spc="-7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fers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 lack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spe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cess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times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pi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al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300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5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63627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velop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more visua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activ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-ROM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ve will become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even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6111" y="950975"/>
            <a:ext cx="7342632" cy="9235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683" y="1888235"/>
            <a:ext cx="5609844" cy="3364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7944" y="5541264"/>
            <a:ext cx="489204" cy="347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47772" y="3449573"/>
            <a:ext cx="544067" cy="0"/>
          </a:xfrm>
          <a:custGeom>
            <a:avLst/>
            <a:gdLst/>
            <a:ahLst/>
            <a:cxnLst/>
            <a:rect l="l" t="t" r="r" b="b"/>
            <a:pathLst>
              <a:path w="544067">
                <a:moveTo>
                  <a:pt x="0" y="0"/>
                </a:moveTo>
                <a:lnTo>
                  <a:pt x="544067" y="0"/>
                </a:lnTo>
              </a:path>
            </a:pathLst>
          </a:custGeom>
          <a:ln w="22860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80409" y="3442715"/>
            <a:ext cx="0" cy="429768"/>
          </a:xfrm>
          <a:custGeom>
            <a:avLst/>
            <a:gdLst/>
            <a:ahLst/>
            <a:cxnLst/>
            <a:rect l="l" t="t" r="r" b="b"/>
            <a:pathLst>
              <a:path h="429768">
                <a:moveTo>
                  <a:pt x="0" y="429768"/>
                </a:moveTo>
                <a:lnTo>
                  <a:pt x="0" y="0"/>
                </a:lnTo>
              </a:path>
            </a:pathLst>
          </a:custGeom>
          <a:ln w="22860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57500" y="3865626"/>
            <a:ext cx="434339" cy="0"/>
          </a:xfrm>
          <a:custGeom>
            <a:avLst/>
            <a:gdLst/>
            <a:ahLst/>
            <a:cxnLst/>
            <a:rect l="l" t="t" r="r" b="b"/>
            <a:pathLst>
              <a:path w="434339">
                <a:moveTo>
                  <a:pt x="0" y="0"/>
                </a:moveTo>
                <a:lnTo>
                  <a:pt x="434339" y="0"/>
                </a:lnTo>
              </a:path>
            </a:pathLst>
          </a:custGeom>
          <a:ln w="13716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84647" y="5218938"/>
            <a:ext cx="525779" cy="0"/>
          </a:xfrm>
          <a:custGeom>
            <a:avLst/>
            <a:gdLst/>
            <a:ahLst/>
            <a:cxnLst/>
            <a:rect l="l" t="t" r="r" b="b"/>
            <a:pathLst>
              <a:path w="525779">
                <a:moveTo>
                  <a:pt x="0" y="0"/>
                </a:moveTo>
                <a:lnTo>
                  <a:pt x="525779" y="0"/>
                </a:lnTo>
              </a:path>
            </a:pathLst>
          </a:custGeom>
          <a:ln w="22860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36292" y="5410961"/>
            <a:ext cx="1042416" cy="0"/>
          </a:xfrm>
          <a:custGeom>
            <a:avLst/>
            <a:gdLst/>
            <a:ahLst/>
            <a:cxnLst/>
            <a:rect l="l" t="t" r="r" b="b"/>
            <a:pathLst>
              <a:path w="1042416">
                <a:moveTo>
                  <a:pt x="0" y="0"/>
                </a:moveTo>
                <a:lnTo>
                  <a:pt x="1042416" y="0"/>
                </a:lnTo>
              </a:path>
            </a:pathLst>
          </a:custGeom>
          <a:ln w="13716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35623" y="3458717"/>
            <a:ext cx="516635" cy="0"/>
          </a:xfrm>
          <a:custGeom>
            <a:avLst/>
            <a:gdLst/>
            <a:ahLst/>
            <a:cxnLst/>
            <a:rect l="l" t="t" r="r" b="b"/>
            <a:pathLst>
              <a:path w="516635">
                <a:moveTo>
                  <a:pt x="0" y="0"/>
                </a:moveTo>
                <a:lnTo>
                  <a:pt x="516635" y="0"/>
                </a:lnTo>
              </a:path>
            </a:pathLst>
          </a:custGeom>
          <a:ln w="13716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38543" y="3451859"/>
            <a:ext cx="0" cy="434339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434339"/>
                </a:moveTo>
                <a:lnTo>
                  <a:pt x="0" y="0"/>
                </a:lnTo>
              </a:path>
            </a:pathLst>
          </a:custGeom>
          <a:ln w="2743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40196" y="3874770"/>
            <a:ext cx="512063" cy="0"/>
          </a:xfrm>
          <a:custGeom>
            <a:avLst/>
            <a:gdLst/>
            <a:ahLst/>
            <a:cxnLst/>
            <a:rect l="l" t="t" r="r" b="b"/>
            <a:pathLst>
              <a:path w="512063">
                <a:moveTo>
                  <a:pt x="0" y="0"/>
                </a:moveTo>
                <a:lnTo>
                  <a:pt x="512063" y="0"/>
                </a:lnTo>
              </a:path>
            </a:pathLst>
          </a:custGeom>
          <a:ln w="22860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9908" y="129793"/>
            <a:ext cx="5363845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13-25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50" b="1" spc="4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650" b="1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50" b="1" spc="-50" dirty="0" smtClean="0">
                <a:solidFill>
                  <a:srgbClr val="010101"/>
                </a:solidFill>
                <a:latin typeface="Arial"/>
                <a:cs typeface="Arial"/>
              </a:rPr>
              <a:t>optical </a:t>
            </a:r>
            <a:r>
              <a:rPr sz="1650" b="1" spc="-20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50" b="1" spc="55" dirty="0" smtClean="0">
                <a:solidFill>
                  <a:srgbClr val="010101"/>
                </a:solidFill>
                <a:latin typeface="Arial"/>
                <a:cs typeface="Arial"/>
              </a:rPr>
              <a:t>CD-ROM</a:t>
            </a:r>
            <a:r>
              <a:rPr sz="1650" b="1" spc="2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50" b="1" spc="-15" dirty="0" smtClean="0">
                <a:solidFill>
                  <a:srgbClr val="010101"/>
                </a:solidFill>
                <a:latin typeface="Arial"/>
                <a:cs typeface="Arial"/>
              </a:rPr>
              <a:t>memory</a:t>
            </a:r>
            <a:r>
              <a:rPr sz="1650" b="1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650" b="1" spc="-35" dirty="0" smtClean="0">
                <a:solidFill>
                  <a:srgbClr val="010101"/>
                </a:solidFill>
                <a:latin typeface="Arial"/>
                <a:cs typeface="Arial"/>
              </a:rPr>
              <a:t>system.</a:t>
            </a:r>
            <a:endParaRPr sz="1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79140" y="2187447"/>
            <a:ext cx="99377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120" dirty="0" smtClean="0">
                <a:solidFill>
                  <a:srgbClr val="7E7E7E"/>
                </a:solidFill>
                <a:latin typeface="Arial"/>
                <a:cs typeface="Arial"/>
              </a:rPr>
              <a:t>Transpamnt</a:t>
            </a:r>
            <a:r>
              <a:rPr sz="1100" b="1" spc="7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100" b="1" spc="-105" dirty="0" smtClean="0">
                <a:solidFill>
                  <a:srgbClr val="7E7E7E"/>
                </a:solidFill>
                <a:latin typeface="Arial"/>
                <a:cs typeface="Arial"/>
              </a:rPr>
              <a:t>layer</a:t>
            </a:r>
            <a:endParaRPr sz="11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93923" y="2725165"/>
            <a:ext cx="2134870" cy="197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-120" dirty="0" smtClean="0">
                <a:solidFill>
                  <a:srgbClr val="7E7E7E"/>
                </a:solidFill>
                <a:latin typeface="Courier New"/>
                <a:cs typeface="Courier New"/>
              </a:rPr>
              <a:t>&gt;----------lenses-----------&lt;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872232" y="3574542"/>
            <a:ext cx="33845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-75" dirty="0" smtClean="0">
                <a:solidFill>
                  <a:srgbClr val="7E7E7E"/>
                </a:solidFill>
                <a:latin typeface="Arial"/>
                <a:cs typeface="Arial"/>
              </a:rPr>
              <a:t>Laser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96260" y="3999738"/>
            <a:ext cx="128905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-90" dirty="0" smtClean="0">
                <a:solidFill>
                  <a:srgbClr val="6E6E6E"/>
                </a:solidFill>
                <a:latin typeface="Arial"/>
                <a:cs typeface="Arial"/>
              </a:rPr>
              <a:t>Sem•transparenl</a:t>
            </a:r>
            <a:r>
              <a:rPr sz="1050" b="1" spc="70" dirty="0" smtClean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1050" b="1" spc="-160" dirty="0" smtClean="0">
                <a:solidFill>
                  <a:srgbClr val="7E7E7E"/>
                </a:solidFill>
                <a:latin typeface="Arial"/>
                <a:cs typeface="Arial"/>
              </a:rPr>
              <a:t>m•</a:t>
            </a:r>
            <a:r>
              <a:rPr sz="1050" b="1" spc="8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50" b="1" spc="-105" dirty="0" smtClean="0">
                <a:solidFill>
                  <a:srgbClr val="6E6E6E"/>
                </a:solidFill>
                <a:latin typeface="Arial"/>
                <a:cs typeface="Arial"/>
              </a:rPr>
              <a:t>ror</a:t>
            </a:r>
            <a:endParaRPr sz="10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34588" y="5011166"/>
            <a:ext cx="2275205" cy="956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ts val="4475"/>
              </a:lnSpc>
              <a:tabLst>
                <a:tab pos="2151380" algn="l"/>
              </a:tabLst>
            </a:pPr>
            <a:r>
              <a:rPr sz="1050" b="1" spc="-130" dirty="0" smtClean="0">
                <a:solidFill>
                  <a:srgbClr val="7E7E7E"/>
                </a:solidFill>
                <a:latin typeface="Arial"/>
                <a:cs typeface="Arial"/>
              </a:rPr>
              <a:t>Photochodo</a:t>
            </a:r>
            <a:r>
              <a:rPr sz="1050" b="1" spc="7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3850" b="1" spc="10" dirty="0" smtClean="0">
                <a:solidFill>
                  <a:srgbClr val="8E8E8E"/>
                </a:solidFill>
                <a:latin typeface="Times New Roman"/>
                <a:cs typeface="Times New Roman"/>
              </a:rPr>
              <a:t>----</a:t>
            </a:r>
            <a:r>
              <a:rPr sz="3850" b="1" spc="-95" dirty="0" smtClean="0">
                <a:solidFill>
                  <a:srgbClr val="8E8E8E"/>
                </a:solidFill>
                <a:latin typeface="Times New Roman"/>
                <a:cs typeface="Times New Roman"/>
              </a:rPr>
              <a:t>-</a:t>
            </a:r>
            <a:r>
              <a:rPr sz="3850" b="1" spc="-605" dirty="0" smtClean="0">
                <a:solidFill>
                  <a:srgbClr val="595959"/>
                </a:solidFill>
                <a:latin typeface="Times New Roman"/>
                <a:cs typeface="Times New Roman"/>
              </a:rPr>
              <a:t>-</a:t>
            </a:r>
            <a:r>
              <a:rPr sz="3850" b="1" spc="-1030" dirty="0" smtClean="0">
                <a:solidFill>
                  <a:srgbClr val="595959"/>
                </a:solidFill>
                <a:latin typeface="Times New Roman"/>
                <a:cs typeface="Times New Roman"/>
              </a:rPr>
              <a:t>t</a:t>
            </a:r>
            <a:r>
              <a:rPr sz="3850" b="1" spc="-990" dirty="0" smtClean="0">
                <a:solidFill>
                  <a:srgbClr val="343434"/>
                </a:solidFill>
                <a:latin typeface="Times New Roman"/>
                <a:cs typeface="Times New Roman"/>
              </a:rPr>
              <a:t>•</a:t>
            </a:r>
            <a:r>
              <a:rPr sz="3850" b="1" spc="-635" dirty="0" smtClean="0">
                <a:solidFill>
                  <a:srgbClr val="595959"/>
                </a:solidFill>
                <a:latin typeface="Times New Roman"/>
                <a:cs typeface="Times New Roman"/>
              </a:rPr>
              <a:t>:l..,.	</a:t>
            </a:r>
            <a:r>
              <a:rPr sz="3850" b="1" spc="-580" dirty="0" smtClean="0">
                <a:solidFill>
                  <a:srgbClr val="595959"/>
                </a:solidFill>
                <a:latin typeface="Times New Roman"/>
                <a:cs typeface="Times New Roman"/>
              </a:rPr>
              <a:t>,.</a:t>
            </a:r>
            <a:endParaRPr sz="3850">
              <a:latin typeface="Times New Roman"/>
              <a:cs typeface="Times New Roman"/>
            </a:endParaRPr>
          </a:p>
          <a:p>
            <a:pPr marR="62865" algn="r">
              <a:lnSpc>
                <a:spcPts val="2985"/>
              </a:lnSpc>
              <a:tabLst>
                <a:tab pos="264795" algn="l"/>
              </a:tabLst>
            </a:pPr>
            <a:r>
              <a:rPr sz="3100" spc="-260" dirty="0" smtClean="0">
                <a:solidFill>
                  <a:srgbClr val="595959"/>
                </a:solidFill>
                <a:latin typeface="Arial"/>
                <a:cs typeface="Arial"/>
              </a:rPr>
              <a:t>I	</a:t>
            </a:r>
            <a:r>
              <a:rPr sz="3100" spc="-260" dirty="0" smtClean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endParaRPr sz="3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525259" y="2193797"/>
            <a:ext cx="984885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-100" dirty="0" smtClean="0">
                <a:solidFill>
                  <a:srgbClr val="7E7E7E"/>
                </a:solidFill>
                <a:latin typeface="Arial"/>
                <a:cs typeface="Arial"/>
              </a:rPr>
              <a:t>Uodors.do</a:t>
            </a:r>
            <a:r>
              <a:rPr sz="1050" b="1" spc="-20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50" b="1" spc="-95" dirty="0" smtClean="0">
                <a:solidFill>
                  <a:srgbClr val="7E7E7E"/>
                </a:solidFill>
                <a:latin typeface="Arial"/>
                <a:cs typeface="Arial"/>
              </a:rPr>
              <a:t>of</a:t>
            </a:r>
            <a:r>
              <a:rPr sz="1050" b="1" spc="45" dirty="0" smtClean="0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sz="1050" b="1" spc="-100" dirty="0" smtClean="0">
                <a:solidFill>
                  <a:srgbClr val="7E7E7E"/>
                </a:solidFill>
                <a:latin typeface="Arial"/>
                <a:cs typeface="Arial"/>
              </a:rPr>
              <a:t>disk</a:t>
            </a:r>
            <a:endParaRPr sz="10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37223" y="3574542"/>
            <a:ext cx="33147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-85" dirty="0" smtClean="0">
                <a:solidFill>
                  <a:srgbClr val="7E7E7E"/>
                </a:solidFill>
                <a:latin typeface="Arial"/>
                <a:cs typeface="Arial"/>
              </a:rPr>
              <a:t>Laser</a:t>
            </a:r>
            <a:endParaRPr sz="10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Processor,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65124" y="6299200"/>
            <a:ext cx="398716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5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5403519" y="5590327"/>
            <a:ext cx="195580" cy="0"/>
          </a:xfrm>
          <a:custGeom>
            <a:avLst/>
            <a:gdLst/>
            <a:ahLst/>
            <a:cxnLst/>
            <a:rect l="l" t="t" r="r" b="b"/>
            <a:pathLst>
              <a:path w="195580">
                <a:moveTo>
                  <a:pt x="0" y="0"/>
                </a:moveTo>
                <a:lnTo>
                  <a:pt x="195580" y="0"/>
                </a:lnTo>
              </a:path>
            </a:pathLst>
          </a:custGeom>
          <a:ln w="30803">
            <a:solidFill>
              <a:srgbClr val="58585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6464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28865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WORM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sees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erci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-ROM.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4102"/>
            <a:ext cx="8674100" cy="42779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ic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sp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iz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atu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marR="24130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WO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dit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il 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sactio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spo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re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ri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ly d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10" dirty="0" smtClean="0">
                <a:latin typeface="Arial"/>
                <a:cs typeface="Arial"/>
              </a:rPr>
              <a:t>ll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WORM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ch</a:t>
            </a:r>
            <a:r>
              <a:rPr sz="2800" spc="-10" dirty="0" smtClean="0">
                <a:latin typeface="Arial"/>
                <a:cs typeface="Arial"/>
              </a:rPr>
              <a:t>ivi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vic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41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marL="480695" lvl="1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48069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vant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tical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4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480695" lvl="1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480695" algn="l"/>
              </a:tabLst>
            </a:pPr>
            <a:r>
              <a:rPr sz="3200" dirty="0" smtClean="0">
                <a:latin typeface="Arial"/>
                <a:cs typeface="Arial"/>
              </a:rPr>
              <a:t>Ab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d</a:t>
            </a:r>
            <a:r>
              <a:rPr sz="3200" spc="0" dirty="0" smtClean="0">
                <a:latin typeface="Arial"/>
                <a:cs typeface="Arial"/>
              </a:rPr>
              <a:t>estr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  <a:p>
            <a:pPr marL="480695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tical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ly 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51344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 algn="ctr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22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w versat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/</a:t>
            </a:r>
            <a:r>
              <a:rPr sz="3200" spc="0" dirty="0" smtClean="0">
                <a:latin typeface="Arial"/>
                <a:cs typeface="Arial"/>
              </a:rPr>
              <a:t>write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CD-ROM,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call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 marL="66040" algn="ctr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a DVD,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came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avai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1990</a:t>
            </a:r>
            <a:r>
              <a:rPr sz="3200" spc="-65" dirty="0" smtClean="0">
                <a:latin typeface="Arial"/>
                <a:cs typeface="Arial"/>
              </a:rPr>
              <a:t>’</a:t>
            </a:r>
            <a:r>
              <a:rPr sz="3200" spc="5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8402955" cy="4413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21653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New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is 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chn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-ray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DVD 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Corpor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-DVD from</a:t>
            </a:r>
            <a:r>
              <a:rPr sz="3200" spc="-85" dirty="0" smtClean="0">
                <a:latin typeface="Arial"/>
                <a:cs typeface="Arial"/>
              </a:rPr>
              <a:t> </a:t>
            </a: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oshi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a Cor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Blu-ray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</a:t>
            </a:r>
            <a:r>
              <a:rPr sz="2800" spc="-30" dirty="0" smtClean="0">
                <a:latin typeface="Arial"/>
                <a:cs typeface="Arial"/>
              </a:rPr>
              <a:t>V</a:t>
            </a:r>
            <a:r>
              <a:rPr sz="2800" spc="-25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20" dirty="0" smtClean="0">
                <a:latin typeface="Arial"/>
                <a:cs typeface="Arial"/>
              </a:rPr>
              <a:t>pa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ity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50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G</a:t>
            </a:r>
            <a:r>
              <a:rPr sz="2800" spc="-35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;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40" dirty="0" smtClean="0">
                <a:latin typeface="Arial"/>
                <a:cs typeface="Arial"/>
              </a:rPr>
              <a:t>H</a:t>
            </a:r>
            <a:r>
              <a:rPr sz="2800" spc="-3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-D</a:t>
            </a:r>
            <a:r>
              <a:rPr sz="2800" spc="-35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D,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30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GB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3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ol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DVDs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 switch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fr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ser to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8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1847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bl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hig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fre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nc</a:t>
            </a:r>
            <a:r>
              <a:rPr sz="2800" spc="-210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35" dirty="0" smtClean="0">
                <a:latin typeface="Arial"/>
                <a:cs typeface="Arial"/>
              </a:rPr>
              <a:t>w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ch</a:t>
            </a:r>
            <a:r>
              <a:rPr sz="2800" spc="-20" dirty="0" smtClean="0">
                <a:latin typeface="Arial"/>
                <a:cs typeface="Arial"/>
              </a:rPr>
              <a:t> me</a:t>
            </a:r>
            <a:r>
              <a:rPr sz="2800" spc="-15" dirty="0" smtClean="0">
                <a:latin typeface="Arial"/>
                <a:cs typeface="Arial"/>
              </a:rPr>
              <a:t>ans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nfo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mat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 fr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</a:t>
            </a:r>
            <a:r>
              <a:rPr sz="2800" spc="-3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D,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15" dirty="0" smtClean="0">
                <a:latin typeface="Arial"/>
                <a:cs typeface="Arial"/>
              </a:rPr>
              <a:t>nce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high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ora</a:t>
            </a:r>
            <a:r>
              <a:rPr sz="2800" spc="-20" dirty="0" smtClean="0">
                <a:latin typeface="Arial"/>
                <a:cs typeface="Arial"/>
              </a:rPr>
              <a:t>ge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5648960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  <a:tabLst>
                <a:tab pos="1425575" algn="l"/>
              </a:tabLst>
            </a:pPr>
            <a:r>
              <a:rPr sz="4000" b="1" spc="-30" dirty="0" smtClean="0">
                <a:latin typeface="Arial"/>
                <a:cs typeface="Arial"/>
              </a:rPr>
              <a:t>13–</a:t>
            </a:r>
            <a:r>
              <a:rPr sz="4000" b="1" spc="-25" dirty="0" smtClean="0">
                <a:latin typeface="Arial"/>
                <a:cs typeface="Arial"/>
              </a:rPr>
              <a:t>5	VIDEO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45" dirty="0" smtClean="0">
                <a:latin typeface="Arial"/>
                <a:cs typeface="Arial"/>
              </a:rPr>
              <a:t>D</a:t>
            </a:r>
            <a:r>
              <a:rPr sz="4000" b="1" spc="-25" dirty="0" smtClean="0">
                <a:latin typeface="Arial"/>
                <a:cs typeface="Arial"/>
              </a:rPr>
              <a:t>ISPL</a:t>
            </a:r>
            <a:r>
              <a:rPr sz="4000" b="1" spc="-420" dirty="0" smtClean="0">
                <a:latin typeface="Arial"/>
                <a:cs typeface="Arial"/>
              </a:rPr>
              <a:t>A</a:t>
            </a:r>
            <a:r>
              <a:rPr sz="4000" b="1" spc="-30" dirty="0" smtClean="0">
                <a:latin typeface="Arial"/>
                <a:cs typeface="Arial"/>
              </a:rPr>
              <a:t>YS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10245" cy="4447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Color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ay 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avai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acce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osite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o 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7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TIL</a:t>
            </a:r>
            <a:r>
              <a:rPr sz="3200" spc="-1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volt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level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(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V),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log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</a:t>
            </a:r>
            <a:r>
              <a:rPr sz="3200" spc="-10" dirty="0" smtClean="0">
                <a:latin typeface="Arial"/>
                <a:cs typeface="Arial"/>
              </a:rPr>
              <a:t>0–</a:t>
            </a:r>
            <a:r>
              <a:rPr sz="3200" spc="0" dirty="0" smtClean="0">
                <a:latin typeface="Arial"/>
                <a:cs typeface="Arial"/>
              </a:rPr>
              <a:t>0.7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9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845819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mp</a:t>
            </a:r>
            <a:r>
              <a:rPr sz="2800" spc="-15" dirty="0" smtClean="0">
                <a:latin typeface="Arial"/>
                <a:cs typeface="Arial"/>
              </a:rPr>
              <a:t>os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v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dis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dis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 becaus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ava</a:t>
            </a:r>
            <a:r>
              <a:rPr sz="2800" spc="-1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labl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reso</a:t>
            </a:r>
            <a:r>
              <a:rPr sz="2800" spc="-1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utio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to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 low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marR="28194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Ear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osite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ys were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with Co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ore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64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7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Ap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0" dirty="0" smtClean="0">
                <a:latin typeface="Arial"/>
                <a:cs typeface="Arial"/>
              </a:rPr>
              <a:t> 2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simil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 comp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356600" cy="4789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14300" indent="-342900" algn="ctr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2265" algn="l"/>
              </a:tabLst>
            </a:pPr>
            <a:r>
              <a:rPr sz="3200" dirty="0" smtClean="0">
                <a:latin typeface="Arial"/>
                <a:cs typeface="Arial"/>
              </a:rPr>
              <a:t>Data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spe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d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rmi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 sp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ed</a:t>
            </a:r>
            <a:endParaRPr sz="3200">
              <a:latin typeface="Arial"/>
              <a:cs typeface="Arial"/>
            </a:endParaRPr>
          </a:p>
          <a:p>
            <a:pPr marR="86995" algn="ctr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mory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DMA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4"/>
              </a:spcBef>
            </a:pPr>
            <a:endParaRPr sz="650"/>
          </a:p>
          <a:p>
            <a:pPr marL="756285" marR="138430" lvl="1" indent="-287020">
              <a:lnSpc>
                <a:spcPct val="10009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5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35" dirty="0" smtClean="0">
                <a:latin typeface="Arial"/>
                <a:cs typeface="Arial"/>
              </a:rPr>
              <a:t>D</a:t>
            </a:r>
            <a:r>
              <a:rPr sz="2800" spc="-25" dirty="0" smtClean="0">
                <a:latin typeface="Arial"/>
                <a:cs typeface="Arial"/>
              </a:rPr>
              <a:t>MA</a:t>
            </a:r>
            <a:r>
              <a:rPr sz="2800" spc="-14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tra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oc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ur 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ates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up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</a:t>
            </a:r>
            <a:r>
              <a:rPr sz="2800" spc="-10" dirty="0" smtClean="0">
                <a:latin typeface="Arial"/>
                <a:cs typeface="Arial"/>
              </a:rPr>
              <a:t>/</a:t>
            </a:r>
            <a:r>
              <a:rPr sz="2800" spc="-15" dirty="0" smtClean="0">
                <a:latin typeface="Arial"/>
                <a:cs typeface="Arial"/>
              </a:rPr>
              <a:t>5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2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tes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marR="46545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DMA</a:t>
            </a:r>
            <a:r>
              <a:rPr sz="2800" spc="-15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cont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nc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ax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5" dirty="0" smtClean="0">
                <a:latin typeface="Arial"/>
                <a:cs typeface="Arial"/>
              </a:rPr>
              <a:t>mum</a:t>
            </a:r>
            <a:r>
              <a:rPr sz="2800" spc="-15" dirty="0" smtClean="0">
                <a:latin typeface="Arial"/>
                <a:cs typeface="Arial"/>
              </a:rPr>
              <a:t> ra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15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MHz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 </a:t>
            </a:r>
            <a:r>
              <a:rPr sz="2800" spc="-20" dirty="0" smtClean="0">
                <a:latin typeface="Arial"/>
                <a:cs typeface="Arial"/>
              </a:rPr>
              <a:t>50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memor</a:t>
            </a:r>
            <a:r>
              <a:rPr sz="2800" spc="-210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20" dirty="0" smtClean="0">
                <a:latin typeface="Arial"/>
                <a:cs typeface="Arial"/>
              </a:rPr>
              <a:t>imum</a:t>
            </a:r>
            <a:r>
              <a:rPr sz="2800" spc="-10" dirty="0" smtClean="0">
                <a:latin typeface="Arial"/>
                <a:cs typeface="Arial"/>
              </a:rPr>
              <a:t> tra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fer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</a:t>
            </a:r>
            <a:r>
              <a:rPr sz="2800" spc="-20" dirty="0" smtClean="0">
                <a:latin typeface="Arial"/>
                <a:cs typeface="Arial"/>
              </a:rPr>
              <a:t>5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MHz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eca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DMA</a:t>
            </a:r>
            <a:r>
              <a:rPr sz="2800" spc="-15" dirty="0" smtClean="0">
                <a:latin typeface="Arial"/>
                <a:cs typeface="Arial"/>
              </a:rPr>
              <a:t> cont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sl</a:t>
            </a:r>
            <a:r>
              <a:rPr sz="2800" spc="-15" dirty="0" smtClean="0">
                <a:latin typeface="Arial"/>
                <a:cs typeface="Arial"/>
              </a:rPr>
              <a:t>ower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0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600"/>
          </a:p>
          <a:p>
            <a:pPr marL="355600" indent="-342900" algn="ctr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22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cases,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350" spc="-85" dirty="0" smtClean="0">
                <a:latin typeface="Arial"/>
                <a:cs typeface="Arial"/>
              </a:rPr>
              <a:t>slows</a:t>
            </a:r>
            <a:r>
              <a:rPr sz="3350" spc="-6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R="41275" algn="ctr">
              <a:lnSpc>
                <a:spcPts val="3815"/>
              </a:lnSpc>
            </a:pPr>
            <a:r>
              <a:rPr sz="3200" dirty="0" smtClean="0">
                <a:latin typeface="Arial"/>
                <a:cs typeface="Arial"/>
              </a:rPr>
              <a:t>spe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tem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nsfers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occu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110" dirty="0" smtClean="0">
                <a:latin typeface="Arial"/>
                <a:cs typeface="Arial"/>
              </a:rPr>
              <a:t>V</a:t>
            </a:r>
            <a:r>
              <a:rPr sz="4000" b="1" spc="-25" dirty="0" smtClean="0">
                <a:latin typeface="Arial"/>
                <a:cs typeface="Arial"/>
              </a:rPr>
              <a:t>ideo</a:t>
            </a:r>
            <a:r>
              <a:rPr sz="4000" b="1" spc="-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Signals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91245" cy="4998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0" dirty="0" smtClean="0">
                <a:latin typeface="Arial"/>
                <a:cs typeface="Arial"/>
              </a:rPr>
              <a:t> 13–2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ustrates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signal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sent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a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com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osite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-23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88836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incl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vide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, sync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lses, 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nc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stals,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rst.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no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shown;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oft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3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’t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exi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t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Ma</a:t>
            </a:r>
            <a:r>
              <a:rPr sz="3200" spc="-15" dirty="0" smtClean="0">
                <a:latin typeface="Arial"/>
                <a:cs typeface="Arial"/>
              </a:rPr>
              <a:t>j</a:t>
            </a:r>
            <a:r>
              <a:rPr sz="3200" spc="0" dirty="0" smtClean="0">
                <a:latin typeface="Arial"/>
                <a:cs typeface="Arial"/>
              </a:rPr>
              <a:t>or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isadva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osite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video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reso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1206500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mp</a:t>
            </a:r>
            <a:r>
              <a:rPr sz="2800" spc="-15" dirty="0" smtClean="0">
                <a:latin typeface="Arial"/>
                <a:cs typeface="Arial"/>
              </a:rPr>
              <a:t>os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v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-15" dirty="0" smtClean="0">
                <a:latin typeface="Arial"/>
                <a:cs typeface="Arial"/>
              </a:rPr>
              <a:t>as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ate te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vis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vi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ome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vis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could fu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v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10328" y="2084832"/>
            <a:ext cx="320039" cy="571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50991" y="2057400"/>
            <a:ext cx="1760219" cy="8321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5336" y="2084832"/>
            <a:ext cx="1293876" cy="8046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88920" y="5104638"/>
            <a:ext cx="2267712" cy="0"/>
          </a:xfrm>
          <a:custGeom>
            <a:avLst/>
            <a:gdLst/>
            <a:ahLst/>
            <a:cxnLst/>
            <a:rect l="l" t="t" r="r" b="b"/>
            <a:pathLst>
              <a:path w="2267712">
                <a:moveTo>
                  <a:pt x="0" y="0"/>
                </a:moveTo>
                <a:lnTo>
                  <a:pt x="2267712" y="0"/>
                </a:lnTo>
              </a:path>
            </a:pathLst>
          </a:custGeom>
          <a:ln w="22860">
            <a:solidFill>
              <a:srgbClr val="2F2B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4419" y="1780794"/>
            <a:ext cx="521208" cy="0"/>
          </a:xfrm>
          <a:custGeom>
            <a:avLst/>
            <a:gdLst/>
            <a:ahLst/>
            <a:cxnLst/>
            <a:rect l="l" t="t" r="r" b="b"/>
            <a:pathLst>
              <a:path w="521208">
                <a:moveTo>
                  <a:pt x="0" y="0"/>
                </a:moveTo>
                <a:lnTo>
                  <a:pt x="521208" y="0"/>
                </a:lnTo>
              </a:path>
            </a:pathLst>
          </a:custGeom>
          <a:ln w="2286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48839" y="1394460"/>
            <a:ext cx="0" cy="708660"/>
          </a:xfrm>
          <a:custGeom>
            <a:avLst/>
            <a:gdLst/>
            <a:ahLst/>
            <a:cxnLst/>
            <a:rect l="l" t="t" r="r" b="b"/>
            <a:pathLst>
              <a:path h="708660">
                <a:moveTo>
                  <a:pt x="0" y="708659"/>
                </a:moveTo>
                <a:lnTo>
                  <a:pt x="0" y="0"/>
                </a:lnTo>
              </a:path>
            </a:pathLst>
          </a:custGeom>
          <a:ln w="18288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02635" y="2871216"/>
            <a:ext cx="0" cy="2244851"/>
          </a:xfrm>
          <a:custGeom>
            <a:avLst/>
            <a:gdLst/>
            <a:ahLst/>
            <a:cxnLst/>
            <a:rect l="l" t="t" r="r" b="b"/>
            <a:pathLst>
              <a:path h="2244851">
                <a:moveTo>
                  <a:pt x="0" y="2244851"/>
                </a:moveTo>
                <a:lnTo>
                  <a:pt x="0" y="0"/>
                </a:lnTo>
              </a:path>
            </a:pathLst>
          </a:custGeom>
          <a:ln w="2743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5202" y="2638044"/>
            <a:ext cx="0" cy="2478023"/>
          </a:xfrm>
          <a:custGeom>
            <a:avLst/>
            <a:gdLst/>
            <a:ahLst/>
            <a:cxnLst/>
            <a:rect l="l" t="t" r="r" b="b"/>
            <a:pathLst>
              <a:path h="2478023">
                <a:moveTo>
                  <a:pt x="0" y="2478023"/>
                </a:moveTo>
                <a:lnTo>
                  <a:pt x="0" y="0"/>
                </a:lnTo>
              </a:path>
            </a:pathLst>
          </a:custGeom>
          <a:ln w="22860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84647" y="1780794"/>
            <a:ext cx="521207" cy="0"/>
          </a:xfrm>
          <a:custGeom>
            <a:avLst/>
            <a:gdLst/>
            <a:ahLst/>
            <a:cxnLst/>
            <a:rect l="l" t="t" r="r" b="b"/>
            <a:pathLst>
              <a:path w="521207">
                <a:moveTo>
                  <a:pt x="0" y="0"/>
                </a:moveTo>
                <a:lnTo>
                  <a:pt x="521207" y="0"/>
                </a:lnTo>
              </a:path>
            </a:pathLst>
          </a:custGeom>
          <a:ln w="2286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34974" y="2633472"/>
            <a:ext cx="0" cy="2468879"/>
          </a:xfrm>
          <a:custGeom>
            <a:avLst/>
            <a:gdLst/>
            <a:ahLst/>
            <a:cxnLst/>
            <a:rect l="l" t="t" r="r" b="b"/>
            <a:pathLst>
              <a:path h="2468879">
                <a:moveTo>
                  <a:pt x="0" y="2468879"/>
                </a:moveTo>
                <a:lnTo>
                  <a:pt x="0" y="0"/>
                </a:lnTo>
              </a:path>
            </a:pathLst>
          </a:custGeom>
          <a:ln w="22860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85850" y="1769364"/>
            <a:ext cx="0" cy="886967"/>
          </a:xfrm>
          <a:custGeom>
            <a:avLst/>
            <a:gdLst/>
            <a:ahLst/>
            <a:cxnLst/>
            <a:rect l="l" t="t" r="r" b="b"/>
            <a:pathLst>
              <a:path h="886967">
                <a:moveTo>
                  <a:pt x="0" y="886968"/>
                </a:moveTo>
                <a:lnTo>
                  <a:pt x="0" y="0"/>
                </a:lnTo>
              </a:path>
            </a:pathLst>
          </a:custGeom>
          <a:ln w="22860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906006" y="2871216"/>
            <a:ext cx="0" cy="2231135"/>
          </a:xfrm>
          <a:custGeom>
            <a:avLst/>
            <a:gdLst/>
            <a:ahLst/>
            <a:cxnLst/>
            <a:rect l="l" t="t" r="r" b="b"/>
            <a:pathLst>
              <a:path h="2231135">
                <a:moveTo>
                  <a:pt x="0" y="2231135"/>
                </a:moveTo>
                <a:lnTo>
                  <a:pt x="0" y="0"/>
                </a:lnTo>
              </a:path>
            </a:pathLst>
          </a:custGeom>
          <a:ln w="22860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9908" y="134365"/>
            <a:ext cx="4334510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13-26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composite</a:t>
            </a:r>
            <a:r>
              <a:rPr sz="1750" b="1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video</a:t>
            </a:r>
            <a:r>
              <a:rPr sz="1750" b="1" spc="1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signal.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090420" y="1207261"/>
            <a:ext cx="6120130" cy="927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-75" dirty="0" smtClean="0">
                <a:solidFill>
                  <a:srgbClr val="545454"/>
                </a:solidFill>
                <a:latin typeface="Arial"/>
                <a:cs typeface="Arial"/>
              </a:rPr>
              <a:t>Color</a:t>
            </a:r>
            <a:r>
              <a:rPr sz="1150" b="1" spc="35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150" b="1" spc="-70" dirty="0" smtClean="0">
                <a:solidFill>
                  <a:srgbClr val="545454"/>
                </a:solidFill>
                <a:latin typeface="Arial"/>
                <a:cs typeface="Arial"/>
              </a:rPr>
              <a:t>bur</a:t>
            </a:r>
            <a:r>
              <a:rPr sz="1150" b="1" spc="-160" dirty="0" smtClean="0">
                <a:solidFill>
                  <a:srgbClr val="545454"/>
                </a:solidFill>
                <a:latin typeface="Arial"/>
                <a:cs typeface="Arial"/>
              </a:rPr>
              <a:t>s</a:t>
            </a:r>
            <a:r>
              <a:rPr sz="1150" b="1" spc="-80" dirty="0" smtClean="0">
                <a:solidFill>
                  <a:srgbClr val="383838"/>
                </a:solidFill>
                <a:latin typeface="Arial"/>
                <a:cs typeface="Arial"/>
              </a:rPr>
              <a:t>t</a:t>
            </a:r>
            <a:endParaRPr sz="115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43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804670">
              <a:lnSpc>
                <a:spcPct val="100000"/>
              </a:lnSpc>
            </a:pPr>
            <a:r>
              <a:rPr sz="1150" b="1" spc="-85" dirty="0" smtClean="0">
                <a:solidFill>
                  <a:srgbClr val="545454"/>
                </a:solidFill>
                <a:latin typeface="Arial"/>
                <a:cs typeface="Arial"/>
              </a:rPr>
              <a:t>Sync</a:t>
            </a:r>
            <a:r>
              <a:rPr sz="1150" b="1" spc="5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150" b="1" spc="-60" dirty="0" smtClean="0">
                <a:solidFill>
                  <a:srgbClr val="545454"/>
                </a:solidFill>
                <a:latin typeface="Arial"/>
                <a:cs typeface="Arial"/>
              </a:rPr>
              <a:t>p</a:t>
            </a:r>
            <a:r>
              <a:rPr sz="1150" b="1" spc="-70" dirty="0" smtClean="0">
                <a:solidFill>
                  <a:srgbClr val="545454"/>
                </a:solidFill>
                <a:latin typeface="Arial"/>
                <a:cs typeface="Arial"/>
              </a:rPr>
              <a:t>u</a:t>
            </a:r>
            <a:r>
              <a:rPr sz="1150" b="1" spc="-75" dirty="0" smtClean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150" b="1" spc="-65" dirty="0" smtClean="0">
                <a:solidFill>
                  <a:srgbClr val="545454"/>
                </a:solidFill>
                <a:latin typeface="Arial"/>
                <a:cs typeface="Arial"/>
              </a:rPr>
              <a:t>se</a:t>
            </a:r>
            <a:endParaRPr sz="115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28"/>
              </a:spcBef>
            </a:pPr>
            <a:endParaRPr sz="1400"/>
          </a:p>
          <a:p>
            <a:pPr marR="12700" algn="r">
              <a:lnSpc>
                <a:spcPct val="100000"/>
              </a:lnSpc>
            </a:pPr>
            <a:r>
              <a:rPr sz="1150" b="1" spc="-75" dirty="0" smtClean="0">
                <a:solidFill>
                  <a:srgbClr val="545454"/>
                </a:solidFill>
                <a:latin typeface="Arial"/>
                <a:cs typeface="Arial"/>
              </a:rPr>
              <a:t>Black</a:t>
            </a:r>
            <a:r>
              <a:rPr sz="1150" b="1" spc="10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150" b="1" spc="-45" dirty="0" smtClean="0">
                <a:solidFill>
                  <a:srgbClr val="6D6D6D"/>
                </a:solidFill>
                <a:latin typeface="Arial"/>
                <a:cs typeface="Arial"/>
              </a:rPr>
              <a:t>level</a:t>
            </a:r>
            <a:endParaRPr sz="11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51708" y="3772154"/>
            <a:ext cx="138049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spc="-85" dirty="0" smtClean="0">
                <a:solidFill>
                  <a:srgbClr val="545454"/>
                </a:solidFill>
                <a:latin typeface="Arial"/>
                <a:cs typeface="Arial"/>
              </a:rPr>
              <a:t>Sync</a:t>
            </a:r>
            <a:r>
              <a:rPr sz="1150" b="1" spc="40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150" b="1" spc="-60" dirty="0" smtClean="0">
                <a:solidFill>
                  <a:srgbClr val="545454"/>
                </a:solidFill>
                <a:latin typeface="Arial"/>
                <a:cs typeface="Arial"/>
              </a:rPr>
              <a:t>pedestal</a:t>
            </a:r>
            <a:r>
              <a:rPr sz="1150" b="1" spc="150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000" b="1" spc="1170" dirty="0" smtClean="0">
                <a:solidFill>
                  <a:srgbClr val="858585"/>
                </a:solidFill>
                <a:latin typeface="Arial"/>
                <a:cs typeface="Arial"/>
              </a:rPr>
              <a:t>--</a:t>
            </a:r>
            <a:r>
              <a:rPr sz="1000" b="1" spc="-204" dirty="0" smtClean="0">
                <a:solidFill>
                  <a:srgbClr val="858585"/>
                </a:solidFill>
                <a:latin typeface="Arial"/>
                <a:cs typeface="Arial"/>
              </a:rPr>
              <a:t>-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42179" y="3791204"/>
            <a:ext cx="34798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185" dirty="0" smtClean="0">
                <a:solidFill>
                  <a:srgbClr val="545454"/>
                </a:solidFill>
                <a:latin typeface="Arial"/>
                <a:cs typeface="Arial"/>
              </a:rPr>
              <a:t>---</a:t>
            </a:r>
            <a:r>
              <a:rPr sz="1000" b="1" spc="-35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000" b="1" spc="175" dirty="0" smtClean="0">
                <a:solidFill>
                  <a:srgbClr val="383838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51123" y="4297933"/>
            <a:ext cx="661035" cy="923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ts val="1300"/>
              </a:lnSpc>
            </a:pPr>
            <a:r>
              <a:rPr sz="1150" b="1" spc="-110" dirty="0" smtClean="0">
                <a:solidFill>
                  <a:srgbClr val="383838"/>
                </a:solidFill>
                <a:latin typeface="Arial"/>
                <a:cs typeface="Arial"/>
              </a:rPr>
              <a:t>V</a:t>
            </a:r>
            <a:r>
              <a:rPr sz="1150" b="1" spc="-195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1150" b="1" spc="-65" dirty="0" smtClean="0">
                <a:solidFill>
                  <a:srgbClr val="545454"/>
                </a:solidFill>
                <a:latin typeface="Arial"/>
                <a:cs typeface="Arial"/>
              </a:rPr>
              <a:t>ideo </a:t>
            </a:r>
            <a:r>
              <a:rPr sz="1150" b="1" spc="-60" dirty="0" smtClean="0">
                <a:solidFill>
                  <a:srgbClr val="545454"/>
                </a:solidFill>
                <a:latin typeface="Arial"/>
                <a:cs typeface="Arial"/>
              </a:rPr>
              <a:t>line</a:t>
            </a:r>
            <a:endParaRPr sz="1150">
              <a:latin typeface="Arial"/>
              <a:cs typeface="Arial"/>
            </a:endParaRPr>
          </a:p>
          <a:p>
            <a:pPr marL="100330" algn="ctr">
              <a:lnSpc>
                <a:spcPts val="5935"/>
              </a:lnSpc>
            </a:pPr>
            <a:r>
              <a:rPr sz="5950" spc="-50" dirty="0" smtClean="0">
                <a:solidFill>
                  <a:srgbClr val="545454"/>
                </a:solidFill>
                <a:latin typeface="Arial"/>
                <a:cs typeface="Arial"/>
              </a:rPr>
              <a:t>!</a:t>
            </a:r>
            <a:endParaRPr sz="59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18452" y="4473447"/>
            <a:ext cx="1306195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1525" dirty="0" smtClean="0">
                <a:solidFill>
                  <a:srgbClr val="545454"/>
                </a:solidFill>
                <a:latin typeface="Arial"/>
                <a:cs typeface="Arial"/>
              </a:rPr>
              <a:t>/ </a:t>
            </a:r>
            <a:r>
              <a:rPr sz="1100" spc="-80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100" spc="25" dirty="0" smtClean="0">
                <a:solidFill>
                  <a:srgbClr val="545454"/>
                </a:solidFill>
                <a:latin typeface="Arial"/>
                <a:cs typeface="Arial"/>
              </a:rPr>
              <a:t>While</a:t>
            </a:r>
            <a:r>
              <a:rPr sz="1100" spc="55" dirty="0" smtClean="0">
                <a:solidFill>
                  <a:srgbClr val="545454"/>
                </a:solidFill>
                <a:latin typeface="Arial"/>
                <a:cs typeface="Arial"/>
              </a:rPr>
              <a:t> </a:t>
            </a:r>
            <a:r>
              <a:rPr sz="1100" spc="5" dirty="0" smtClean="0">
                <a:solidFill>
                  <a:srgbClr val="383838"/>
                </a:solidFill>
                <a:latin typeface="Arial"/>
                <a:cs typeface="Arial"/>
              </a:rPr>
              <a:t>l</a:t>
            </a:r>
            <a:r>
              <a:rPr sz="1100" spc="0" dirty="0" smtClean="0">
                <a:solidFill>
                  <a:srgbClr val="545454"/>
                </a:solidFill>
                <a:latin typeface="Arial"/>
                <a:cs typeface="Arial"/>
              </a:rPr>
              <a:t>evel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C1C1C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15" dirty="0" smtClean="0">
                <a:solidFill>
                  <a:srgbClr val="1C1C1C"/>
                </a:solidFill>
                <a:latin typeface="Arial"/>
                <a:cs typeface="Arial"/>
              </a:rPr>
              <a:t>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tium,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i="1" spc="80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800" i="1" spc="100" dirty="0" smtClean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sz="800" i="1" spc="95" dirty="0" smtClean="0">
                <a:solidFill>
                  <a:srgbClr val="1C1C1C"/>
                </a:solidFill>
                <a:latin typeface="Arial"/>
                <a:cs typeface="Arial"/>
              </a:rPr>
              <a:t>d</a:t>
            </a:r>
            <a:r>
              <a:rPr sz="800" i="1" spc="-45" dirty="0" smtClean="0">
                <a:solidFill>
                  <a:srgbClr val="1C1C1C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5124" y="6299200"/>
            <a:ext cx="399097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C1C1C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838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838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1C1C1C"/>
                </a:solidFill>
                <a:latin typeface="Arial"/>
                <a:cs typeface="Arial"/>
              </a:rPr>
              <a:t>i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sz="800" i="1" spc="50" dirty="0" smtClean="0">
                <a:solidFill>
                  <a:srgbClr val="1C1C1C"/>
                </a:solidFill>
                <a:latin typeface="Arial"/>
                <a:cs typeface="Arial"/>
              </a:rPr>
              <a:t>m</a:t>
            </a:r>
            <a:r>
              <a:rPr sz="800" i="1" spc="-35" dirty="0" smtClean="0">
                <a:solidFill>
                  <a:srgbClr val="010101"/>
                </a:solidFill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T</a:t>
            </a:r>
            <a:r>
              <a:rPr sz="4000" b="1" spc="-45" dirty="0" smtClean="0">
                <a:latin typeface="Arial"/>
                <a:cs typeface="Arial"/>
              </a:rPr>
              <a:t>h</a:t>
            </a:r>
            <a:r>
              <a:rPr sz="4000" b="1" spc="-25" dirty="0" smtClean="0">
                <a:latin typeface="Arial"/>
                <a:cs typeface="Arial"/>
              </a:rPr>
              <a:t>e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T</a:t>
            </a:r>
            <a:r>
              <a:rPr sz="4000" b="1" spc="-40" dirty="0" smtClean="0">
                <a:latin typeface="Arial"/>
                <a:cs typeface="Arial"/>
              </a:rPr>
              <a:t>T</a:t>
            </a:r>
            <a:r>
              <a:rPr sz="4000" b="1" spc="-25" dirty="0" smtClean="0">
                <a:latin typeface="Arial"/>
                <a:cs typeface="Arial"/>
              </a:rPr>
              <a:t>L</a:t>
            </a:r>
            <a:r>
              <a:rPr sz="4000" b="1" spc="-8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RGB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0" dirty="0" smtClean="0">
                <a:latin typeface="Arial"/>
                <a:cs typeface="Arial"/>
              </a:rPr>
              <a:t>o</a:t>
            </a:r>
            <a:r>
              <a:rPr sz="4000" b="1" spc="-20" dirty="0" smtClean="0">
                <a:latin typeface="Arial"/>
                <a:cs typeface="Arial"/>
              </a:rPr>
              <a:t>nitor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" y="947165"/>
            <a:ext cx="8411845" cy="464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6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vail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7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TTL</a:t>
            </a:r>
            <a:r>
              <a:rPr sz="3200" spc="-1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RGB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7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TTL</a:t>
            </a:r>
            <a:r>
              <a:rPr sz="3200" spc="-1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1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7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fere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colors.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TTL</a:t>
            </a:r>
            <a:r>
              <a:rPr sz="3200" spc="-1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RGB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us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CGA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(col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ics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ter)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4"/>
              </a:spcBef>
            </a:pPr>
            <a:endParaRPr sz="750"/>
          </a:p>
          <a:p>
            <a:pPr marL="355600" marR="138430" indent="-34290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13–</a:t>
            </a:r>
            <a:r>
              <a:rPr sz="3200" spc="-5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 a</a:t>
            </a:r>
            <a:r>
              <a:rPr sz="3200" spc="-7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TTL</a:t>
            </a:r>
            <a:r>
              <a:rPr sz="3200" spc="-1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m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chrome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R="695960" algn="ctr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ome T</a:t>
            </a:r>
            <a:r>
              <a:rPr sz="2800" spc="-30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L</a:t>
            </a:r>
            <a:r>
              <a:rPr sz="2800" spc="-8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15" dirty="0" smtClean="0">
                <a:latin typeface="Arial"/>
                <a:cs typeface="Arial"/>
              </a:rPr>
              <a:t>ors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sa</a:t>
            </a:r>
            <a:r>
              <a:rPr sz="2800" spc="-20" dirty="0" smtClean="0">
                <a:latin typeface="Arial"/>
                <a:cs typeface="Arial"/>
              </a:rPr>
              <a:t>me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15" dirty="0" smtClean="0">
                <a:latin typeface="Arial"/>
                <a:cs typeface="Arial"/>
              </a:rPr>
              <a:t>9-pin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nn</a:t>
            </a:r>
            <a:r>
              <a:rPr sz="2800" spc="-15" dirty="0" smtClean="0">
                <a:latin typeface="Arial"/>
                <a:cs typeface="Arial"/>
              </a:rPr>
              <a:t>ecto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RGB</a:t>
            </a:r>
            <a:r>
              <a:rPr sz="2800" spc="-5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T</a:t>
            </a:r>
            <a:r>
              <a:rPr sz="2800" spc="-3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L</a:t>
            </a:r>
            <a:r>
              <a:rPr sz="2800" spc="-8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moni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ors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7008" y="1508760"/>
            <a:ext cx="2231136" cy="5852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69313" y="2080260"/>
            <a:ext cx="0" cy="438912"/>
          </a:xfrm>
          <a:custGeom>
            <a:avLst/>
            <a:gdLst/>
            <a:ahLst/>
            <a:cxnLst/>
            <a:rect l="l" t="t" r="r" b="b"/>
            <a:pathLst>
              <a:path h="438912">
                <a:moveTo>
                  <a:pt x="0" y="438912"/>
                </a:moveTo>
                <a:lnTo>
                  <a:pt x="0" y="0"/>
                </a:lnTo>
              </a:path>
            </a:pathLst>
          </a:custGeom>
          <a:ln w="18288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21891" y="1547622"/>
            <a:ext cx="1888236" cy="0"/>
          </a:xfrm>
          <a:custGeom>
            <a:avLst/>
            <a:gdLst/>
            <a:ahLst/>
            <a:cxnLst/>
            <a:rect l="l" t="t" r="r" b="b"/>
            <a:pathLst>
              <a:path w="1888236">
                <a:moveTo>
                  <a:pt x="0" y="0"/>
                </a:moveTo>
                <a:lnTo>
                  <a:pt x="1888236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13916" y="1993392"/>
            <a:ext cx="0" cy="525779"/>
          </a:xfrm>
          <a:custGeom>
            <a:avLst/>
            <a:gdLst/>
            <a:ahLst/>
            <a:cxnLst/>
            <a:rect l="l" t="t" r="r" b="b"/>
            <a:pathLst>
              <a:path h="525779">
                <a:moveTo>
                  <a:pt x="0" y="525779"/>
                </a:moveTo>
                <a:lnTo>
                  <a:pt x="0" y="0"/>
                </a:lnTo>
              </a:path>
            </a:pathLst>
          </a:custGeom>
          <a:ln w="18288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53945" y="1993392"/>
            <a:ext cx="0" cy="525779"/>
          </a:xfrm>
          <a:custGeom>
            <a:avLst/>
            <a:gdLst/>
            <a:ahLst/>
            <a:cxnLst/>
            <a:rect l="l" t="t" r="r" b="b"/>
            <a:pathLst>
              <a:path h="525779">
                <a:moveTo>
                  <a:pt x="0" y="525779"/>
                </a:moveTo>
                <a:lnTo>
                  <a:pt x="0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96261" y="1796795"/>
            <a:ext cx="0" cy="722376"/>
          </a:xfrm>
          <a:custGeom>
            <a:avLst/>
            <a:gdLst/>
            <a:ahLst/>
            <a:cxnLst/>
            <a:rect l="l" t="t" r="r" b="b"/>
            <a:pathLst>
              <a:path h="722376">
                <a:moveTo>
                  <a:pt x="0" y="722376"/>
                </a:moveTo>
                <a:lnTo>
                  <a:pt x="0" y="0"/>
                </a:lnTo>
              </a:path>
            </a:pathLst>
          </a:custGeom>
          <a:ln w="13716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34005" y="1993392"/>
            <a:ext cx="0" cy="525779"/>
          </a:xfrm>
          <a:custGeom>
            <a:avLst/>
            <a:gdLst/>
            <a:ahLst/>
            <a:cxnLst/>
            <a:rect l="l" t="t" r="r" b="b"/>
            <a:pathLst>
              <a:path h="525779">
                <a:moveTo>
                  <a:pt x="0" y="525779"/>
                </a:moveTo>
                <a:lnTo>
                  <a:pt x="0" y="0"/>
                </a:lnTo>
              </a:path>
            </a:pathLst>
          </a:custGeom>
          <a:ln w="18288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48889" y="1993392"/>
            <a:ext cx="0" cy="525779"/>
          </a:xfrm>
          <a:custGeom>
            <a:avLst/>
            <a:gdLst/>
            <a:ahLst/>
            <a:cxnLst/>
            <a:rect l="l" t="t" r="r" b="b"/>
            <a:pathLst>
              <a:path h="525779">
                <a:moveTo>
                  <a:pt x="0" y="525779"/>
                </a:moveTo>
                <a:lnTo>
                  <a:pt x="0" y="0"/>
                </a:lnTo>
              </a:path>
            </a:pathLst>
          </a:custGeom>
          <a:ln w="13716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91205" y="1993392"/>
            <a:ext cx="0" cy="525779"/>
          </a:xfrm>
          <a:custGeom>
            <a:avLst/>
            <a:gdLst/>
            <a:ahLst/>
            <a:cxnLst/>
            <a:rect l="l" t="t" r="r" b="b"/>
            <a:pathLst>
              <a:path h="525779">
                <a:moveTo>
                  <a:pt x="0" y="525779"/>
                </a:moveTo>
                <a:lnTo>
                  <a:pt x="0" y="0"/>
                </a:lnTo>
              </a:path>
            </a:pathLst>
          </a:custGeom>
          <a:ln w="13716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06089" y="1842516"/>
            <a:ext cx="0" cy="676655"/>
          </a:xfrm>
          <a:custGeom>
            <a:avLst/>
            <a:gdLst/>
            <a:ahLst/>
            <a:cxnLst/>
            <a:rect l="l" t="t" r="r" b="b"/>
            <a:pathLst>
              <a:path h="676655">
                <a:moveTo>
                  <a:pt x="0" y="676655"/>
                </a:moveTo>
                <a:lnTo>
                  <a:pt x="0" y="0"/>
                </a:lnTo>
              </a:path>
            </a:pathLst>
          </a:custGeom>
          <a:ln w="22860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36976" y="1993392"/>
            <a:ext cx="0" cy="347471"/>
          </a:xfrm>
          <a:custGeom>
            <a:avLst/>
            <a:gdLst/>
            <a:ahLst/>
            <a:cxnLst/>
            <a:rect l="l" t="t" r="r" b="b"/>
            <a:pathLst>
              <a:path h="347471">
                <a:moveTo>
                  <a:pt x="0" y="347471"/>
                </a:moveTo>
                <a:lnTo>
                  <a:pt x="0" y="0"/>
                </a:lnTo>
              </a:path>
            </a:pathLst>
          </a:custGeom>
          <a:ln w="18288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79908" y="129793"/>
            <a:ext cx="6019165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13-27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9-pin</a:t>
            </a:r>
            <a:r>
              <a:rPr sz="1750" b="1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connector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found</a:t>
            </a:r>
            <a:r>
              <a:rPr sz="1750" b="1" spc="1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20" dirty="0" smtClean="0">
                <a:solidFill>
                  <a:srgbClr val="010101"/>
                </a:solidFill>
                <a:latin typeface="Arial"/>
                <a:cs typeface="Arial"/>
              </a:rPr>
              <a:t>on</a:t>
            </a:r>
            <a:r>
              <a:rPr sz="1750" b="1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35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750" b="1" spc="-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5" dirty="0" smtClean="0">
                <a:solidFill>
                  <a:srgbClr val="010101"/>
                </a:solidFill>
                <a:latin typeface="Arial"/>
                <a:cs typeface="Arial"/>
              </a:rPr>
              <a:t>TTL</a:t>
            </a:r>
            <a:r>
              <a:rPr sz="1750" b="1" spc="-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5" dirty="0" smtClean="0">
                <a:solidFill>
                  <a:srgbClr val="010101"/>
                </a:solidFill>
                <a:latin typeface="Arial"/>
                <a:cs typeface="Arial"/>
              </a:rPr>
              <a:t>monitor.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131567" y="1101852"/>
            <a:ext cx="426720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spc="150" dirty="0" smtClean="0">
                <a:solidFill>
                  <a:srgbClr val="464646"/>
                </a:solidFill>
                <a:latin typeface="Times New Roman"/>
                <a:cs typeface="Times New Roman"/>
              </a:rPr>
              <a:t>089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83911" y="1131823"/>
            <a:ext cx="31940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70" dirty="0" smtClean="0">
                <a:solidFill>
                  <a:srgbClr val="464646"/>
                </a:solidFill>
                <a:latin typeface="Arial"/>
                <a:cs typeface="Arial"/>
              </a:rPr>
              <a:t>Pin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33235" y="1131823"/>
            <a:ext cx="814069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80" dirty="0" smtClean="0">
                <a:solidFill>
                  <a:srgbClr val="464646"/>
                </a:solidFill>
                <a:latin typeface="Arial"/>
                <a:cs typeface="Arial"/>
              </a:rPr>
              <a:t>Function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888484" y="1671320"/>
            <a:ext cx="147955" cy="3208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1590">
              <a:lnSpc>
                <a:spcPct val="100000"/>
              </a:lnSpc>
            </a:pPr>
            <a:r>
              <a:rPr sz="1600" b="1" spc="-20" dirty="0" smtClean="0">
                <a:solidFill>
                  <a:srgbClr val="464646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91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sz="1700" b="1" spc="100" dirty="0" smtClean="0">
                <a:solidFill>
                  <a:srgbClr val="464646"/>
                </a:solidFill>
                <a:latin typeface="Times New Roman"/>
                <a:cs typeface="Times New Roman"/>
              </a:rPr>
              <a:t>2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8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1700" b="1" spc="100" dirty="0" smtClean="0">
                <a:solidFill>
                  <a:srgbClr val="464646"/>
                </a:solidFill>
                <a:latin typeface="Times New Roman"/>
                <a:cs typeface="Times New Roman"/>
              </a:rPr>
              <a:t>3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35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sz="1700" b="1" spc="85" dirty="0" smtClean="0">
                <a:solidFill>
                  <a:srgbClr val="464646"/>
                </a:solidFill>
                <a:latin typeface="Times New Roman"/>
                <a:cs typeface="Times New Roman"/>
              </a:rPr>
              <a:t>4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8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1700" b="1" spc="100" dirty="0" smtClean="0">
                <a:solidFill>
                  <a:srgbClr val="464646"/>
                </a:solidFill>
                <a:latin typeface="Times New Roman"/>
                <a:cs typeface="Times New Roman"/>
              </a:rPr>
              <a:t>5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7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1700" b="1" spc="85" dirty="0" smtClean="0">
                <a:solidFill>
                  <a:srgbClr val="464646"/>
                </a:solidFill>
                <a:latin typeface="Times New Roman"/>
                <a:cs typeface="Times New Roman"/>
              </a:rPr>
              <a:t>6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35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sz="1700" b="1" spc="65" dirty="0" smtClean="0">
                <a:solidFill>
                  <a:srgbClr val="464646"/>
                </a:solidFill>
                <a:latin typeface="Times New Roman"/>
                <a:cs typeface="Times New Roman"/>
              </a:rPr>
              <a:t>7</a:t>
            </a:r>
            <a:endParaRPr sz="1700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8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1600" b="1" spc="70" dirty="0" smtClean="0">
                <a:solidFill>
                  <a:srgbClr val="464646"/>
                </a:solidFill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260084" y="1671320"/>
            <a:ext cx="72199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60" dirty="0" smtClean="0">
                <a:solidFill>
                  <a:srgbClr val="464646"/>
                </a:solidFill>
                <a:latin typeface="Arial"/>
                <a:cs typeface="Arial"/>
              </a:rPr>
              <a:t>Ground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427480" y="2193544"/>
            <a:ext cx="1981200" cy="267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50" b="1" spc="150" baseline="1633" dirty="0" smtClean="0">
                <a:solidFill>
                  <a:srgbClr val="464646"/>
                </a:solidFill>
                <a:latin typeface="Times New Roman"/>
                <a:cs typeface="Times New Roman"/>
              </a:rPr>
              <a:t>5 </a:t>
            </a:r>
            <a:r>
              <a:rPr sz="2550" b="1" spc="157" baseline="1633" dirty="0" smtClean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550" b="1" spc="202" baseline="1633" dirty="0" smtClean="0">
                <a:solidFill>
                  <a:srgbClr val="464646"/>
                </a:solidFill>
                <a:latin typeface="Times New Roman"/>
                <a:cs typeface="Times New Roman"/>
              </a:rPr>
              <a:t>9 </a:t>
            </a:r>
            <a:r>
              <a:rPr sz="2550" b="1" spc="52" baseline="1633" dirty="0" smtClean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550" b="1" spc="187" baseline="1633" dirty="0" smtClean="0">
                <a:solidFill>
                  <a:srgbClr val="464646"/>
                </a:solidFill>
                <a:latin typeface="Times New Roman"/>
                <a:cs typeface="Times New Roman"/>
              </a:rPr>
              <a:t>4 </a:t>
            </a:r>
            <a:r>
              <a:rPr sz="2550" b="1" spc="172" baseline="1633" dirty="0" smtClean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600" b="1" spc="114" dirty="0" smtClean="0">
                <a:solidFill>
                  <a:srgbClr val="464646"/>
                </a:solidFill>
                <a:latin typeface="Arial"/>
                <a:cs typeface="Arial"/>
              </a:rPr>
              <a:t>8 </a:t>
            </a:r>
            <a:r>
              <a:rPr sz="1600" b="1" spc="-95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550" b="1" spc="82" baseline="1633" dirty="0" smtClean="0">
                <a:solidFill>
                  <a:srgbClr val="464646"/>
                </a:solidFill>
                <a:latin typeface="Times New Roman"/>
                <a:cs typeface="Times New Roman"/>
              </a:rPr>
              <a:t>3 </a:t>
            </a:r>
            <a:r>
              <a:rPr sz="2550" b="1" spc="-157" baseline="1633" dirty="0" smtClean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550" b="1" spc="165" baseline="1633" dirty="0" smtClean="0">
                <a:solidFill>
                  <a:srgbClr val="464646"/>
                </a:solidFill>
                <a:latin typeface="Times New Roman"/>
                <a:cs typeface="Times New Roman"/>
              </a:rPr>
              <a:t>7 </a:t>
            </a:r>
            <a:r>
              <a:rPr sz="2550" b="1" spc="142" baseline="1633" dirty="0" smtClean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1550" b="1" spc="30" dirty="0" smtClean="0">
                <a:solidFill>
                  <a:srgbClr val="464646"/>
                </a:solidFill>
                <a:latin typeface="Arial"/>
                <a:cs typeface="Arial"/>
              </a:rPr>
              <a:t>2 </a:t>
            </a:r>
            <a:r>
              <a:rPr sz="1550" b="1" spc="5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2550" b="1" spc="127" baseline="1633" dirty="0" smtClean="0">
                <a:solidFill>
                  <a:srgbClr val="464646"/>
                </a:solidFill>
                <a:latin typeface="Times New Roman"/>
                <a:cs typeface="Times New Roman"/>
              </a:rPr>
              <a:t>6 </a:t>
            </a:r>
            <a:r>
              <a:rPr sz="2550" b="1" spc="22" baseline="1633" dirty="0" smtClean="0">
                <a:solidFill>
                  <a:srgbClr val="464646"/>
                </a:solidFill>
                <a:latin typeface="Times New Roman"/>
                <a:cs typeface="Times New Roman"/>
              </a:rPr>
              <a:t> </a:t>
            </a:r>
            <a:r>
              <a:rPr sz="2400" b="1" spc="-217" baseline="1736" dirty="0" smtClean="0">
                <a:solidFill>
                  <a:srgbClr val="464646"/>
                </a:solidFill>
                <a:latin typeface="Arial"/>
                <a:cs typeface="Arial"/>
              </a:rPr>
              <a:t>1</a:t>
            </a:r>
            <a:endParaRPr sz="2400" baseline="1736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260084" y="2096515"/>
            <a:ext cx="72199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60" dirty="0" smtClean="0">
                <a:solidFill>
                  <a:srgbClr val="464646"/>
                </a:solidFill>
                <a:latin typeface="Arial"/>
                <a:cs typeface="Arial"/>
              </a:rPr>
              <a:t>Ground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73800" y="2517140"/>
            <a:ext cx="94869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25" dirty="0" smtClean="0">
                <a:solidFill>
                  <a:srgbClr val="464646"/>
                </a:solidFill>
                <a:latin typeface="Arial"/>
                <a:cs typeface="Arial"/>
              </a:rPr>
              <a:t>Red</a:t>
            </a:r>
            <a:r>
              <a:rPr sz="1600" b="1" spc="-55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600" b="1" spc="-70" dirty="0" smtClean="0">
                <a:solidFill>
                  <a:srgbClr val="464646"/>
                </a:solidFill>
                <a:latin typeface="Arial"/>
                <a:cs typeface="Arial"/>
              </a:rPr>
              <a:t>video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260084" y="2937764"/>
            <a:ext cx="116395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 smtClean="0">
                <a:solidFill>
                  <a:srgbClr val="464646"/>
                </a:solidFill>
                <a:latin typeface="Arial"/>
                <a:cs typeface="Arial"/>
              </a:rPr>
              <a:t>Green</a:t>
            </a:r>
            <a:r>
              <a:rPr sz="1600" b="1" spc="-30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600" b="1" spc="-60" dirty="0" smtClean="0">
                <a:solidFill>
                  <a:srgbClr val="464646"/>
                </a:solidFill>
                <a:latin typeface="Arial"/>
                <a:cs typeface="Arial"/>
              </a:rPr>
              <a:t>video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269228" y="3362959"/>
            <a:ext cx="99060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65" dirty="0" smtClean="0">
                <a:solidFill>
                  <a:srgbClr val="464646"/>
                </a:solidFill>
                <a:latin typeface="Arial"/>
                <a:cs typeface="Arial"/>
              </a:rPr>
              <a:t>Blue</a:t>
            </a:r>
            <a:r>
              <a:rPr sz="1600" b="1" spc="-30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600" b="1" spc="-60" dirty="0" smtClean="0">
                <a:solidFill>
                  <a:srgbClr val="464646"/>
                </a:solidFill>
                <a:latin typeface="Arial"/>
                <a:cs typeface="Arial"/>
              </a:rPr>
              <a:t>video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273800" y="3779011"/>
            <a:ext cx="78549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75" dirty="0" smtClean="0">
                <a:solidFill>
                  <a:srgbClr val="464646"/>
                </a:solidFill>
                <a:latin typeface="Arial"/>
                <a:cs typeface="Arial"/>
              </a:rPr>
              <a:t>Intensity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269228" y="4204207"/>
            <a:ext cx="125031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50" dirty="0" smtClean="0">
                <a:solidFill>
                  <a:srgbClr val="464646"/>
                </a:solidFill>
                <a:latin typeface="Arial"/>
                <a:cs typeface="Arial"/>
              </a:rPr>
              <a:t>Normal</a:t>
            </a:r>
            <a:r>
              <a:rPr sz="1600" b="1" spc="25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600" b="1" spc="-70" dirty="0" smtClean="0">
                <a:solidFill>
                  <a:srgbClr val="464646"/>
                </a:solidFill>
                <a:latin typeface="Arial"/>
                <a:cs typeface="Arial"/>
              </a:rPr>
              <a:t>video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69228" y="4624832"/>
            <a:ext cx="168656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75" dirty="0" smtClean="0">
                <a:solidFill>
                  <a:srgbClr val="464646"/>
                </a:solidFill>
                <a:latin typeface="Arial"/>
                <a:cs typeface="Arial"/>
              </a:rPr>
              <a:t>Ho</a:t>
            </a:r>
            <a:r>
              <a:rPr sz="1600" b="1" spc="30" dirty="0" smtClean="0">
                <a:solidFill>
                  <a:srgbClr val="464646"/>
                </a:solidFill>
                <a:latin typeface="Arial"/>
                <a:cs typeface="Arial"/>
              </a:rPr>
              <a:t>r</a:t>
            </a:r>
            <a:r>
              <a:rPr sz="1600" b="1" spc="-165" dirty="0" smtClean="0">
                <a:solidFill>
                  <a:srgbClr val="232323"/>
                </a:solidFill>
                <a:latin typeface="Arial"/>
                <a:cs typeface="Arial"/>
              </a:rPr>
              <a:t>i</a:t>
            </a:r>
            <a:r>
              <a:rPr sz="1600" b="1" spc="-55" dirty="0" smtClean="0">
                <a:solidFill>
                  <a:srgbClr val="464646"/>
                </a:solidFill>
                <a:latin typeface="Arial"/>
                <a:cs typeface="Arial"/>
              </a:rPr>
              <a:t>zontal</a:t>
            </a:r>
            <a:r>
              <a:rPr sz="1600" b="1" spc="215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600" b="1" spc="-35" dirty="0" smtClean="0">
                <a:solidFill>
                  <a:srgbClr val="464646"/>
                </a:solidFill>
                <a:latin typeface="Arial"/>
                <a:cs typeface="Arial"/>
              </a:rPr>
              <a:t>retrace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88484" y="5057394"/>
            <a:ext cx="145415" cy="262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b="1" spc="25" dirty="0" smtClean="0">
                <a:solidFill>
                  <a:srgbClr val="464646"/>
                </a:solidFill>
                <a:latin typeface="Arial"/>
                <a:cs typeface="Arial"/>
              </a:rPr>
              <a:t>9</a:t>
            </a:r>
            <a:endParaRPr sz="16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260084" y="5054600"/>
            <a:ext cx="143764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00" b="1" spc="-55" dirty="0" smtClean="0">
                <a:solidFill>
                  <a:srgbClr val="464646"/>
                </a:solidFill>
                <a:latin typeface="Arial"/>
                <a:cs typeface="Arial"/>
              </a:rPr>
              <a:t>Vertical</a:t>
            </a:r>
            <a:r>
              <a:rPr sz="1600" b="1" spc="170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1600" b="1" spc="-40" dirty="0" smtClean="0">
                <a:solidFill>
                  <a:srgbClr val="464646"/>
                </a:solidFill>
                <a:latin typeface="Arial"/>
                <a:cs typeface="Arial"/>
              </a:rPr>
              <a:t>retrace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32323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32323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6464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64646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32323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32323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787971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isplay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video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ay 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" y="1334261"/>
            <a:ext cx="8489950" cy="395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Bec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 inst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</a:t>
            </a:r>
            <a:r>
              <a:rPr sz="3200" spc="-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-level</a:t>
            </a:r>
            <a:r>
              <a:rPr sz="3200" spc="-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TTL</a:t>
            </a:r>
            <a:r>
              <a:rPr sz="3200" spc="-1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ls,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vo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level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0.0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 a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0.7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290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, which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 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col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9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80835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use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fi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ite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mb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vo</a:t>
            </a:r>
            <a:r>
              <a:rPr sz="2800" spc="-10" dirty="0" smtClean="0">
                <a:latin typeface="Arial"/>
                <a:cs typeface="Arial"/>
              </a:rPr>
              <a:t>lt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ge</a:t>
            </a:r>
            <a:r>
              <a:rPr sz="2800" spc="-10" dirty="0" smtClean="0">
                <a:latin typeface="Arial"/>
                <a:cs typeface="Arial"/>
              </a:rPr>
              <a:t> l</a:t>
            </a:r>
            <a:r>
              <a:rPr sz="2800" spc="-15" dirty="0" smtClean="0">
                <a:latin typeface="Arial"/>
                <a:cs typeface="Arial"/>
              </a:rPr>
              <a:t>eve</a:t>
            </a:r>
            <a:r>
              <a:rPr sz="2800" spc="-10" dirty="0" smtClean="0">
                <a:latin typeface="Arial"/>
                <a:cs typeface="Arial"/>
              </a:rPr>
              <a:t>ls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marR="8128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0" dirty="0" smtClean="0">
                <a:latin typeface="Arial"/>
                <a:cs typeface="Arial"/>
              </a:rPr>
              <a:t> 13–2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connector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 RGB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ochro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14400" y="1645920"/>
            <a:ext cx="2203704" cy="425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6132" y="2194560"/>
            <a:ext cx="0" cy="338327"/>
          </a:xfrm>
          <a:custGeom>
            <a:avLst/>
            <a:gdLst/>
            <a:ahLst/>
            <a:cxnLst/>
            <a:rect l="l" t="t" r="r" b="b"/>
            <a:pathLst>
              <a:path h="338327">
                <a:moveTo>
                  <a:pt x="0" y="338327"/>
                </a:moveTo>
                <a:lnTo>
                  <a:pt x="0" y="0"/>
                </a:lnTo>
              </a:path>
            </a:pathLst>
          </a:custGeom>
          <a:ln w="18288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04722" y="2052827"/>
            <a:ext cx="0" cy="493775"/>
          </a:xfrm>
          <a:custGeom>
            <a:avLst/>
            <a:gdLst/>
            <a:ahLst/>
            <a:cxnLst/>
            <a:rect l="l" t="t" r="r" b="b"/>
            <a:pathLst>
              <a:path h="493775">
                <a:moveTo>
                  <a:pt x="0" y="493776"/>
                </a:moveTo>
                <a:lnTo>
                  <a:pt x="0" y="0"/>
                </a:lnTo>
              </a:path>
            </a:pathLst>
          </a:custGeom>
          <a:ln w="13716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67027" y="2052827"/>
            <a:ext cx="0" cy="475488"/>
          </a:xfrm>
          <a:custGeom>
            <a:avLst/>
            <a:gdLst/>
            <a:ahLst/>
            <a:cxnLst/>
            <a:rect l="l" t="t" r="r" b="b"/>
            <a:pathLst>
              <a:path h="475488">
                <a:moveTo>
                  <a:pt x="0" y="475488"/>
                </a:moveTo>
                <a:lnTo>
                  <a:pt x="0" y="0"/>
                </a:lnTo>
              </a:path>
            </a:pathLst>
          </a:custGeom>
          <a:ln w="18288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33905" y="2052827"/>
            <a:ext cx="0" cy="493775"/>
          </a:xfrm>
          <a:custGeom>
            <a:avLst/>
            <a:gdLst/>
            <a:ahLst/>
            <a:cxnLst/>
            <a:rect l="l" t="t" r="r" b="b"/>
            <a:pathLst>
              <a:path h="493775">
                <a:moveTo>
                  <a:pt x="0" y="493776"/>
                </a:moveTo>
                <a:lnTo>
                  <a:pt x="0" y="0"/>
                </a:lnTo>
              </a:path>
            </a:pathLst>
          </a:custGeom>
          <a:ln w="13716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80210" y="2057400"/>
            <a:ext cx="0" cy="480060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480060"/>
                </a:moveTo>
                <a:lnTo>
                  <a:pt x="0" y="0"/>
                </a:lnTo>
              </a:path>
            </a:pathLst>
          </a:custGeom>
          <a:ln w="13716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44801" y="2052827"/>
            <a:ext cx="0" cy="493775"/>
          </a:xfrm>
          <a:custGeom>
            <a:avLst/>
            <a:gdLst/>
            <a:ahLst/>
            <a:cxnLst/>
            <a:rect l="l" t="t" r="r" b="b"/>
            <a:pathLst>
              <a:path h="493775">
                <a:moveTo>
                  <a:pt x="0" y="493776"/>
                </a:moveTo>
                <a:lnTo>
                  <a:pt x="0" y="0"/>
                </a:lnTo>
              </a:path>
            </a:pathLst>
          </a:custGeom>
          <a:ln w="13716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95677" y="2057400"/>
            <a:ext cx="0" cy="480060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480060"/>
                </a:moveTo>
                <a:lnTo>
                  <a:pt x="0" y="0"/>
                </a:lnTo>
              </a:path>
            </a:pathLst>
          </a:custGeom>
          <a:ln w="13716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60270" y="2052827"/>
            <a:ext cx="0" cy="493775"/>
          </a:xfrm>
          <a:custGeom>
            <a:avLst/>
            <a:gdLst/>
            <a:ahLst/>
            <a:cxnLst/>
            <a:rect l="l" t="t" r="r" b="b"/>
            <a:pathLst>
              <a:path h="493775">
                <a:moveTo>
                  <a:pt x="0" y="493776"/>
                </a:moveTo>
                <a:lnTo>
                  <a:pt x="0" y="0"/>
                </a:lnTo>
              </a:path>
            </a:pathLst>
          </a:custGeom>
          <a:ln w="13716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20289" y="2057400"/>
            <a:ext cx="0" cy="480060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480060"/>
                </a:moveTo>
                <a:lnTo>
                  <a:pt x="0" y="0"/>
                </a:lnTo>
              </a:path>
            </a:pathLst>
          </a:custGeom>
          <a:ln w="18288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73451" y="2052827"/>
            <a:ext cx="0" cy="489203"/>
          </a:xfrm>
          <a:custGeom>
            <a:avLst/>
            <a:gdLst/>
            <a:ahLst/>
            <a:cxnLst/>
            <a:rect l="l" t="t" r="r" b="b"/>
            <a:pathLst>
              <a:path h="489203">
                <a:moveTo>
                  <a:pt x="0" y="489204"/>
                </a:moveTo>
                <a:lnTo>
                  <a:pt x="0" y="0"/>
                </a:lnTo>
              </a:path>
            </a:pathLst>
          </a:custGeom>
          <a:ln w="18288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40329" y="2057400"/>
            <a:ext cx="0" cy="265175"/>
          </a:xfrm>
          <a:custGeom>
            <a:avLst/>
            <a:gdLst/>
            <a:ahLst/>
            <a:cxnLst/>
            <a:rect l="l" t="t" r="r" b="b"/>
            <a:pathLst>
              <a:path h="265175">
                <a:moveTo>
                  <a:pt x="0" y="265175"/>
                </a:moveTo>
                <a:lnTo>
                  <a:pt x="0" y="0"/>
                </a:lnTo>
              </a:path>
            </a:pathLst>
          </a:custGeom>
          <a:ln w="18288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07207" y="2052827"/>
            <a:ext cx="0" cy="493775"/>
          </a:xfrm>
          <a:custGeom>
            <a:avLst/>
            <a:gdLst/>
            <a:ahLst/>
            <a:cxnLst/>
            <a:rect l="l" t="t" r="r" b="b"/>
            <a:pathLst>
              <a:path h="493775">
                <a:moveTo>
                  <a:pt x="0" y="493776"/>
                </a:moveTo>
                <a:lnTo>
                  <a:pt x="0" y="0"/>
                </a:lnTo>
              </a:path>
            </a:pathLst>
          </a:custGeom>
          <a:ln w="9144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1800" y="2057400"/>
            <a:ext cx="0" cy="480060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480060"/>
                </a:moveTo>
                <a:lnTo>
                  <a:pt x="0" y="0"/>
                </a:lnTo>
              </a:path>
            </a:pathLst>
          </a:custGeom>
          <a:ln w="9144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79908" y="129793"/>
            <a:ext cx="6567805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13-28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55" dirty="0" smtClean="0">
                <a:solidFill>
                  <a:srgbClr val="010101"/>
                </a:solidFill>
                <a:latin typeface="Arial"/>
                <a:cs typeface="Arial"/>
              </a:rPr>
              <a:t>15-pin</a:t>
            </a:r>
            <a:r>
              <a:rPr sz="1750" b="1" spc="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5" dirty="0" smtClean="0">
                <a:solidFill>
                  <a:srgbClr val="010101"/>
                </a:solidFill>
                <a:latin typeface="Arial"/>
                <a:cs typeface="Arial"/>
              </a:rPr>
              <a:t>connector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found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on</a:t>
            </a:r>
            <a:r>
              <a:rPr sz="1750" b="1" spc="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25" dirty="0" smtClean="0">
                <a:solidFill>
                  <a:srgbClr val="010101"/>
                </a:solidFill>
                <a:latin typeface="Arial"/>
                <a:cs typeface="Arial"/>
              </a:rPr>
              <a:t>an</a:t>
            </a:r>
            <a:r>
              <a:rPr sz="1750" b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analog</a:t>
            </a:r>
            <a:r>
              <a:rPr sz="1750" b="1" spc="1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5" dirty="0" smtClean="0">
                <a:solidFill>
                  <a:srgbClr val="010101"/>
                </a:solidFill>
                <a:latin typeface="Arial"/>
                <a:cs typeface="Arial"/>
              </a:rPr>
              <a:t>monitor.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811527" y="1368297"/>
            <a:ext cx="387350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120" dirty="0" smtClean="0">
                <a:solidFill>
                  <a:srgbClr val="595959"/>
                </a:solidFill>
                <a:latin typeface="Arial"/>
                <a:cs typeface="Arial"/>
              </a:rPr>
              <a:t>D</a:t>
            </a:r>
            <a:r>
              <a:rPr sz="1250" b="1" spc="-75" dirty="0" smtClean="0">
                <a:solidFill>
                  <a:srgbClr val="595959"/>
                </a:solidFill>
                <a:latin typeface="Arial"/>
                <a:cs typeface="Arial"/>
              </a:rPr>
              <a:t>B</a:t>
            </a:r>
            <a:r>
              <a:rPr sz="1250" b="1" spc="-120" dirty="0" smtClean="0">
                <a:solidFill>
                  <a:srgbClr val="3B3B3B"/>
                </a:solidFill>
                <a:latin typeface="Arial"/>
                <a:cs typeface="Arial"/>
              </a:rPr>
              <a:t>1</a:t>
            </a:r>
            <a:r>
              <a:rPr sz="1250" b="1" spc="-45" dirty="0" smtClean="0">
                <a:solidFill>
                  <a:srgbClr val="595959"/>
                </a:solidFill>
                <a:latin typeface="Arial"/>
                <a:cs typeface="Arial"/>
              </a:rPr>
              <a:t>5</a:t>
            </a:r>
            <a:endParaRPr sz="12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26611" y="1405635"/>
            <a:ext cx="233679" cy="179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b="1" spc="-25" dirty="0" smtClean="0">
                <a:solidFill>
                  <a:srgbClr val="3B3B3B"/>
                </a:solidFill>
                <a:latin typeface="Arial"/>
                <a:cs typeface="Arial"/>
              </a:rPr>
              <a:t>P</a:t>
            </a:r>
            <a:r>
              <a:rPr sz="1100" b="1" spc="-35" dirty="0" smtClean="0">
                <a:solidFill>
                  <a:srgbClr val="595959"/>
                </a:solidFill>
                <a:latin typeface="Arial"/>
                <a:cs typeface="Arial"/>
              </a:rPr>
              <a:t>in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27879" y="1397508"/>
            <a:ext cx="57848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95" dirty="0" smtClean="0">
                <a:solidFill>
                  <a:srgbClr val="595959"/>
                </a:solidFill>
                <a:latin typeface="Arial"/>
                <a:cs typeface="Arial"/>
              </a:rPr>
              <a:t>Function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5124" y="6299200"/>
            <a:ext cx="398716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5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24460" y="6240526"/>
            <a:ext cx="3694429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9950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9950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46836" y="6427215"/>
            <a:ext cx="369062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Processor,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6836" y="6695185"/>
            <a:ext cx="70231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1071880" y="1742392"/>
          <a:ext cx="7177815" cy="3909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78002"/>
                <a:gridCol w="835088"/>
                <a:gridCol w="4064725"/>
              </a:tblGrid>
              <a:tr h="263143">
                <a:tc>
                  <a:txBody>
                    <a:bodyPr/>
                    <a:lstStyle/>
                    <a:p>
                      <a:endParaRPr sz="12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6675" algn="ctr">
                        <a:lnSpc>
                          <a:spcPct val="100000"/>
                        </a:lnSpc>
                      </a:pPr>
                      <a:r>
                        <a:rPr sz="115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Red</a:t>
                      </a:r>
                      <a:r>
                        <a:rPr sz="1200" b="1" spc="-8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video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327663"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  <a:tabLst>
                          <a:tab pos="504825" algn="l"/>
                          <a:tab pos="820419" algn="l"/>
                          <a:tab pos="1140460" algn="l"/>
                          <a:tab pos="1460500" algn="l"/>
                        </a:tabLst>
                      </a:pPr>
                      <a:r>
                        <a:rPr sz="105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	1	1	1	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915" algn="ctr">
                        <a:lnSpc>
                          <a:spcPct val="100000"/>
                        </a:lnSpc>
                      </a:pPr>
                      <a:r>
                        <a:rPr sz="115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513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Green</a:t>
                      </a:r>
                      <a:r>
                        <a:rPr sz="1200" b="1" spc="-3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video</a:t>
                      </a:r>
                      <a:r>
                        <a:rPr sz="1200" b="1" spc="35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(monochrome</a:t>
                      </a:r>
                      <a:r>
                        <a:rPr sz="1200" b="1" spc="55" dirty="0" smtClean="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video)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186083">
                <a:tc>
                  <a:txBody>
                    <a:bodyPr/>
                    <a:lstStyle/>
                    <a:p>
                      <a:pPr marL="25400">
                        <a:lnSpc>
                          <a:spcPct val="100000"/>
                        </a:lnSpc>
                      </a:pPr>
                      <a:r>
                        <a:rPr sz="115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8574635240291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0645" algn="ctr">
                        <a:lnSpc>
                          <a:spcPct val="100000"/>
                        </a:lnSpc>
                      </a:pPr>
                      <a:r>
                        <a:rPr sz="115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Blue</a:t>
                      </a:r>
                      <a:r>
                        <a:rPr sz="1200" b="1" spc="-9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video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33935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915" algn="ctr">
                        <a:lnSpc>
                          <a:spcPct val="100000"/>
                        </a:lnSpc>
                      </a:pPr>
                      <a:r>
                        <a:rPr sz="1150" b="1" dirty="0" smtClean="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513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Ground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52349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</a:pPr>
                      <a:r>
                        <a:rPr sz="1250" b="1" dirty="0" smtClean="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5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5130">
                        <a:lnSpc>
                          <a:spcPct val="100000"/>
                        </a:lnSpc>
                      </a:pPr>
                      <a:r>
                        <a:rPr sz="1200" b="1" spc="-1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200" b="1" spc="-5" dirty="0" smtClean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ound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53746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915" algn="ctr">
                        <a:lnSpc>
                          <a:spcPct val="100000"/>
                        </a:lnSpc>
                      </a:pPr>
                      <a:r>
                        <a:rPr sz="1250" b="1" dirty="0" smtClean="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Red</a:t>
                      </a:r>
                      <a:r>
                        <a:rPr sz="1200" b="1" spc="-8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ground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48123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ct val="100000"/>
                        </a:lnSpc>
                      </a:pPr>
                      <a:r>
                        <a:rPr sz="115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513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Green</a:t>
                      </a:r>
                      <a:r>
                        <a:rPr sz="1200" b="1" spc="-3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gr</a:t>
                      </a:r>
                      <a:r>
                        <a:rPr sz="1200" b="1" spc="65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spc="-25" dirty="0" smtClean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u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nd</a:t>
                      </a:r>
                      <a:r>
                        <a:rPr sz="1200" b="1" spc="-9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(monochrome</a:t>
                      </a:r>
                      <a:r>
                        <a:rPr sz="1200" b="1" spc="125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ground)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50857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9375" algn="ctr">
                        <a:lnSpc>
                          <a:spcPct val="100000"/>
                        </a:lnSpc>
                      </a:pPr>
                      <a:r>
                        <a:rPr sz="115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Blue</a:t>
                      </a:r>
                      <a:r>
                        <a:rPr sz="1200" b="1" spc="-55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ground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50206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1280" algn="ctr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595959"/>
                          </a:solidFill>
                          <a:latin typeface="Times New Roman"/>
                          <a:cs typeface="Times New Roman"/>
                        </a:rPr>
                        <a:t>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Blocked</a:t>
                      </a:r>
                      <a:r>
                        <a:rPr sz="1200" b="1" spc="-4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as</a:t>
                      </a:r>
                      <a:r>
                        <a:rPr sz="1200" b="1" spc="-4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85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key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48744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5130">
                        <a:lnSpc>
                          <a:spcPct val="100000"/>
                        </a:lnSpc>
                      </a:pPr>
                      <a:r>
                        <a:rPr sz="1200" b="1" spc="-1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200" b="1" spc="-5" dirty="0" smtClean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ound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49174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sz="105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513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spc="5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spc="-70" dirty="0" smtClean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200" b="1" spc="-6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detect</a:t>
                      </a:r>
                      <a:r>
                        <a:rPr sz="1200" b="1" spc="45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(ground</a:t>
                      </a:r>
                      <a:r>
                        <a:rPr sz="1200" b="1" spc="-25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200" b="1" spc="-35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b="1" spc="-125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spc="5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b="1" spc="-70" dirty="0" smtClean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or</a:t>
                      </a:r>
                      <a:r>
                        <a:rPr sz="1200" b="1" spc="15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mo</a:t>
                      </a:r>
                      <a:r>
                        <a:rPr sz="1200" b="1" spc="-1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-180" dirty="0" smtClean="0">
                          <a:solidFill>
                            <a:srgbClr val="80808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tor)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49174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</a:pPr>
                      <a:r>
                        <a:rPr sz="115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Monochrome</a:t>
                      </a:r>
                      <a:r>
                        <a:rPr sz="1200" b="1" spc="1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detect</a:t>
                      </a:r>
                      <a:r>
                        <a:rPr sz="1200" b="1" spc="45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(ground</a:t>
                      </a:r>
                      <a:r>
                        <a:rPr sz="1200" b="1" spc="-25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on a</a:t>
                      </a:r>
                      <a:r>
                        <a:rPr sz="1200" b="1" spc="-45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monochrome</a:t>
                      </a:r>
                      <a:r>
                        <a:rPr sz="1200" b="1" spc="114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mo</a:t>
                      </a:r>
                      <a:r>
                        <a:rPr sz="1200" b="1" spc="-6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-105" dirty="0" smtClean="0">
                          <a:solidFill>
                            <a:srgbClr val="808080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tor)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49174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</a:pPr>
                      <a:r>
                        <a:rPr sz="115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1402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Horizontal</a:t>
                      </a:r>
                      <a:r>
                        <a:rPr sz="1200" b="1" spc="35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 smtClean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etrace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50886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r>
                        <a:rPr sz="115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14</a:t>
                      </a:r>
                      <a:endParaRPr sz="11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513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Vertical</a:t>
                      </a:r>
                      <a:r>
                        <a:rPr sz="1200" b="1" spc="7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1200" b="1" spc="15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-50" dirty="0" smtClean="0">
                          <a:solidFill>
                            <a:srgbClr val="3B3B3B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b="1" spc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ace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  <a:tr h="279842">
                <a:tc>
                  <a:txBody>
                    <a:bodyPr/>
                    <a:lstStyle/>
                    <a:p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</a:pPr>
                      <a:r>
                        <a:rPr sz="11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05130">
                        <a:lnSpc>
                          <a:spcPct val="100000"/>
                        </a:lnSpc>
                      </a:pPr>
                      <a:r>
                        <a:rPr sz="1300" b="1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Ground</a:t>
                      </a:r>
                      <a:endParaRPr sz="13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33056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An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type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RGB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call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DV</a:t>
            </a:r>
            <a:r>
              <a:rPr sz="3200" spc="-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-D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(di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visual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ce).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" y="1324102"/>
            <a:ext cx="8536305" cy="399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5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most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5" dirty="0" smtClean="0">
                <a:latin typeface="Arial"/>
                <a:cs typeface="Arial"/>
              </a:rPr>
              <a:t>omm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typ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marR="58419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13–</a:t>
            </a:r>
            <a:r>
              <a:rPr sz="3200" spc="-5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9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ustrat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fe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ector fo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wer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cards.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Also f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levision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vi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ui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 is 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MI (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ig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-d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lti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ia 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ce)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114998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ntu</a:t>
            </a:r>
            <a:r>
              <a:rPr sz="2800" spc="-10" dirty="0" smtClean="0">
                <a:latin typeface="Arial"/>
                <a:cs typeface="Arial"/>
              </a:rPr>
              <a:t>ally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vi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q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pm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will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20" dirty="0" smtClean="0">
                <a:latin typeface="Arial"/>
                <a:cs typeface="Arial"/>
              </a:rPr>
              <a:t> HDMI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tor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9908" y="134365"/>
            <a:ext cx="8491220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spc="70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05" dirty="0" smtClean="0">
                <a:solidFill>
                  <a:srgbClr val="010101"/>
                </a:solidFill>
                <a:latin typeface="Arial"/>
                <a:cs typeface="Arial"/>
              </a:rPr>
              <a:t>13-29 </a:t>
            </a:r>
            <a:r>
              <a:rPr sz="1750" spc="-1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3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spc="12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40" dirty="0" smtClean="0">
                <a:solidFill>
                  <a:srgbClr val="010101"/>
                </a:solidFill>
                <a:latin typeface="Arial"/>
                <a:cs typeface="Arial"/>
              </a:rPr>
              <a:t>OVI-D</a:t>
            </a:r>
            <a:r>
              <a:rPr sz="1750" spc="2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interface</a:t>
            </a:r>
            <a:r>
              <a:rPr sz="17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5" dirty="0" smtClean="0">
                <a:solidFill>
                  <a:srgbClr val="010101"/>
                </a:solidFill>
                <a:latin typeface="Arial"/>
                <a:cs typeface="Arial"/>
              </a:rPr>
              <a:t>found</a:t>
            </a:r>
            <a:r>
              <a:rPr sz="1750" spc="11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5" dirty="0" smtClean="0">
                <a:solidFill>
                  <a:srgbClr val="010101"/>
                </a:solidFill>
                <a:latin typeface="Arial"/>
                <a:cs typeface="Arial"/>
              </a:rPr>
              <a:t>on</a:t>
            </a:r>
            <a:r>
              <a:rPr sz="17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0" dirty="0" smtClean="0">
                <a:solidFill>
                  <a:srgbClr val="010101"/>
                </a:solidFill>
                <a:latin typeface="Arial"/>
                <a:cs typeface="Arial"/>
              </a:rPr>
              <a:t>many</a:t>
            </a:r>
            <a:r>
              <a:rPr sz="17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newer</a:t>
            </a:r>
            <a:r>
              <a:rPr sz="1750" spc="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5" dirty="0" smtClean="0">
                <a:solidFill>
                  <a:srgbClr val="010101"/>
                </a:solidFill>
                <a:latin typeface="Arial"/>
                <a:cs typeface="Arial"/>
              </a:rPr>
              <a:t>monitors</a:t>
            </a:r>
            <a:r>
              <a:rPr sz="17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1750" spc="-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5" dirty="0" smtClean="0">
                <a:solidFill>
                  <a:srgbClr val="010101"/>
                </a:solidFill>
                <a:latin typeface="Arial"/>
                <a:cs typeface="Arial"/>
              </a:rPr>
              <a:t>video</a:t>
            </a:r>
            <a:r>
              <a:rPr sz="1750" spc="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cards.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99179" y="1552702"/>
            <a:ext cx="1720850" cy="840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72135" algn="l"/>
              </a:tabLst>
            </a:pPr>
            <a:r>
              <a:rPr sz="5450" spc="-1795" dirty="0" smtClean="0">
                <a:solidFill>
                  <a:srgbClr val="212121"/>
                </a:solidFill>
                <a:latin typeface="Times New Roman"/>
                <a:cs typeface="Times New Roman"/>
              </a:rPr>
              <a:t>9</a:t>
            </a:r>
            <a:r>
              <a:rPr sz="5450" spc="-290" dirty="0" smtClean="0">
                <a:solidFill>
                  <a:srgbClr val="3D3D3D"/>
                </a:solidFill>
                <a:latin typeface="Times New Roman"/>
                <a:cs typeface="Times New Roman"/>
              </a:rPr>
              <a:t>\</a:t>
            </a:r>
            <a:r>
              <a:rPr sz="5450" spc="-2710" dirty="0" smtClean="0">
                <a:solidFill>
                  <a:srgbClr val="3D3D3D"/>
                </a:solidFill>
                <a:latin typeface="Times New Roman"/>
                <a:cs typeface="Times New Roman"/>
              </a:rPr>
              <a:t>1</a:t>
            </a:r>
            <a:r>
              <a:rPr sz="1650" spc="412" baseline="176767" dirty="0" smtClean="0">
                <a:solidFill>
                  <a:srgbClr val="212121"/>
                </a:solidFill>
                <a:latin typeface="Times New Roman"/>
                <a:cs typeface="Times New Roman"/>
              </a:rPr>
              <a:t>,	</a:t>
            </a:r>
            <a:r>
              <a:rPr sz="5450" spc="-495" dirty="0" smtClean="0">
                <a:solidFill>
                  <a:srgbClr val="3D3D3D"/>
                </a:solidFill>
                <a:latin typeface="Times New Roman"/>
                <a:cs typeface="Times New Roman"/>
              </a:rPr>
              <a:t>1</a:t>
            </a:r>
            <a:r>
              <a:rPr sz="5450" spc="-595" dirty="0" smtClean="0">
                <a:solidFill>
                  <a:srgbClr val="3D3D3D"/>
                </a:solidFill>
                <a:latin typeface="Times New Roman"/>
                <a:cs typeface="Times New Roman"/>
              </a:rPr>
              <a:t>1</a:t>
            </a:r>
            <a:r>
              <a:rPr sz="1650" spc="-705" baseline="176767" dirty="0" smtClean="0">
                <a:solidFill>
                  <a:srgbClr val="212121"/>
                </a:solidFill>
                <a:latin typeface="Times New Roman"/>
                <a:cs typeface="Times New Roman"/>
              </a:rPr>
              <a:t>8</a:t>
            </a:r>
            <a:r>
              <a:rPr sz="5450" spc="-495" dirty="0" smtClean="0">
                <a:solidFill>
                  <a:srgbClr val="3D3D3D"/>
                </a:solidFill>
                <a:latin typeface="Times New Roman"/>
                <a:cs typeface="Times New Roman"/>
              </a:rPr>
              <a:t>16</a:t>
            </a:r>
            <a:endParaRPr sz="5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90620" y="2310891"/>
            <a:ext cx="1710689" cy="575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995680">
              <a:lnSpc>
                <a:spcPct val="100000"/>
              </a:lnSpc>
            </a:pPr>
            <a:r>
              <a:rPr sz="1100" spc="60" dirty="0" smtClean="0">
                <a:solidFill>
                  <a:srgbClr val="3D3D3D"/>
                </a:solidFill>
                <a:latin typeface="Times New Roman"/>
                <a:cs typeface="Times New Roman"/>
              </a:rPr>
              <a:t>2</a:t>
            </a:r>
            <a:r>
              <a:rPr sz="1100" spc="0" dirty="0" smtClean="0">
                <a:solidFill>
                  <a:srgbClr val="212121"/>
                </a:solidFill>
                <a:latin typeface="Times New Roman"/>
                <a:cs typeface="Times New Roman"/>
              </a:rPr>
              <a:t>4</a:t>
            </a:r>
            <a:endParaRPr sz="1100">
              <a:latin typeface="Times New Roman"/>
              <a:cs typeface="Times New Roman"/>
            </a:endParaRPr>
          </a:p>
          <a:p>
            <a:pPr marR="635" algn="ctr">
              <a:lnSpc>
                <a:spcPct val="100000"/>
              </a:lnSpc>
              <a:spcBef>
                <a:spcPts val="160"/>
              </a:spcBef>
            </a:pPr>
            <a:r>
              <a:rPr sz="1200" spc="5" dirty="0" smtClean="0">
                <a:solidFill>
                  <a:srgbClr val="212121"/>
                </a:solidFill>
                <a:latin typeface="Arial"/>
                <a:cs typeface="Arial"/>
              </a:rPr>
              <a:t>OVI-D</a:t>
            </a:r>
            <a:endParaRPr sz="1200">
              <a:latin typeface="Arial"/>
              <a:cs typeface="Arial"/>
            </a:endParaRPr>
          </a:p>
          <a:p>
            <a:pPr marR="0" algn="ctr">
              <a:lnSpc>
                <a:spcPct val="100000"/>
              </a:lnSpc>
              <a:spcBef>
                <a:spcPts val="20"/>
              </a:spcBef>
            </a:pPr>
            <a:r>
              <a:rPr sz="1250" spc="25" dirty="0" smtClean="0">
                <a:solidFill>
                  <a:srgbClr val="212121"/>
                </a:solidFill>
                <a:latin typeface="Arial"/>
                <a:cs typeface="Arial"/>
              </a:rPr>
              <a:t>Recepta</a:t>
            </a:r>
            <a:r>
              <a:rPr sz="1250" spc="95" dirty="0" smtClean="0">
                <a:solidFill>
                  <a:srgbClr val="212121"/>
                </a:solidFill>
                <a:latin typeface="Arial"/>
                <a:cs typeface="Arial"/>
              </a:rPr>
              <a:t>c</a:t>
            </a:r>
            <a:r>
              <a:rPr sz="1250" spc="5" dirty="0" smtClean="0">
                <a:solidFill>
                  <a:srgbClr val="010101"/>
                </a:solidFill>
                <a:latin typeface="Arial"/>
                <a:cs typeface="Arial"/>
              </a:rPr>
              <a:t>l</a:t>
            </a:r>
            <a:r>
              <a:rPr sz="1250" spc="45" dirty="0" smtClean="0">
                <a:solidFill>
                  <a:srgbClr val="212121"/>
                </a:solidFill>
                <a:latin typeface="Arial"/>
                <a:cs typeface="Arial"/>
              </a:rPr>
              <a:t>e</a:t>
            </a:r>
            <a:r>
              <a:rPr sz="1250" spc="-1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250" spc="50" dirty="0" smtClean="0">
                <a:solidFill>
                  <a:srgbClr val="212121"/>
                </a:solidFill>
                <a:latin typeface="Arial"/>
                <a:cs typeface="Arial"/>
              </a:rPr>
              <a:t>Connector</a:t>
            </a:r>
            <a:endParaRPr sz="12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0437" y="6453178"/>
            <a:ext cx="23533" cy="160532"/>
          </a:xfrm>
          <a:custGeom>
            <a:avLst/>
            <a:gdLst/>
            <a:ahLst/>
            <a:cxnLst/>
            <a:rect l="l" t="t" r="r" b="b"/>
            <a:pathLst>
              <a:path w="23533" h="160532">
                <a:moveTo>
                  <a:pt x="0" y="0"/>
                </a:moveTo>
                <a:lnTo>
                  <a:pt x="23533" y="0"/>
                </a:lnTo>
                <a:lnTo>
                  <a:pt x="23533" y="160532"/>
                </a:lnTo>
                <a:lnTo>
                  <a:pt x="0" y="160532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9728" y="6453885"/>
            <a:ext cx="65786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950" dirty="0" smtClean="0">
                <a:solidFill>
                  <a:srgbClr val="D1D1D1"/>
                </a:solidFill>
                <a:latin typeface="Arial"/>
                <a:cs typeface="Arial"/>
              </a:rPr>
              <a:t>PEARSON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1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tium,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80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800" i="1" spc="100" dirty="0" smtClean="0">
                <a:solidFill>
                  <a:srgbClr val="010101"/>
                </a:solidFill>
                <a:latin typeface="Arial"/>
                <a:cs typeface="Arial"/>
              </a:rPr>
              <a:t>n</a:t>
            </a:r>
            <a:r>
              <a:rPr sz="800" i="1" spc="95" dirty="0" smtClean="0">
                <a:solidFill>
                  <a:srgbClr val="212121"/>
                </a:solidFill>
                <a:latin typeface="Arial"/>
                <a:cs typeface="Arial"/>
              </a:rPr>
              <a:t>d</a:t>
            </a:r>
            <a:r>
              <a:rPr sz="800" i="1" spc="-45" dirty="0" smtClean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65124" y="6299200"/>
            <a:ext cx="399097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D3D3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D3D3D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u</a:t>
            </a:r>
            <a:r>
              <a:rPr sz="800" i="1" spc="50" dirty="0" smtClean="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sz="800" i="1" spc="-35" dirty="0" smtClean="0">
                <a:solidFill>
                  <a:srgbClr val="010101"/>
                </a:solidFill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5255" y="3086100"/>
          <a:ext cx="7301481" cy="25580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6344"/>
                <a:gridCol w="1979675"/>
                <a:gridCol w="443484"/>
                <a:gridCol w="1984247"/>
                <a:gridCol w="441198"/>
                <a:gridCol w="1986533"/>
              </a:tblGrid>
              <a:tr h="212598">
                <a:tc gridSpan="6">
                  <a:txBody>
                    <a:bodyPr/>
                    <a:lstStyle/>
                    <a:p>
                      <a:pPr marL="1718945">
                        <a:lnSpc>
                          <a:spcPct val="100000"/>
                        </a:lnSpc>
                      </a:pPr>
                      <a:r>
                        <a:rPr sz="115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JIJlt:llf!'tl:C!•J  </a:t>
                      </a:r>
                      <a:r>
                        <a:rPr sz="1150" spc="-125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·J</a:t>
                      </a:r>
                      <a:r>
                        <a:rPr sz="1150" spc="8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150" spc="8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I=llll•J</a:t>
                      </a:r>
                      <a:r>
                        <a:rPr sz="1150" spc="8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ft</a:t>
                      </a:r>
                      <a:r>
                        <a:rPr sz="1150" spc="8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{!l-</a:t>
                      </a:r>
                      <a:r>
                        <a:rPr sz="1150" spc="8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"'1lt:l</a:t>
                      </a:r>
                      <a:r>
                        <a:rPr sz="1150" spc="8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h'11=1</a:t>
                      </a:r>
                      <a:r>
                        <a:rPr sz="1150" spc="8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W:</a:t>
                      </a:r>
                      <a:endParaRPr sz="11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5B5B5B"/>
                      </a:solidFill>
                      <a:prstDash val="solid"/>
                    </a:lnL>
                    <a:lnR w="18288">
                      <a:solidFill>
                        <a:srgbClr val="343434"/>
                      </a:solidFill>
                      <a:prstDash val="solid"/>
                    </a:lnR>
                    <a:lnT w="50292">
                      <a:solidFill>
                        <a:srgbClr val="606060"/>
                      </a:solidFill>
                      <a:prstDash val="solid"/>
                    </a:lnT>
                    <a:lnB w="54864">
                      <a:solidFill>
                        <a:srgbClr val="4B4B4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63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350" spc="-125" dirty="0" smtClean="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350" spc="0" dirty="0" smtClean="0">
                          <a:solidFill>
                            <a:srgbClr val="858585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350" spc="-65" dirty="0" smtClean="0">
                          <a:solidFill>
                            <a:srgbClr val="85858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350" spc="0" dirty="0" smtClean="0">
                          <a:solidFill>
                            <a:srgbClr val="858585"/>
                          </a:solidFill>
                          <a:latin typeface="Arial"/>
                          <a:cs typeface="Arial"/>
                        </a:rPr>
                        <a:t>UlliK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5B5B5B"/>
                      </a:solidFill>
                      <a:prstDash val="solid"/>
                    </a:lnL>
                    <a:lnR w="22860">
                      <a:solidFill>
                        <a:srgbClr val="3F3F3F"/>
                      </a:solidFill>
                      <a:prstDash val="solid"/>
                    </a:lnR>
                    <a:lnT w="54864">
                      <a:solidFill>
                        <a:srgbClr val="4B4B4B"/>
                      </a:solidFill>
                      <a:prstDash val="solid"/>
                    </a:lnT>
                    <a:lnB w="22860">
                      <a:solidFill>
                        <a:srgbClr val="4848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900" spc="-5" dirty="0" smtClean="0">
                          <a:solidFill>
                            <a:srgbClr val="212121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900" spc="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' </a:t>
                      </a:r>
                      <a:r>
                        <a:rPr sz="900" spc="105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lllt:lt/.•.   </a:t>
                      </a:r>
                      <a:r>
                        <a:rPr sz="800" spc="-8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"1 </a:t>
                      </a:r>
                      <a:r>
                        <a:rPr sz="800" spc="-4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IIIIIH:Hfl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F3F3F"/>
                      </a:solidFill>
                      <a:prstDash val="solid"/>
                    </a:lnL>
                    <a:lnR w="27432">
                      <a:solidFill>
                        <a:srgbClr val="575757"/>
                      </a:solidFill>
                      <a:prstDash val="solid"/>
                    </a:lnR>
                    <a:lnT w="54864">
                      <a:solidFill>
                        <a:srgbClr val="4B4B4B"/>
                      </a:solidFill>
                      <a:prstDash val="solid"/>
                    </a:lnT>
                    <a:lnB w="22860">
                      <a:solidFill>
                        <a:srgbClr val="4848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sz="1650" dirty="0" smtClean="0">
                          <a:solidFill>
                            <a:srgbClr val="3D3D3D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650" spc="-250" dirty="0" smtClean="0">
                          <a:solidFill>
                            <a:srgbClr val="3D3D3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650" spc="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OOiJj</a:t>
                      </a:r>
                      <a:endParaRPr sz="1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575757"/>
                      </a:solidFill>
                      <a:prstDash val="solid"/>
                    </a:lnL>
                    <a:lnR w="18288">
                      <a:solidFill>
                        <a:srgbClr val="606060"/>
                      </a:solidFill>
                      <a:prstDash val="solid"/>
                    </a:lnR>
                    <a:lnT w="54864">
                      <a:solidFill>
                        <a:srgbClr val="4B4B4B"/>
                      </a:solidFill>
                      <a:prstDash val="solid"/>
                    </a:lnT>
                    <a:lnB w="22860">
                      <a:solidFill>
                        <a:srgbClr val="4848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1906270" algn="l"/>
                        </a:tabLst>
                      </a:pPr>
                      <a:r>
                        <a:rPr sz="800" spc="-155" dirty="0" smtClean="0">
                          <a:solidFill>
                            <a:srgbClr val="3D3D3D"/>
                          </a:solidFill>
                          <a:latin typeface="Times New Roman"/>
                          <a:cs typeface="Times New Roman"/>
                        </a:rPr>
                        <a:t>[</a:t>
                      </a:r>
                      <a:r>
                        <a:rPr sz="800" spc="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&lt;</a:t>
                      </a:r>
                      <a:r>
                        <a:rPr sz="800" spc="9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tllt:lJ.1!.  </a:t>
                      </a:r>
                      <a:r>
                        <a:rPr sz="800" spc="-2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"1ltllltiL:.IIH'	</a:t>
                      </a:r>
                      <a:r>
                        <a:rPr sz="1050" spc="0" baseline="-15873" dirty="0" smtClean="0">
                          <a:solidFill>
                            <a:srgbClr val="858585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1050" spc="-142" baseline="-15873" dirty="0" smtClean="0">
                          <a:solidFill>
                            <a:srgbClr val="858585"/>
                          </a:solidFill>
                          <a:latin typeface="Arial"/>
                          <a:cs typeface="Arial"/>
                        </a:rPr>
                        <a:t>:</a:t>
                      </a:r>
                      <a:r>
                        <a:rPr sz="2625" spc="-262" baseline="-7936" dirty="0" smtClean="0">
                          <a:solidFill>
                            <a:srgbClr val="858585"/>
                          </a:solidFill>
                          <a:latin typeface="Arial"/>
                          <a:cs typeface="Arial"/>
                        </a:rPr>
                        <a:t>'</a:t>
                      </a:r>
                      <a:r>
                        <a:rPr sz="1050" spc="0" baseline="-15873" dirty="0" smtClean="0">
                          <a:solidFill>
                            <a:srgbClr val="858585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050" baseline="-15873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606060"/>
                      </a:solidFill>
                      <a:prstDash val="solid"/>
                    </a:lnL>
                    <a:lnR w="13716">
                      <a:solidFill>
                        <a:srgbClr val="5B5B5B"/>
                      </a:solidFill>
                      <a:prstDash val="solid"/>
                    </a:lnR>
                    <a:lnT w="54864">
                      <a:solidFill>
                        <a:srgbClr val="4B4B4B"/>
                      </a:solidFill>
                      <a:prstDash val="solid"/>
                    </a:lnT>
                    <a:lnB w="22860">
                      <a:solidFill>
                        <a:srgbClr val="4848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039"/>
                        </a:lnSpc>
                      </a:pPr>
                      <a:r>
                        <a:rPr sz="1750" spc="-140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750" spc="0" dirty="0" smtClean="0">
                          <a:solidFill>
                            <a:srgbClr val="858585"/>
                          </a:solidFill>
                          <a:latin typeface="Arial"/>
                          <a:cs typeface="Arial"/>
                        </a:rPr>
                        <a:t>fim</a:t>
                      </a:r>
                      <a:r>
                        <a:rPr sz="1750" spc="-150" dirty="0" smtClean="0">
                          <a:solidFill>
                            <a:srgbClr val="858585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975" spc="0" baseline="4273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.;.</a:t>
                      </a:r>
                      <a:endParaRPr sz="975" baseline="4273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5B5B5B"/>
                      </a:solidFill>
                      <a:prstDash val="solid"/>
                    </a:lnL>
                    <a:lnR w="27432">
                      <a:solidFill>
                        <a:srgbClr val="4F4F4F"/>
                      </a:solidFill>
                      <a:prstDash val="solid"/>
                    </a:lnR>
                    <a:lnT w="54864">
                      <a:solidFill>
                        <a:srgbClr val="4B4B4B"/>
                      </a:solidFill>
                      <a:prstDash val="solid"/>
                    </a:lnT>
                    <a:lnB w="22860">
                      <a:solidFill>
                        <a:srgbClr val="4848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1903730" algn="l"/>
                        </a:tabLst>
                      </a:pPr>
                      <a:r>
                        <a:rPr sz="800" dirty="0" smtClean="0">
                          <a:solidFill>
                            <a:srgbClr val="525252"/>
                          </a:solidFill>
                          <a:latin typeface="Times New Roman"/>
                          <a:cs typeface="Times New Roman"/>
                        </a:rPr>
                        <a:t>j:</a:t>
                      </a:r>
                      <a:r>
                        <a:rPr sz="800" spc="-95" dirty="0" smtClean="0">
                          <a:solidFill>
                            <a:srgbClr val="525252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800" spc="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(:)l.•llt:lll.'.  </a:t>
                      </a:r>
                      <a:r>
                        <a:rPr sz="800" spc="2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.,</a:t>
                      </a:r>
                      <a:r>
                        <a:rPr sz="800" spc="-8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ltlllll</a:t>
                      </a:r>
                      <a:r>
                        <a:rPr sz="800" spc="-5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l:-1</a:t>
                      </a:r>
                      <a:r>
                        <a:rPr sz="800" spc="65" dirty="0" smtClean="0">
                          <a:solidFill>
                            <a:srgbClr val="858585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50" spc="0" dirty="0" smtClean="0">
                          <a:solidFill>
                            <a:srgbClr val="858585"/>
                          </a:solidFill>
                          <a:latin typeface="Arial"/>
                          <a:cs typeface="Arial"/>
                        </a:rPr>
                        <a:t>If	</a:t>
                      </a:r>
                      <a:r>
                        <a:rPr sz="1125" spc="0" baseline="37037" dirty="0" smtClean="0">
                          <a:solidFill>
                            <a:srgbClr val="858585"/>
                          </a:solidFill>
                          <a:latin typeface="Arial"/>
                          <a:cs typeface="Arial"/>
                        </a:rPr>
                        <a:t>':</a:t>
                      </a:r>
                      <a:endParaRPr sz="1125" baseline="37037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4F4F4F"/>
                      </a:solidFill>
                      <a:prstDash val="solid"/>
                    </a:lnL>
                    <a:lnT w="54864">
                      <a:solidFill>
                        <a:srgbClr val="4B4B4B"/>
                      </a:solidFill>
                      <a:prstDash val="solid"/>
                    </a:lnT>
                    <a:lnB w="22860">
                      <a:solidFill>
                        <a:srgbClr val="484848"/>
                      </a:solidFill>
                      <a:prstDash val="solid"/>
                    </a:lnB>
                  </a:tcPr>
                </a:tc>
              </a:tr>
              <a:tr h="198882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5B5B5B"/>
                      </a:solidFill>
                      <a:prstDash val="solid"/>
                    </a:lnL>
                    <a:lnR w="9144">
                      <a:solidFill>
                        <a:srgbClr val="707070"/>
                      </a:solidFill>
                      <a:prstDash val="solid"/>
                    </a:lnR>
                    <a:lnT w="22860">
                      <a:solidFill>
                        <a:srgbClr val="484848"/>
                      </a:solidFill>
                      <a:prstDash val="solid"/>
                    </a:lnT>
                    <a:lnB w="18288">
                      <a:solidFill>
                        <a:srgbClr val="9393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1200" spc="-2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0" dirty="0" smtClean="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707070"/>
                      </a:solidFill>
                      <a:prstDash val="solid"/>
                    </a:lnL>
                    <a:lnR w="18288">
                      <a:solidFill>
                        <a:srgbClr val="838383"/>
                      </a:solidFill>
                      <a:prstDash val="solid"/>
                    </a:lnR>
                    <a:lnT w="22860">
                      <a:solidFill>
                        <a:srgbClr val="484848"/>
                      </a:solidFill>
                      <a:prstDash val="solid"/>
                    </a:lnT>
                    <a:lnB w="18288">
                      <a:solidFill>
                        <a:srgbClr val="9393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838383"/>
                      </a:solidFill>
                      <a:prstDash val="solid"/>
                    </a:lnL>
                    <a:lnR w="18288">
                      <a:solidFill>
                        <a:srgbClr val="838383"/>
                      </a:solidFill>
                      <a:prstDash val="solid"/>
                    </a:lnR>
                    <a:lnT w="22860">
                      <a:solidFill>
                        <a:srgbClr val="484848"/>
                      </a:solidFill>
                      <a:prstDash val="solid"/>
                    </a:lnT>
                    <a:lnB w="18288">
                      <a:solidFill>
                        <a:srgbClr val="9393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1200" spc="-85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0" dirty="0" smtClean="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838383"/>
                      </a:solidFill>
                      <a:prstDash val="solid"/>
                    </a:lnL>
                    <a:lnR w="13716">
                      <a:solidFill>
                        <a:srgbClr val="5B5B5B"/>
                      </a:solidFill>
                      <a:prstDash val="solid"/>
                    </a:lnR>
                    <a:lnT w="22860">
                      <a:solidFill>
                        <a:srgbClr val="484848"/>
                      </a:solidFill>
                      <a:prstDash val="solid"/>
                    </a:lnT>
                    <a:lnB w="18288">
                      <a:solidFill>
                        <a:srgbClr val="9393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17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5B5B5B"/>
                      </a:solidFill>
                      <a:prstDash val="solid"/>
                    </a:lnL>
                    <a:lnR w="13716">
                      <a:solidFill>
                        <a:srgbClr val="676767"/>
                      </a:solidFill>
                      <a:prstDash val="solid"/>
                    </a:lnR>
                    <a:lnT w="22860">
                      <a:solidFill>
                        <a:srgbClr val="484848"/>
                      </a:solidFill>
                      <a:prstDash val="solid"/>
                    </a:lnT>
                    <a:lnB w="18288">
                      <a:solidFill>
                        <a:srgbClr val="939393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1200" spc="-85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0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676767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2860">
                      <a:solidFill>
                        <a:srgbClr val="484848"/>
                      </a:solidFill>
                      <a:prstDash val="solid"/>
                    </a:lnT>
                    <a:lnB w="18288">
                      <a:solidFill>
                        <a:srgbClr val="939393"/>
                      </a:solidFill>
                      <a:prstDash val="solid"/>
                    </a:lnB>
                  </a:tcPr>
                </a:tc>
              </a:tr>
              <a:tr h="196596"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5B5B5B"/>
                      </a:solidFill>
                      <a:prstDash val="solid"/>
                    </a:lnL>
                    <a:lnR w="9144">
                      <a:solidFill>
                        <a:srgbClr val="707070"/>
                      </a:solidFill>
                      <a:prstDash val="solid"/>
                    </a:lnR>
                    <a:lnT w="18288">
                      <a:solidFill>
                        <a:srgbClr val="939393"/>
                      </a:solidFill>
                      <a:prstDash val="solid"/>
                    </a:lnT>
                    <a:lnB w="9144">
                      <a:solidFill>
                        <a:srgbClr val="6767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1200" spc="-45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sz="1200" spc="0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707070"/>
                      </a:solidFill>
                      <a:prstDash val="solid"/>
                    </a:lnL>
                    <a:lnR w="18288">
                      <a:solidFill>
                        <a:srgbClr val="838383"/>
                      </a:solidFill>
                      <a:prstDash val="solid"/>
                    </a:lnR>
                    <a:lnT w="18288">
                      <a:solidFill>
                        <a:srgbClr val="939393"/>
                      </a:solidFill>
                      <a:prstDash val="solid"/>
                    </a:lnT>
                    <a:lnB w="9144">
                      <a:solidFill>
                        <a:srgbClr val="6767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sz="1200" spc="-140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838383"/>
                      </a:solidFill>
                      <a:prstDash val="solid"/>
                    </a:lnL>
                    <a:lnR w="18288">
                      <a:solidFill>
                        <a:srgbClr val="838383"/>
                      </a:solidFill>
                      <a:prstDash val="solid"/>
                    </a:lnR>
                    <a:lnT w="18288">
                      <a:solidFill>
                        <a:srgbClr val="939393"/>
                      </a:solidFill>
                      <a:prstDash val="solid"/>
                    </a:lnT>
                    <a:lnB w="9144">
                      <a:solidFill>
                        <a:srgbClr val="6767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1200" spc="-5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0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838383"/>
                      </a:solidFill>
                      <a:prstDash val="solid"/>
                    </a:lnL>
                    <a:lnR w="13716">
                      <a:solidFill>
                        <a:srgbClr val="5B5B5B"/>
                      </a:solidFill>
                      <a:prstDash val="solid"/>
                    </a:lnR>
                    <a:lnT w="18288">
                      <a:solidFill>
                        <a:srgbClr val="939393"/>
                      </a:solidFill>
                      <a:prstDash val="solid"/>
                    </a:lnT>
                    <a:lnB w="9144">
                      <a:solidFill>
                        <a:srgbClr val="6767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18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5B5B5B"/>
                      </a:solidFill>
                      <a:prstDash val="solid"/>
                    </a:lnL>
                    <a:lnR w="13716">
                      <a:solidFill>
                        <a:srgbClr val="676767"/>
                      </a:solidFill>
                      <a:prstDash val="solid"/>
                    </a:lnR>
                    <a:lnT w="18288">
                      <a:solidFill>
                        <a:srgbClr val="939393"/>
                      </a:solidFill>
                      <a:prstDash val="solid"/>
                    </a:lnT>
                    <a:lnB w="9144">
                      <a:solidFill>
                        <a:srgbClr val="6767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1200" spc="-15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0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676767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18288">
                      <a:solidFill>
                        <a:srgbClr val="939393"/>
                      </a:solidFill>
                      <a:prstDash val="solid"/>
                    </a:lnT>
                    <a:lnB w="9144">
                      <a:solidFill>
                        <a:srgbClr val="676767"/>
                      </a:solidFill>
                      <a:prstDash val="solid"/>
                    </a:lnB>
                  </a:tcPr>
                </a:tc>
              </a:tr>
              <a:tr h="196596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5B5B5B"/>
                      </a:solidFill>
                      <a:prstDash val="solid"/>
                    </a:lnL>
                    <a:lnR w="9144">
                      <a:solidFill>
                        <a:srgbClr val="707070"/>
                      </a:solidFill>
                      <a:prstDash val="solid"/>
                    </a:lnR>
                    <a:lnT w="9144">
                      <a:solidFill>
                        <a:srgbClr val="676767"/>
                      </a:solidFill>
                      <a:prstDash val="solid"/>
                    </a:lnT>
                    <a:lnB w="18288">
                      <a:solidFill>
                        <a:srgbClr val="8C8C8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Data2/4</a:t>
                      </a:r>
                      <a:r>
                        <a:rPr sz="1200" spc="5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200" spc="-1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200" spc="-160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200" spc="55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55" dirty="0" smtClean="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707070"/>
                      </a:solidFill>
                      <a:prstDash val="solid"/>
                    </a:lnL>
                    <a:lnR w="18288">
                      <a:solidFill>
                        <a:srgbClr val="838383"/>
                      </a:solidFill>
                      <a:prstDash val="solid"/>
                    </a:lnR>
                    <a:lnT w="9144">
                      <a:solidFill>
                        <a:srgbClr val="676767"/>
                      </a:solidFill>
                      <a:prstDash val="solid"/>
                    </a:lnT>
                    <a:lnB w="18288">
                      <a:solidFill>
                        <a:srgbClr val="8C8C8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11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838383"/>
                      </a:solidFill>
                      <a:prstDash val="solid"/>
                    </a:lnL>
                    <a:lnR w="18288">
                      <a:solidFill>
                        <a:srgbClr val="838383"/>
                      </a:solidFill>
                      <a:prstDash val="solid"/>
                    </a:lnR>
                    <a:lnT w="9144">
                      <a:solidFill>
                        <a:srgbClr val="676767"/>
                      </a:solidFill>
                      <a:prstDash val="solid"/>
                    </a:lnT>
                    <a:lnB w="18288">
                      <a:solidFill>
                        <a:srgbClr val="8C8C8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Dat</a:t>
                      </a:r>
                      <a:r>
                        <a:rPr sz="1200" spc="75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spc="-21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45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200" spc="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-5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Shi</a:t>
                      </a:r>
                      <a:r>
                        <a:rPr sz="1200" spc="35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-235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838383"/>
                      </a:solidFill>
                      <a:prstDash val="solid"/>
                    </a:lnL>
                    <a:lnR w="13716">
                      <a:solidFill>
                        <a:srgbClr val="5B5B5B"/>
                      </a:solidFill>
                      <a:prstDash val="solid"/>
                    </a:lnR>
                    <a:lnT w="9144">
                      <a:solidFill>
                        <a:srgbClr val="676767"/>
                      </a:solidFill>
                      <a:prstDash val="solid"/>
                    </a:lnT>
                    <a:lnB w="18288">
                      <a:solidFill>
                        <a:srgbClr val="8C8C8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19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5B5B5B"/>
                      </a:solidFill>
                      <a:prstDash val="solid"/>
                    </a:lnL>
                    <a:lnR w="13716">
                      <a:solidFill>
                        <a:srgbClr val="676767"/>
                      </a:solidFill>
                      <a:prstDash val="solid"/>
                    </a:lnR>
                    <a:lnT w="9144">
                      <a:solidFill>
                        <a:srgbClr val="676767"/>
                      </a:solidFill>
                      <a:prstDash val="solid"/>
                    </a:lnT>
                    <a:lnB w="18288">
                      <a:solidFill>
                        <a:srgbClr val="8C8C8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1200" spc="-114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200" spc="45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200" spc="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00" spc="1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Shield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676767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9144">
                      <a:solidFill>
                        <a:srgbClr val="676767"/>
                      </a:solidFill>
                      <a:prstDash val="solid"/>
                    </a:lnT>
                    <a:lnB w="18288">
                      <a:solidFill>
                        <a:srgbClr val="8C8C8C"/>
                      </a:solidFill>
                      <a:prstDash val="solid"/>
                    </a:lnB>
                  </a:tcPr>
                </a:tc>
              </a:tr>
              <a:tr h="196595"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5B5B5B"/>
                      </a:solidFill>
                      <a:prstDash val="solid"/>
                    </a:lnL>
                    <a:lnR w="9144">
                      <a:solidFill>
                        <a:srgbClr val="707070"/>
                      </a:solidFill>
                      <a:prstDash val="solid"/>
                    </a:lnR>
                    <a:lnT w="18288">
                      <a:solidFill>
                        <a:srgbClr val="8C8C8C"/>
                      </a:solidFill>
                      <a:prstDash val="solid"/>
                    </a:lnT>
                    <a:lnB w="9144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1200" spc="-2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0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707070"/>
                      </a:solidFill>
                      <a:prstDash val="solid"/>
                    </a:lnL>
                    <a:lnR w="18288">
                      <a:solidFill>
                        <a:srgbClr val="838383"/>
                      </a:solidFill>
                      <a:prstDash val="solid"/>
                    </a:lnR>
                    <a:lnT w="18288">
                      <a:solidFill>
                        <a:srgbClr val="8C8C8C"/>
                      </a:solidFill>
                      <a:prstDash val="solid"/>
                    </a:lnT>
                    <a:lnB w="9144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sz="1200" spc="-210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838383"/>
                      </a:solidFill>
                      <a:prstDash val="solid"/>
                    </a:lnL>
                    <a:lnR w="18288">
                      <a:solidFill>
                        <a:srgbClr val="838383"/>
                      </a:solidFill>
                      <a:prstDash val="solid"/>
                    </a:lnR>
                    <a:lnT w="18288">
                      <a:solidFill>
                        <a:srgbClr val="8C8C8C"/>
                      </a:solidFill>
                      <a:prstDash val="solid"/>
                    </a:lnT>
                    <a:lnB w="9144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1200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3-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838383"/>
                      </a:solidFill>
                      <a:prstDash val="solid"/>
                    </a:lnL>
                    <a:lnR w="13716">
                      <a:solidFill>
                        <a:srgbClr val="5B5B5B"/>
                      </a:solidFill>
                      <a:prstDash val="solid"/>
                    </a:lnR>
                    <a:lnT w="18288">
                      <a:solidFill>
                        <a:srgbClr val="8C8C8C"/>
                      </a:solidFill>
                      <a:prstDash val="solid"/>
                    </a:lnT>
                    <a:lnB w="9144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20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5B5B5B"/>
                      </a:solidFill>
                      <a:prstDash val="solid"/>
                    </a:lnL>
                    <a:lnR w="13716">
                      <a:solidFill>
                        <a:srgbClr val="676767"/>
                      </a:solidFill>
                      <a:prstDash val="solid"/>
                    </a:lnR>
                    <a:lnT w="18288">
                      <a:solidFill>
                        <a:srgbClr val="8C8C8C"/>
                      </a:solidFill>
                      <a:prstDash val="solid"/>
                    </a:lnT>
                    <a:lnB w="9144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1200" spc="-45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00" spc="0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676767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18288">
                      <a:solidFill>
                        <a:srgbClr val="8C8C8C"/>
                      </a:solidFill>
                      <a:prstDash val="solid"/>
                    </a:lnT>
                    <a:lnB w="9144">
                      <a:solidFill>
                        <a:srgbClr val="6B6B6B"/>
                      </a:solidFill>
                      <a:prstDash val="solid"/>
                    </a:lnB>
                  </a:tcPr>
                </a:tc>
              </a:tr>
              <a:tr h="196596"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5B5B5B"/>
                      </a:solidFill>
                      <a:prstDash val="solid"/>
                    </a:lnL>
                    <a:lnR w="9144">
                      <a:solidFill>
                        <a:srgbClr val="707070"/>
                      </a:solidFill>
                      <a:prstDash val="solid"/>
                    </a:lnR>
                    <a:lnT w="9144">
                      <a:solidFill>
                        <a:srgbClr val="6B6B6B"/>
                      </a:solidFill>
                      <a:prstDash val="solid"/>
                    </a:lnT>
                    <a:lnB w="18288">
                      <a:solidFill>
                        <a:srgbClr val="8787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1200" spc="15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sz="1200" spc="0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707070"/>
                      </a:solidFill>
                      <a:prstDash val="solid"/>
                    </a:lnL>
                    <a:lnR w="18288">
                      <a:solidFill>
                        <a:srgbClr val="838383"/>
                      </a:solidFill>
                      <a:prstDash val="solid"/>
                    </a:lnR>
                    <a:lnT w="9144">
                      <a:solidFill>
                        <a:srgbClr val="6B6B6B"/>
                      </a:solidFill>
                      <a:prstDash val="solid"/>
                    </a:lnT>
                    <a:lnB w="18288">
                      <a:solidFill>
                        <a:srgbClr val="8787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13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838383"/>
                      </a:solidFill>
                      <a:prstDash val="solid"/>
                    </a:lnL>
                    <a:lnR w="18288">
                      <a:solidFill>
                        <a:srgbClr val="838383"/>
                      </a:solidFill>
                      <a:prstDash val="solid"/>
                    </a:lnR>
                    <a:lnT w="9144">
                      <a:solidFill>
                        <a:srgbClr val="6B6B6B"/>
                      </a:solidFill>
                      <a:prstDash val="solid"/>
                    </a:lnT>
                    <a:lnB w="18288">
                      <a:solidFill>
                        <a:srgbClr val="8787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1200" spc="-85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sz="1200" spc="0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838383"/>
                      </a:solidFill>
                      <a:prstDash val="solid"/>
                    </a:lnL>
                    <a:lnR w="13716">
                      <a:solidFill>
                        <a:srgbClr val="5B5B5B"/>
                      </a:solidFill>
                      <a:prstDash val="solid"/>
                    </a:lnR>
                    <a:lnT w="9144">
                      <a:solidFill>
                        <a:srgbClr val="6B6B6B"/>
                      </a:solidFill>
                      <a:prstDash val="solid"/>
                    </a:lnT>
                    <a:lnB w="18288">
                      <a:solidFill>
                        <a:srgbClr val="8787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21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5B5B5B"/>
                      </a:solidFill>
                      <a:prstDash val="solid"/>
                    </a:lnL>
                    <a:lnR w="13716">
                      <a:solidFill>
                        <a:srgbClr val="676767"/>
                      </a:solidFill>
                      <a:prstDash val="solid"/>
                    </a:lnR>
                    <a:lnT w="9144">
                      <a:solidFill>
                        <a:srgbClr val="6B6B6B"/>
                      </a:solidFill>
                      <a:prstDash val="solid"/>
                    </a:lnT>
                    <a:lnB w="18288">
                      <a:solidFill>
                        <a:srgbClr val="87878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Data</a:t>
                      </a:r>
                      <a:r>
                        <a:rPr sz="1200" spc="-1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5</a:t>
                      </a:r>
                      <a:r>
                        <a:rPr sz="1200" spc="0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676767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9144">
                      <a:solidFill>
                        <a:srgbClr val="6B6B6B"/>
                      </a:solidFill>
                      <a:prstDash val="solid"/>
                    </a:lnT>
                    <a:lnB w="18288">
                      <a:solidFill>
                        <a:srgbClr val="878787"/>
                      </a:solidFill>
                      <a:prstDash val="solid"/>
                    </a:lnB>
                  </a:tcPr>
                </a:tc>
              </a:tr>
              <a:tr h="196596">
                <a:tc>
                  <a:txBody>
                    <a:bodyPr/>
                    <a:lstStyle/>
                    <a:p>
                      <a:pPr marR="5080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5B5B5B"/>
                      </a:solidFill>
                      <a:prstDash val="solid"/>
                    </a:lnL>
                    <a:lnR w="9144">
                      <a:solidFill>
                        <a:srgbClr val="707070"/>
                      </a:solidFill>
                      <a:prstDash val="solid"/>
                    </a:lnR>
                    <a:lnT w="18288">
                      <a:solidFill>
                        <a:srgbClr val="878787"/>
                      </a:solidFill>
                      <a:prstDash val="solid"/>
                    </a:lnT>
                    <a:lnB w="9144">
                      <a:solidFill>
                        <a:srgbClr val="6060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DOC</a:t>
                      </a:r>
                      <a:r>
                        <a:rPr sz="1200" spc="4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15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200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ock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707070"/>
                      </a:solidFill>
                      <a:prstDash val="solid"/>
                    </a:lnL>
                    <a:lnR w="18288">
                      <a:solidFill>
                        <a:srgbClr val="838383"/>
                      </a:solidFill>
                      <a:prstDash val="solid"/>
                    </a:lnR>
                    <a:lnT w="18288">
                      <a:solidFill>
                        <a:srgbClr val="878787"/>
                      </a:solidFill>
                      <a:prstDash val="solid"/>
                    </a:lnT>
                    <a:lnB w="9144">
                      <a:solidFill>
                        <a:srgbClr val="6060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sz="1200" spc="-175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838383"/>
                      </a:solidFill>
                      <a:prstDash val="solid"/>
                    </a:lnL>
                    <a:lnR w="18288">
                      <a:solidFill>
                        <a:srgbClr val="838383"/>
                      </a:solidFill>
                      <a:prstDash val="solid"/>
                    </a:lnR>
                    <a:lnT w="18288">
                      <a:solidFill>
                        <a:srgbClr val="878787"/>
                      </a:solidFill>
                      <a:prstDash val="solid"/>
                    </a:lnT>
                    <a:lnB w="9144">
                      <a:solidFill>
                        <a:srgbClr val="6060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spc="25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+</a:t>
                      </a:r>
                      <a:r>
                        <a:rPr sz="1200" spc="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5V</a:t>
                      </a:r>
                      <a:r>
                        <a:rPr sz="1200" spc="-5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Pow</a:t>
                      </a:r>
                      <a:r>
                        <a:rPr sz="1200" spc="2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e</a:t>
                      </a:r>
                      <a:r>
                        <a:rPr sz="1200" spc="0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838383"/>
                      </a:solidFill>
                      <a:prstDash val="solid"/>
                    </a:lnL>
                    <a:lnR w="13716">
                      <a:solidFill>
                        <a:srgbClr val="5B5B5B"/>
                      </a:solidFill>
                      <a:prstDash val="solid"/>
                    </a:lnR>
                    <a:lnT w="18288">
                      <a:solidFill>
                        <a:srgbClr val="878787"/>
                      </a:solidFill>
                      <a:prstDash val="solid"/>
                    </a:lnT>
                    <a:lnB w="9144">
                      <a:solidFill>
                        <a:srgbClr val="6060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22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5B5B5B"/>
                      </a:solidFill>
                      <a:prstDash val="solid"/>
                    </a:lnL>
                    <a:lnR w="13716">
                      <a:solidFill>
                        <a:srgbClr val="676767"/>
                      </a:solidFill>
                      <a:prstDash val="solid"/>
                    </a:lnR>
                    <a:lnT w="18288">
                      <a:solidFill>
                        <a:srgbClr val="878787"/>
                      </a:solidFill>
                      <a:prstDash val="solid"/>
                    </a:lnT>
                    <a:lnB w="9144">
                      <a:solidFill>
                        <a:srgbClr val="60606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spc="5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200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ock</a:t>
                      </a:r>
                      <a:r>
                        <a:rPr sz="1200" spc="8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Shield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676767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18288">
                      <a:solidFill>
                        <a:srgbClr val="878787"/>
                      </a:solidFill>
                      <a:prstDash val="solid"/>
                    </a:lnT>
                    <a:lnB w="9144">
                      <a:solidFill>
                        <a:srgbClr val="606060"/>
                      </a:solidFill>
                      <a:prstDash val="solid"/>
                    </a:lnB>
                  </a:tcPr>
                </a:tc>
              </a:tr>
              <a:tr h="196595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5B5B5B"/>
                      </a:solidFill>
                      <a:prstDash val="solid"/>
                    </a:lnL>
                    <a:lnR w="9144">
                      <a:solidFill>
                        <a:srgbClr val="707070"/>
                      </a:solidFill>
                      <a:prstDash val="solid"/>
                    </a:lnR>
                    <a:lnT w="9144">
                      <a:solidFill>
                        <a:srgbClr val="606060"/>
                      </a:solidFill>
                      <a:prstDash val="solid"/>
                    </a:lnT>
                    <a:lnB w="9144">
                      <a:solidFill>
                        <a:srgbClr val="6767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DOC</a:t>
                      </a:r>
                      <a:r>
                        <a:rPr sz="1200" spc="7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707070"/>
                      </a:solidFill>
                      <a:prstDash val="solid"/>
                    </a:lnL>
                    <a:lnR w="18288">
                      <a:solidFill>
                        <a:srgbClr val="838383"/>
                      </a:solidFill>
                      <a:prstDash val="solid"/>
                    </a:lnR>
                    <a:lnT w="9144">
                      <a:solidFill>
                        <a:srgbClr val="606060"/>
                      </a:solidFill>
                      <a:prstDash val="solid"/>
                    </a:lnT>
                    <a:lnB w="9144">
                      <a:solidFill>
                        <a:srgbClr val="67676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716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15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838383"/>
                      </a:solidFill>
                      <a:prstDash val="solid"/>
                    </a:lnL>
                    <a:lnR w="18288">
                      <a:solidFill>
                        <a:srgbClr val="838383"/>
                      </a:solidFill>
                      <a:prstDash val="solid"/>
                    </a:lnR>
                    <a:lnT w="9144">
                      <a:solidFill>
                        <a:srgbClr val="606060"/>
                      </a:solidFill>
                      <a:prstDash val="solid"/>
                    </a:lnT>
                    <a:lnB w="9144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Ground</a:t>
                      </a:r>
                      <a:r>
                        <a:rPr sz="1200" spc="105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18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(</a:t>
                      </a:r>
                      <a:r>
                        <a:rPr sz="1200" spc="5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200" spc="7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200" spc="0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30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 +</a:t>
                      </a:r>
                      <a:r>
                        <a:rPr sz="1200" spc="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5V)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838383"/>
                      </a:solidFill>
                      <a:prstDash val="solid"/>
                    </a:lnL>
                    <a:lnR w="13716">
                      <a:solidFill>
                        <a:srgbClr val="5B5B5B"/>
                      </a:solidFill>
                      <a:prstDash val="solid"/>
                    </a:lnR>
                    <a:lnT w="9144">
                      <a:solidFill>
                        <a:srgbClr val="606060"/>
                      </a:solidFill>
                      <a:prstDash val="solid"/>
                    </a:lnT>
                    <a:lnB w="9144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23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5B5B5B"/>
                      </a:solidFill>
                      <a:prstDash val="solid"/>
                    </a:lnL>
                    <a:lnR w="13716">
                      <a:solidFill>
                        <a:srgbClr val="676767"/>
                      </a:solidFill>
                      <a:prstDash val="solid"/>
                    </a:lnR>
                    <a:lnT w="9144">
                      <a:solidFill>
                        <a:srgbClr val="606060"/>
                      </a:solidFill>
                      <a:prstDash val="solid"/>
                    </a:lnT>
                    <a:lnB w="9144">
                      <a:solidFill>
                        <a:srgbClr val="6B6B6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Cloc</a:t>
                      </a:r>
                      <a:r>
                        <a:rPr sz="1200" spc="75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200" spc="0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+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676767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9144">
                      <a:solidFill>
                        <a:srgbClr val="606060"/>
                      </a:solidFill>
                      <a:prstDash val="solid"/>
                    </a:lnT>
                    <a:lnB w="9144">
                      <a:solidFill>
                        <a:srgbClr val="6B6B6B"/>
                      </a:solidFill>
                      <a:prstDash val="solid"/>
                    </a:lnB>
                  </a:tcPr>
                </a:tc>
              </a:tr>
              <a:tr h="212598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5B5B5B"/>
                      </a:solidFill>
                      <a:prstDash val="solid"/>
                    </a:lnL>
                    <a:lnR w="9144">
                      <a:solidFill>
                        <a:srgbClr val="707070"/>
                      </a:solidFill>
                      <a:prstDash val="solid"/>
                    </a:lnR>
                    <a:lnT w="9144">
                      <a:solidFill>
                        <a:srgbClr val="676767"/>
                      </a:solidFill>
                      <a:prstDash val="solid"/>
                    </a:lnT>
                    <a:lnB w="32004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No</a:t>
                      </a:r>
                      <a:r>
                        <a:rPr sz="1200" spc="-2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Connect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144">
                      <a:solidFill>
                        <a:srgbClr val="707070"/>
                      </a:solidFill>
                      <a:prstDash val="solid"/>
                    </a:lnL>
                    <a:lnR w="18288">
                      <a:solidFill>
                        <a:srgbClr val="838383"/>
                      </a:solidFill>
                      <a:prstDash val="solid"/>
                    </a:lnR>
                    <a:lnT w="9144">
                      <a:solidFill>
                        <a:srgbClr val="676767"/>
                      </a:solidFill>
                      <a:prstDash val="solid"/>
                    </a:lnT>
                    <a:lnB w="32004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2080">
                        <a:lnSpc>
                          <a:spcPct val="100000"/>
                        </a:lnSpc>
                      </a:pPr>
                      <a:r>
                        <a:rPr sz="1200" spc="-210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200" spc="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838383"/>
                      </a:solidFill>
                      <a:prstDash val="solid"/>
                    </a:lnL>
                    <a:lnR w="18288">
                      <a:solidFill>
                        <a:srgbClr val="838383"/>
                      </a:solidFill>
                      <a:prstDash val="solid"/>
                    </a:lnR>
                    <a:lnT w="9144">
                      <a:solidFill>
                        <a:srgbClr val="6B6B6B"/>
                      </a:solidFill>
                      <a:prstDash val="solid"/>
                    </a:lnT>
                    <a:lnB w="32004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spc="-145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200" spc="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ot</a:t>
                      </a:r>
                      <a:r>
                        <a:rPr sz="1200" spc="1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4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200" spc="-70" dirty="0" smtClean="0">
                          <a:solidFill>
                            <a:srgbClr val="010101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ug</a:t>
                      </a:r>
                      <a:r>
                        <a:rPr sz="1200" spc="3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Detect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838383"/>
                      </a:solidFill>
                      <a:prstDash val="solid"/>
                    </a:lnL>
                    <a:lnR w="13716">
                      <a:solidFill>
                        <a:srgbClr val="5B5B5B"/>
                      </a:solidFill>
                      <a:prstDash val="solid"/>
                    </a:lnR>
                    <a:lnT w="9144">
                      <a:solidFill>
                        <a:srgbClr val="6B6B6B"/>
                      </a:solidFill>
                      <a:prstDash val="solid"/>
                    </a:lnT>
                    <a:lnB w="32004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24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5B5B5B"/>
                      </a:solidFill>
                      <a:prstDash val="solid"/>
                    </a:lnL>
                    <a:lnR w="13716">
                      <a:solidFill>
                        <a:srgbClr val="676767"/>
                      </a:solidFill>
                      <a:prstDash val="solid"/>
                    </a:lnR>
                    <a:lnT w="9144">
                      <a:solidFill>
                        <a:srgbClr val="6B6B6B"/>
                      </a:solidFill>
                      <a:prstDash val="solid"/>
                    </a:lnT>
                    <a:lnB w="32004">
                      <a:solidFill>
                        <a:srgbClr val="4B4B4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200" spc="5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200" spc="-200" dirty="0" smtClean="0">
                          <a:solidFill>
                            <a:srgbClr val="3D3D3D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oc</a:t>
                      </a:r>
                      <a:r>
                        <a:rPr sz="1200" spc="-20" dirty="0" smtClean="0">
                          <a:solidFill>
                            <a:srgbClr val="212121"/>
                          </a:solidFill>
                          <a:latin typeface="Arial"/>
                          <a:cs typeface="Arial"/>
                        </a:rPr>
                        <a:t>k</a:t>
                      </a:r>
                      <a:r>
                        <a:rPr sz="1200" spc="0" dirty="0" smtClean="0">
                          <a:solidFill>
                            <a:srgbClr val="525252"/>
                          </a:solidFill>
                          <a:latin typeface="Arial"/>
                          <a:cs typeface="Arial"/>
                        </a:rPr>
                        <a:t>-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676767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9144">
                      <a:solidFill>
                        <a:srgbClr val="6B6B6B"/>
                      </a:solidFill>
                      <a:prstDash val="solid"/>
                    </a:lnT>
                    <a:lnB w="32004">
                      <a:solidFill>
                        <a:srgbClr val="4B4B4B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792797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ispl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l-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og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convert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color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video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volt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" y="1334261"/>
            <a:ext cx="8474075" cy="395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25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-6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vid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vels,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256 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7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video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leve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25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7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 bl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 vi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vels.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all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ws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256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Symbol"/>
                <a:cs typeface="Symbol"/>
              </a:rPr>
              <a:t></a:t>
            </a:r>
            <a:r>
              <a:rPr sz="2800" spc="75" dirty="0" smtClean="0">
                <a:latin typeface="Times New Roman"/>
                <a:cs typeface="Times New Roman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256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Symbol"/>
                <a:cs typeface="Symbol"/>
              </a:rPr>
              <a:t></a:t>
            </a:r>
            <a:r>
              <a:rPr sz="2800" spc="8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256,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 </a:t>
            </a:r>
            <a:r>
              <a:rPr sz="2800" spc="-20" dirty="0" smtClean="0">
                <a:latin typeface="Arial"/>
                <a:cs typeface="Arial"/>
              </a:rPr>
              <a:t>16</a:t>
            </a:r>
            <a:r>
              <a:rPr sz="2800" spc="-5" dirty="0" smtClean="0">
                <a:latin typeface="Arial"/>
                <a:cs typeface="Arial"/>
              </a:rPr>
              <a:t>,</a:t>
            </a:r>
            <a:r>
              <a:rPr sz="2800" spc="-20" dirty="0" smtClean="0">
                <a:latin typeface="Arial"/>
                <a:cs typeface="Arial"/>
              </a:rPr>
              <a:t>77</a:t>
            </a:r>
            <a:r>
              <a:rPr sz="2800" spc="-15" dirty="0" smtClean="0">
                <a:latin typeface="Arial"/>
                <a:cs typeface="Arial"/>
              </a:rPr>
              <a:t>7,21</a:t>
            </a:r>
            <a:r>
              <a:rPr sz="2800" spc="-20" dirty="0" smtClean="0">
                <a:latin typeface="Arial"/>
                <a:cs typeface="Arial"/>
              </a:rPr>
              <a:t>6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(1</a:t>
            </a:r>
            <a:r>
              <a:rPr sz="2800" spc="-20" dirty="0" smtClean="0">
                <a:latin typeface="Arial"/>
                <a:cs typeface="Arial"/>
              </a:rPr>
              <a:t>6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M)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ors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sp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aye</a:t>
            </a:r>
            <a:r>
              <a:rPr sz="2800" spc="-2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"/>
              </a:spcBef>
            </a:pPr>
            <a:endParaRPr sz="750"/>
          </a:p>
          <a:p>
            <a:pPr marL="355600" marR="110489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13–</a:t>
            </a:r>
            <a:r>
              <a:rPr sz="3200" spc="-5" dirty="0" smtClean="0">
                <a:latin typeface="Arial"/>
                <a:cs typeface="Arial"/>
              </a:rPr>
              <a:t>3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cir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uit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loyed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co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mon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video stan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BM PC.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50592" y="1133855"/>
            <a:ext cx="4229100" cy="4594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9908" y="134365"/>
            <a:ext cx="4867275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530350" algn="l"/>
              </a:tabLst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13-30	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Generation</a:t>
            </a:r>
            <a:r>
              <a:rPr sz="1750" b="1" spc="1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b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40" dirty="0" smtClean="0">
                <a:solidFill>
                  <a:srgbClr val="010101"/>
                </a:solidFill>
                <a:latin typeface="Arial"/>
                <a:cs typeface="Arial"/>
              </a:rPr>
              <a:t>VGA</a:t>
            </a:r>
            <a:r>
              <a:rPr sz="1750" b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video</a:t>
            </a:r>
            <a:r>
              <a:rPr sz="1750" b="1" spc="1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signals.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Processor,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5124" y="6299200"/>
            <a:ext cx="398716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5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35279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 algn="ctr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22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switch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seri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rn</a:t>
            </a:r>
            <a:endParaRPr sz="3200">
              <a:latin typeface="Arial"/>
              <a:cs typeface="Arial"/>
            </a:endParaRPr>
          </a:p>
          <a:p>
            <a:pPr marR="104139" algn="ctr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DMA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nt.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8618855" cy="4117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seri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CI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Expr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rat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nsfers.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45" dirty="0" smtClean="0">
                <a:latin typeface="Arial"/>
                <a:cs typeface="Arial"/>
              </a:rPr>
              <a:t>AT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(</a:t>
            </a:r>
            <a:r>
              <a:rPr sz="3200" spc="0" dirty="0" smtClean="0">
                <a:latin typeface="Arial"/>
                <a:cs typeface="Arial"/>
              </a:rPr>
              <a:t>serial</a:t>
            </a:r>
            <a:r>
              <a:rPr sz="3200" spc="-204" dirty="0" smtClean="0">
                <a:latin typeface="Arial"/>
                <a:cs typeface="Arial"/>
              </a:rPr>
              <a:t> </a:t>
            </a:r>
            <a:r>
              <a:rPr sz="3200" spc="-245" dirty="0" smtClean="0">
                <a:latin typeface="Arial"/>
                <a:cs typeface="Arial"/>
              </a:rPr>
              <a:t>AT</a:t>
            </a:r>
            <a:r>
              <a:rPr sz="3200" spc="0" dirty="0" smtClean="0">
                <a:latin typeface="Arial"/>
                <a:cs typeface="Arial"/>
              </a:rPr>
              <a:t>A) 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ace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drives</a:t>
            </a:r>
            <a:endParaRPr sz="3200">
              <a:latin typeface="Arial"/>
              <a:cs typeface="Arial"/>
            </a:endParaRPr>
          </a:p>
          <a:p>
            <a:pPr marL="7620" algn="ctr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uses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seri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30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Mbps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R="70485" algn="ctr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DMA</a:t>
            </a:r>
            <a:r>
              <a:rPr sz="2800" spc="-14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tra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ard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k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marR="7493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Ser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 comp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Gbps 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PCI Express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41184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gh</a:t>
            </a:r>
            <a:r>
              <a:rPr sz="3200" spc="0" dirty="0" smtClean="0">
                <a:latin typeface="Arial"/>
                <a:cs typeface="Arial"/>
              </a:rPr>
              <a:t>-spe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tte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SRAM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spc="-10" dirty="0" smtClean="0">
                <a:latin typeface="Arial"/>
                <a:cs typeface="Arial"/>
              </a:rPr>
              <a:t>25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7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18</a:t>
            </a:r>
            <a:r>
              <a:rPr sz="3200" spc="0" dirty="0" smtClean="0">
                <a:latin typeface="Arial"/>
                <a:cs typeface="Arial"/>
              </a:rPr>
              <a:t>-bit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resen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4261"/>
            <a:ext cx="8447405" cy="4498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9685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25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colors,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co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stored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125" dirty="0" smtClean="0">
                <a:latin typeface="Arial"/>
                <a:cs typeface="Arial"/>
              </a:rPr>
              <a:t>r</a:t>
            </a:r>
            <a:r>
              <a:rPr sz="3200" spc="-65" dirty="0" smtClean="0">
                <a:latin typeface="Arial"/>
                <a:cs typeface="Arial"/>
              </a:rPr>
              <a:t>’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video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RAM is 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specify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color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pict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more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colo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ed,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must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wider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3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ewer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ems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et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SRAM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store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up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64K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di</a:t>
            </a:r>
            <a:r>
              <a:rPr sz="2800" spc="-6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color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codes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marR="60198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 co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must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do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race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5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TC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ic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ts val="332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prevent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vi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no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di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rup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image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0136"/>
            <a:ext cx="8606155" cy="1461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2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Retr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occurs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1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.1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es per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ond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vertical </a:t>
            </a:r>
            <a:r>
              <a:rPr sz="3200" spc="-10" dirty="0" smtClean="0">
                <a:latin typeface="Arial"/>
                <a:cs typeface="Arial"/>
              </a:rPr>
              <a:t>an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3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,5</a:t>
            </a:r>
            <a:r>
              <a:rPr sz="3200" spc="-1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es 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second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rizon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al 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64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Symbol"/>
                <a:cs typeface="Symbol"/>
              </a:rPr>
              <a:t></a:t>
            </a:r>
            <a:r>
              <a:rPr sz="3200" spc="9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48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12163"/>
            <a:ext cx="8465820" cy="3289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62611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ctro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 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ft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tic</a:t>
            </a:r>
            <a:r>
              <a:rPr sz="2800" spc="-15" dirty="0" smtClean="0">
                <a:latin typeface="Arial"/>
                <a:cs typeface="Arial"/>
              </a:rPr>
              <a:t>al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tra</a:t>
            </a:r>
            <a:r>
              <a:rPr sz="2800" spc="-15" dirty="0" smtClean="0">
                <a:latin typeface="Arial"/>
                <a:cs typeface="Arial"/>
              </a:rPr>
              <a:t>ce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ft</a:t>
            </a:r>
            <a:r>
              <a:rPr sz="2800" spc="-15" dirty="0" smtClean="0">
                <a:latin typeface="Arial"/>
                <a:cs typeface="Arial"/>
              </a:rPr>
              <a:t> margin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sc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een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iz</a:t>
            </a:r>
            <a:r>
              <a:rPr sz="2800" spc="-15" dirty="0" smtClean="0">
                <a:latin typeface="Arial"/>
                <a:cs typeface="Arial"/>
              </a:rPr>
              <a:t>onta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ra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resol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term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 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card.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756285" marR="34988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64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Symbol"/>
                <a:cs typeface="Symbol"/>
              </a:rPr>
              <a:t></a:t>
            </a:r>
            <a:r>
              <a:rPr sz="2800" spc="8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48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te</a:t>
            </a:r>
            <a:r>
              <a:rPr sz="2800" spc="-15" dirty="0" smtClean="0">
                <a:latin typeface="Arial"/>
                <a:cs typeface="Arial"/>
              </a:rPr>
              <a:t>s 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(3</a:t>
            </a:r>
            <a:r>
              <a:rPr sz="2800" spc="-15" dirty="0" smtClean="0">
                <a:latin typeface="Arial"/>
                <a:cs typeface="Arial"/>
              </a:rPr>
              <a:t>07,</a:t>
            </a:r>
            <a:r>
              <a:rPr sz="2800" spc="-10" dirty="0" smtClean="0">
                <a:latin typeface="Arial"/>
                <a:cs typeface="Arial"/>
              </a:rPr>
              <a:t>2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-5" dirty="0" smtClean="0">
                <a:latin typeface="Arial"/>
                <a:cs typeface="Arial"/>
              </a:rPr>
              <a:t>0</a:t>
            </a:r>
            <a:r>
              <a:rPr sz="2800" spc="-10" dirty="0" smtClean="0">
                <a:latin typeface="Arial"/>
                <a:cs typeface="Arial"/>
              </a:rPr>
              <a:t>)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re</a:t>
            </a:r>
            <a:r>
              <a:rPr sz="2800" spc="-10" dirty="0" smtClean="0">
                <a:latin typeface="Arial"/>
                <a:cs typeface="Arial"/>
              </a:rPr>
              <a:t> 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ire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st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xe</a:t>
            </a:r>
            <a:r>
              <a:rPr sz="2800" spc="-10" dirty="0" smtClean="0">
                <a:latin typeface="Arial"/>
                <a:cs typeface="Arial"/>
              </a:rPr>
              <a:t>ls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di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ay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2635"/>
            <a:ext cx="8645525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64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Symbol"/>
                <a:cs typeface="Symbol"/>
              </a:rPr>
              <a:t></a:t>
            </a:r>
            <a:r>
              <a:rPr sz="3200" spc="90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48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48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rast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749046"/>
            <a:ext cx="8498840" cy="5449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>
              <a:lnSpc>
                <a:spcPct val="100000"/>
              </a:lnSpc>
            </a:pPr>
            <a:r>
              <a:rPr sz="3200" spc="-10" dirty="0" smtClean="0">
                <a:latin typeface="Arial"/>
                <a:cs typeface="Arial"/>
              </a:rPr>
              <a:t>an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64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pixe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 per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4"/>
              </a:spcBef>
            </a:pPr>
            <a:endParaRPr sz="650"/>
          </a:p>
          <a:p>
            <a:pPr marL="756285" marR="956944" indent="-287020">
              <a:lnSpc>
                <a:spcPct val="10009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ra</a:t>
            </a:r>
            <a:r>
              <a:rPr sz="2800" b="1" spc="-20" dirty="0" smtClean="0">
                <a:latin typeface="Arial"/>
                <a:cs typeface="Arial"/>
              </a:rPr>
              <a:t>s</a:t>
            </a:r>
            <a:r>
              <a:rPr sz="2800" b="1" spc="-5" dirty="0" smtClean="0">
                <a:latin typeface="Arial"/>
                <a:cs typeface="Arial"/>
              </a:rPr>
              <a:t>t</a:t>
            </a:r>
            <a:r>
              <a:rPr sz="2800" b="1" spc="-15" dirty="0" smtClean="0">
                <a:latin typeface="Arial"/>
                <a:cs typeface="Arial"/>
              </a:rPr>
              <a:t>er</a:t>
            </a:r>
            <a:r>
              <a:rPr sz="2800" b="1" spc="-5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line</a:t>
            </a:r>
            <a:r>
              <a:rPr sz="2800" b="1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ori</a:t>
            </a:r>
            <a:r>
              <a:rPr sz="2800" spc="-5" dirty="0" smtClean="0">
                <a:latin typeface="Arial"/>
                <a:cs typeface="Arial"/>
              </a:rPr>
              <a:t>z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tal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vi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eo</a:t>
            </a:r>
            <a:r>
              <a:rPr sz="2800" spc="-10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nfo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mat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dis</a:t>
            </a:r>
            <a:r>
              <a:rPr sz="2800" spc="-10" dirty="0" smtClean="0">
                <a:latin typeface="Arial"/>
                <a:cs typeface="Arial"/>
              </a:rPr>
              <a:t>pl</a:t>
            </a:r>
            <a:r>
              <a:rPr sz="2800" spc="-15" dirty="0" smtClean="0">
                <a:latin typeface="Arial"/>
                <a:cs typeface="Arial"/>
              </a:rPr>
              <a:t>aye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mon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tor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pix</a:t>
            </a:r>
            <a:r>
              <a:rPr sz="2800" spc="-15" dirty="0" smtClean="0">
                <a:latin typeface="Arial"/>
                <a:cs typeface="Arial"/>
              </a:rPr>
              <a:t>el </a:t>
            </a:r>
            <a:r>
              <a:rPr sz="2800" spc="-10" dirty="0" smtClean="0">
                <a:latin typeface="Arial"/>
                <a:cs typeface="Arial"/>
              </a:rPr>
              <a:t>(pic</a:t>
            </a:r>
            <a:r>
              <a:rPr sz="2800" spc="-15" dirty="0" smtClean="0">
                <a:latin typeface="Arial"/>
                <a:cs typeface="Arial"/>
              </a:rPr>
              <a:t>tu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ele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t)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sma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est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su</a:t>
            </a:r>
            <a:r>
              <a:rPr sz="2800" spc="-20" dirty="0" smtClean="0">
                <a:latin typeface="Arial"/>
                <a:cs typeface="Arial"/>
              </a:rPr>
              <a:t>bd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vis</a:t>
            </a:r>
            <a:r>
              <a:rPr sz="2800" spc="-15" dirty="0" smtClean="0">
                <a:latin typeface="Arial"/>
                <a:cs typeface="Arial"/>
              </a:rPr>
              <a:t>ion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iz</a:t>
            </a:r>
            <a:r>
              <a:rPr sz="2800" spc="-15" dirty="0" smtClean="0">
                <a:latin typeface="Arial"/>
                <a:cs typeface="Arial"/>
              </a:rPr>
              <a:t>onta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23"/>
              </a:spcBef>
            </a:pPr>
            <a:endParaRPr sz="850"/>
          </a:p>
          <a:p>
            <a:pPr marL="355600" marR="542290" indent="-342900">
              <a:lnSpc>
                <a:spcPts val="385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64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pixe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cross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 takes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Symbol"/>
                <a:cs typeface="Symbol"/>
              </a:rPr>
              <a:t></a:t>
            </a:r>
            <a:r>
              <a:rPr sz="3200" spc="90" dirty="0" smtClean="0">
                <a:latin typeface="Times New Roman"/>
                <a:cs typeface="Times New Roman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64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.6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350" spc="-100" dirty="0" smtClean="0">
                <a:latin typeface="Arial"/>
                <a:cs typeface="Arial"/>
              </a:rPr>
              <a:t>µ</a:t>
            </a:r>
            <a:r>
              <a:rPr sz="3200" spc="-10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ts val="384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rizon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time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3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,5</a:t>
            </a:r>
            <a:r>
              <a:rPr sz="3200" spc="-1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Hz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 a 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rizon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time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1</a:t>
            </a:r>
            <a:r>
              <a:rPr sz="3200" spc="-5" dirty="0" smtClean="0">
                <a:latin typeface="Arial"/>
                <a:cs typeface="Arial"/>
              </a:rPr>
              <a:t>/</a:t>
            </a:r>
            <a:r>
              <a:rPr sz="3200" spc="0" dirty="0" smtClean="0">
                <a:latin typeface="Arial"/>
                <a:cs typeface="Arial"/>
              </a:rPr>
              <a:t>3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,5</a:t>
            </a:r>
            <a:r>
              <a:rPr sz="3200" spc="-15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3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.7</a:t>
            </a:r>
            <a:r>
              <a:rPr sz="3200" spc="-15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350" spc="-100" dirty="0" smtClean="0">
                <a:latin typeface="Arial"/>
                <a:cs typeface="Arial"/>
              </a:rPr>
              <a:t>µ</a:t>
            </a:r>
            <a:r>
              <a:rPr sz="3200" spc="5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9"/>
              </a:spcBef>
            </a:pPr>
            <a:endParaRPr sz="5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5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between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these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two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times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tra</a:t>
            </a:r>
            <a:r>
              <a:rPr sz="2800" spc="-15" dirty="0" smtClean="0">
                <a:latin typeface="Arial"/>
                <a:cs typeface="Arial"/>
              </a:rPr>
              <a:t>ce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wed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2635"/>
            <a:ext cx="8128000" cy="52266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case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VGA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ispl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64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Symbol"/>
                <a:cs typeface="Symbol"/>
              </a:rPr>
              <a:t></a:t>
            </a:r>
            <a:r>
              <a:rPr sz="3200" spc="90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400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29"/>
              </a:lnSpc>
            </a:pPr>
            <a:r>
              <a:rPr sz="3200" dirty="0" smtClean="0">
                <a:latin typeface="Arial"/>
                <a:cs typeface="Arial"/>
              </a:rPr>
              <a:t>disp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ay),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9.</a:t>
            </a:r>
            <a:r>
              <a:rPr sz="3200" spc="-15" dirty="0" smtClean="0">
                <a:latin typeface="Arial"/>
                <a:cs typeface="Arial"/>
              </a:rPr>
              <a:t>3</a:t>
            </a:r>
            <a:r>
              <a:rPr sz="3200" spc="0" dirty="0" smtClean="0">
                <a:latin typeface="Arial"/>
                <a:cs typeface="Arial"/>
              </a:rPr>
              <a:t>58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40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li</a:t>
            </a:r>
            <a:r>
              <a:rPr sz="2800" spc="-15" dirty="0" smtClean="0">
                <a:latin typeface="Arial"/>
                <a:cs typeface="Arial"/>
              </a:rPr>
              <a:t>nes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di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nfo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mat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4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15" dirty="0" smtClean="0">
                <a:latin typeface="Arial"/>
                <a:cs typeface="Arial"/>
              </a:rPr>
              <a:t>st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l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st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tra</a:t>
            </a:r>
            <a:r>
              <a:rPr sz="2800" spc="-15" dirty="0" smtClean="0">
                <a:latin typeface="Arial"/>
                <a:cs typeface="Arial"/>
              </a:rPr>
              <a:t>ce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2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Beca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9</a:t>
            </a:r>
            <a:r>
              <a:rPr sz="3200" spc="0" dirty="0" smtClean="0">
                <a:latin typeface="Arial"/>
                <a:cs typeface="Arial"/>
              </a:rPr>
              <a:t>.3</a:t>
            </a:r>
            <a:r>
              <a:rPr sz="3200" spc="-15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es 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lost,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79"/>
              </a:lnSpc>
            </a:pPr>
            <a:r>
              <a:rPr sz="3200" dirty="0" smtClean="0">
                <a:latin typeface="Arial"/>
                <a:cs typeface="Arial"/>
              </a:rPr>
              <a:t>is 4</a:t>
            </a:r>
            <a:r>
              <a:rPr sz="3200" spc="-15" dirty="0" smtClean="0">
                <a:latin typeface="Arial"/>
                <a:cs typeface="Arial"/>
              </a:rPr>
              <a:t>9</a:t>
            </a:r>
            <a:r>
              <a:rPr sz="3200" spc="0" dirty="0" smtClean="0">
                <a:latin typeface="Arial"/>
                <a:cs typeface="Arial"/>
              </a:rPr>
              <a:t>.</a:t>
            </a:r>
            <a:r>
              <a:rPr sz="3200" spc="-10" dirty="0" smtClean="0">
                <a:latin typeface="Arial"/>
                <a:cs typeface="Arial"/>
              </a:rPr>
              <a:t>3</a:t>
            </a:r>
            <a:r>
              <a:rPr sz="3200" spc="0" dirty="0" smtClean="0">
                <a:latin typeface="Arial"/>
                <a:cs typeface="Arial"/>
              </a:rPr>
              <a:t>58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Symbol"/>
                <a:cs typeface="Symbol"/>
              </a:rPr>
              <a:t></a:t>
            </a:r>
            <a:r>
              <a:rPr sz="3200" spc="90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31</a:t>
            </a:r>
            <a:r>
              <a:rPr sz="3200" spc="-10" dirty="0" smtClean="0">
                <a:latin typeface="Arial"/>
                <a:cs typeface="Arial"/>
              </a:rPr>
              <a:t>.</a:t>
            </a:r>
            <a:r>
              <a:rPr sz="3200" spc="0" dirty="0" smtClean="0">
                <a:latin typeface="Arial"/>
                <a:cs typeface="Arial"/>
              </a:rPr>
              <a:t>766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350" spc="-100" dirty="0" smtClean="0">
                <a:latin typeface="Arial"/>
                <a:cs typeface="Arial"/>
              </a:rPr>
              <a:t>µ</a:t>
            </a:r>
            <a:r>
              <a:rPr sz="3200" spc="-100" dirty="0" smtClean="0">
                <a:latin typeface="Arial"/>
                <a:cs typeface="Arial"/>
              </a:rPr>
              <a:t>s,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156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350" spc="-100" dirty="0" smtClean="0">
                <a:latin typeface="Arial"/>
                <a:cs typeface="Arial"/>
              </a:rPr>
              <a:t>µ</a:t>
            </a:r>
            <a:r>
              <a:rPr sz="3200" spc="-10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27"/>
              </a:spcBef>
            </a:pPr>
            <a:endParaRPr sz="7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During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time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SRAM is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cha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55600" marR="91821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0" dirty="0" smtClean="0">
                <a:latin typeface="Arial"/>
                <a:cs typeface="Arial"/>
              </a:rPr>
              <a:t> 13–3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ustrates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video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displa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, showing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es 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trace.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9908" y="129793"/>
            <a:ext cx="6935470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13-31 </a:t>
            </a:r>
            <a:r>
              <a:rPr sz="1750" b="1" spc="-1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750" b="1" spc="-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video</a:t>
            </a:r>
            <a:r>
              <a:rPr sz="1750" b="1" spc="1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screen </a:t>
            </a:r>
            <a:r>
              <a:rPr sz="1750" b="1" spc="-2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illustrating</a:t>
            </a:r>
            <a:r>
              <a:rPr sz="1750" b="1" spc="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0" dirty="0" smtClean="0">
                <a:solidFill>
                  <a:srgbClr val="010101"/>
                </a:solidFill>
                <a:latin typeface="Arial"/>
                <a:cs typeface="Arial"/>
              </a:rPr>
              <a:t>raster</a:t>
            </a:r>
            <a:r>
              <a:rPr sz="1750" b="1" spc="1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lines</a:t>
            </a:r>
            <a:r>
              <a:rPr sz="1750" b="1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retrace.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5124" y="6299200"/>
            <a:ext cx="398716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5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CDCDCD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4460" y="6240526"/>
            <a:ext cx="3694429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9950" dirty="0" smtClean="0">
                <a:solidFill>
                  <a:srgbClr val="CDCDCD"/>
                </a:solidFill>
                <a:latin typeface="Arial"/>
                <a:cs typeface="Arial"/>
              </a:rPr>
              <a:t>-</a:t>
            </a:r>
            <a:r>
              <a:rPr sz="5025" spc="-434" baseline="-9950" dirty="0" smtClean="0">
                <a:solidFill>
                  <a:srgbClr val="CDCDCD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6836" y="6427215"/>
            <a:ext cx="369062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Processor,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63636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63636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6836" y="6695185"/>
            <a:ext cx="70231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75638" y="1133855"/>
          <a:ext cx="5765292" cy="456590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65292"/>
              </a:tblGrid>
              <a:tr h="272034"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575757"/>
                      </a:solidFill>
                      <a:prstDash val="solid"/>
                    </a:lnL>
                    <a:lnR w="22860">
                      <a:solidFill>
                        <a:srgbClr val="484444"/>
                      </a:solidFill>
                      <a:prstDash val="solid"/>
                    </a:lnR>
                    <a:lnT w="22860">
                      <a:solidFill>
                        <a:srgbClr val="343434"/>
                      </a:solidFill>
                      <a:prstDash val="solid"/>
                    </a:lnT>
                    <a:lnB w="22860">
                      <a:solidFill>
                        <a:srgbClr val="575757"/>
                      </a:solidFill>
                      <a:prstDash val="solid"/>
                    </a:lnB>
                  </a:tcPr>
                </a:tc>
              </a:tr>
              <a:tr h="406907">
                <a:tc>
                  <a:txBody>
                    <a:bodyPr/>
                    <a:lstStyle/>
                    <a:p>
                      <a:pPr marL="655955">
                        <a:lnSpc>
                          <a:spcPct val="100000"/>
                        </a:lnSpc>
                        <a:tabLst>
                          <a:tab pos="4569460" algn="l"/>
                        </a:tabLst>
                      </a:pPr>
                      <a:r>
                        <a:rPr sz="1150" dirty="0" smtClean="0">
                          <a:solidFill>
                            <a:srgbClr val="909090"/>
                          </a:solidFill>
                          <a:latin typeface="Arial"/>
                          <a:cs typeface="Arial"/>
                        </a:rPr>
                        <a:t>- </a:t>
                      </a:r>
                      <a:r>
                        <a:rPr sz="1150" spc="-155" dirty="0" smtClean="0">
                          <a:solidFill>
                            <a:srgbClr val="9090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-915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·</a:t>
                      </a:r>
                      <a:r>
                        <a:rPr sz="1150" spc="70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_</a:t>
                      </a:r>
                      <a:r>
                        <a:rPr sz="1150" spc="-210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150" spc="-180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50" spc="-114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·</a:t>
                      </a:r>
                      <a:r>
                        <a:rPr sz="1150" spc="0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-  </a:t>
                      </a:r>
                      <a:r>
                        <a:rPr sz="1150" spc="15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0" dirty="0" smtClean="0">
                          <a:solidFill>
                            <a:srgbClr val="909090"/>
                          </a:solidFill>
                          <a:latin typeface="Arial"/>
                          <a:cs typeface="Arial"/>
                        </a:rPr>
                        <a:t>7</a:t>
                      </a:r>
                      <a:r>
                        <a:rPr sz="1150" b="1" spc="-165" dirty="0" smtClean="0">
                          <a:solidFill>
                            <a:srgbClr val="9090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0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50" b="1" spc="-155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0" dirty="0" smtClean="0">
                          <a:solidFill>
                            <a:srgbClr val="909090"/>
                          </a:solidFill>
                          <a:latin typeface="Arial"/>
                          <a:cs typeface="Arial"/>
                        </a:rPr>
                        <a:t>--</a:t>
                      </a:r>
                      <a:r>
                        <a:rPr sz="1150" b="1" spc="-195" dirty="0" smtClean="0">
                          <a:solidFill>
                            <a:srgbClr val="9090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0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50" b="1" spc="-200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0" dirty="0" smtClean="0">
                          <a:solidFill>
                            <a:srgbClr val="909090"/>
                          </a:solidFill>
                          <a:latin typeface="Arial"/>
                          <a:cs typeface="Arial"/>
                        </a:rPr>
                        <a:t>--</a:t>
                      </a:r>
                      <a:r>
                        <a:rPr sz="1150" b="1" spc="-155" dirty="0" smtClean="0">
                          <a:solidFill>
                            <a:srgbClr val="9090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b="1" spc="0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50" b="1" spc="-105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50" spc="-140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909090"/>
                          </a:solidFill>
                          <a:latin typeface="Arial"/>
                          <a:cs typeface="Arial"/>
                        </a:rPr>
                        <a:t>--</a:t>
                      </a:r>
                      <a:r>
                        <a:rPr sz="1150" spc="-185" dirty="0" smtClean="0">
                          <a:solidFill>
                            <a:srgbClr val="9090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--</a:t>
                      </a:r>
                      <a:r>
                        <a:rPr sz="1150" spc="-200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909090"/>
                          </a:solidFill>
                          <a:latin typeface="Arial"/>
                          <a:cs typeface="Arial"/>
                        </a:rPr>
                        <a:t>--</a:t>
                      </a:r>
                      <a:r>
                        <a:rPr sz="1150" spc="-150" dirty="0" smtClean="0">
                          <a:solidFill>
                            <a:srgbClr val="9090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--</a:t>
                      </a:r>
                      <a:r>
                        <a:rPr sz="1150" spc="-150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90909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50" spc="-114" dirty="0" smtClean="0">
                          <a:solidFill>
                            <a:srgbClr val="9090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90909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50" spc="-95" dirty="0" smtClean="0">
                          <a:solidFill>
                            <a:srgbClr val="9090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--</a:t>
                      </a:r>
                      <a:r>
                        <a:rPr sz="1150" spc="-145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95" dirty="0" smtClean="0">
                          <a:solidFill>
                            <a:srgbClr val="A5A5A5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50" spc="0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---</a:t>
                      </a:r>
                      <a:r>
                        <a:rPr sz="1150" spc="-150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90909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50" spc="-190" dirty="0" smtClean="0">
                          <a:solidFill>
                            <a:srgbClr val="9090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--</a:t>
                      </a:r>
                      <a:r>
                        <a:rPr sz="1150" spc="-195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150" spc="0" dirty="0" smtClean="0">
                          <a:solidFill>
                            <a:srgbClr val="909090"/>
                          </a:solidFill>
                          <a:latin typeface="Arial"/>
                          <a:cs typeface="Arial"/>
                        </a:rPr>
                        <a:t>--	</a:t>
                      </a:r>
                      <a:r>
                        <a:rPr sz="3075" spc="0" baseline="12195" dirty="0" smtClean="0">
                          <a:solidFill>
                            <a:srgbClr val="909090"/>
                          </a:solidFill>
                          <a:latin typeface="Arial"/>
                          <a:cs typeface="Arial"/>
                        </a:rPr>
                        <a:t>-- </a:t>
                      </a:r>
                      <a:r>
                        <a:rPr sz="3075" spc="-254" baseline="12195" dirty="0" smtClean="0">
                          <a:solidFill>
                            <a:srgbClr val="9090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600" spc="142" baseline="10416" dirty="0" smtClean="0">
                          <a:solidFill>
                            <a:srgbClr val="777777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3600" spc="0" baseline="10416" dirty="0" smtClean="0">
                          <a:solidFill>
                            <a:srgbClr val="90909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3600" spc="202" baseline="10416" dirty="0" smtClean="0">
                          <a:solidFill>
                            <a:srgbClr val="90909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3600" spc="0" baseline="10416" dirty="0" smtClean="0">
                          <a:solidFill>
                            <a:srgbClr val="60606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endParaRPr sz="3600" baseline="10416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575757"/>
                      </a:solidFill>
                      <a:prstDash val="solid"/>
                    </a:lnL>
                    <a:lnR w="22860">
                      <a:solidFill>
                        <a:srgbClr val="484444"/>
                      </a:solidFill>
                      <a:prstDash val="solid"/>
                    </a:lnR>
                    <a:lnT w="22860">
                      <a:solidFill>
                        <a:srgbClr val="575757"/>
                      </a:solidFill>
                      <a:prstDash val="solid"/>
                    </a:lnT>
                    <a:lnB w="22860">
                      <a:solidFill>
                        <a:srgbClr val="575757"/>
                      </a:solidFill>
                      <a:prstDash val="solid"/>
                    </a:lnB>
                  </a:tcPr>
                </a:tc>
              </a:tr>
              <a:tr h="406907">
                <a:tc>
                  <a:txBody>
                    <a:bodyPr/>
                    <a:lstStyle/>
                    <a:p>
                      <a:pPr marL="445770">
                        <a:lnSpc>
                          <a:spcPct val="100000"/>
                        </a:lnSpc>
                      </a:pPr>
                      <a:r>
                        <a:rPr sz="2350" dirty="0" smtClean="0">
                          <a:solidFill>
                            <a:srgbClr val="909090"/>
                          </a:solidFill>
                          <a:latin typeface="Times New Roman"/>
                          <a:cs typeface="Times New Roman"/>
                        </a:rPr>
                        <a:t>---</a:t>
                      </a:r>
                      <a:r>
                        <a:rPr sz="2350" spc="105" dirty="0" smtClean="0">
                          <a:solidFill>
                            <a:srgbClr val="90909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350" spc="0" dirty="0" smtClean="0">
                          <a:solidFill>
                            <a:srgbClr val="60606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350" spc="135" dirty="0" smtClean="0">
                          <a:solidFill>
                            <a:srgbClr val="60606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350" spc="0" dirty="0" smtClean="0">
                          <a:solidFill>
                            <a:srgbClr val="90909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350" spc="65" dirty="0" smtClean="0">
                          <a:solidFill>
                            <a:srgbClr val="90909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350" spc="45" dirty="0" smtClean="0">
                          <a:solidFill>
                            <a:srgbClr val="777777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350" spc="0" dirty="0" smtClean="0">
                          <a:solidFill>
                            <a:srgbClr val="90909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350" spc="40" dirty="0" smtClean="0">
                          <a:solidFill>
                            <a:srgbClr val="90909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350" spc="0" dirty="0" smtClean="0">
                          <a:solidFill>
                            <a:srgbClr val="777777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350" spc="90" dirty="0" smtClean="0">
                          <a:solidFill>
                            <a:srgbClr val="777777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350" spc="0" dirty="0" smtClean="0">
                          <a:solidFill>
                            <a:srgbClr val="90909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350" spc="95" dirty="0" smtClean="0">
                          <a:solidFill>
                            <a:srgbClr val="90909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350" spc="-15" dirty="0" smtClean="0">
                          <a:solidFill>
                            <a:srgbClr val="777777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3075" spc="-765" baseline="16260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350" spc="-110" dirty="0" smtClean="0">
                          <a:solidFill>
                            <a:srgbClr val="90909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3075" spc="-502" baseline="16260" dirty="0" smtClean="0">
                          <a:solidFill>
                            <a:srgbClr val="CDCDCD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50" spc="-145" dirty="0" smtClean="0">
                          <a:solidFill>
                            <a:srgbClr val="90909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450" spc="-265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·</a:t>
                      </a:r>
                      <a:r>
                        <a:rPr sz="1450" spc="95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450" spc="0" dirty="0" smtClean="0">
                          <a:solidFill>
                            <a:srgbClr val="909090"/>
                          </a:solidFill>
                          <a:latin typeface="Arial"/>
                          <a:cs typeface="Arial"/>
                        </a:rPr>
                        <a:t>-::-</a:t>
                      </a:r>
                      <a:r>
                        <a:rPr sz="1450" spc="100" dirty="0" smtClean="0">
                          <a:solidFill>
                            <a:srgbClr val="90909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450" spc="-320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450" spc="0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450" spc="-275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0" dirty="0" smtClean="0">
                          <a:solidFill>
                            <a:srgbClr val="909090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450" spc="-229" dirty="0" smtClean="0">
                          <a:solidFill>
                            <a:srgbClr val="90909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50" spc="150" dirty="0" smtClean="0">
                          <a:solidFill>
                            <a:srgbClr val="90909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750" spc="0" dirty="0" smtClean="0">
                          <a:solidFill>
                            <a:srgbClr val="444444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750" spc="-125" dirty="0" smtClean="0">
                          <a:solidFill>
                            <a:srgbClr val="444444"/>
                          </a:solidFill>
                          <a:latin typeface="Times New Roman"/>
                          <a:cs typeface="Times New Roman"/>
                        </a:rPr>
                        <a:t>;</a:t>
                      </a:r>
                      <a:r>
                        <a:rPr sz="2750" spc="150" dirty="0" smtClean="0">
                          <a:solidFill>
                            <a:srgbClr val="90909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050" spc="95" dirty="0" smtClean="0">
                          <a:solidFill>
                            <a:srgbClr val="90909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2050" spc="45" dirty="0" smtClean="0">
                          <a:solidFill>
                            <a:srgbClr val="777777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3525" spc="0" baseline="14184" dirty="0" smtClean="0">
                          <a:solidFill>
                            <a:srgbClr val="90909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3525" spc="202" baseline="14184" dirty="0" smtClean="0">
                          <a:solidFill>
                            <a:srgbClr val="90909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3525" spc="67" baseline="14184" dirty="0" smtClean="0">
                          <a:solidFill>
                            <a:srgbClr val="777777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3525" spc="0" baseline="14184" dirty="0" smtClean="0">
                          <a:solidFill>
                            <a:srgbClr val="909090"/>
                          </a:solidFill>
                          <a:latin typeface="Times New Roman"/>
                          <a:cs typeface="Times New Roman"/>
                        </a:rPr>
                        <a:t>--</a:t>
                      </a:r>
                      <a:r>
                        <a:rPr sz="3525" spc="217" baseline="14184" dirty="0" smtClean="0">
                          <a:solidFill>
                            <a:srgbClr val="909090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3525" spc="142" baseline="14184" dirty="0" smtClean="0">
                          <a:solidFill>
                            <a:srgbClr val="777777"/>
                          </a:solidFill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sz="3525" spc="0" baseline="14184" dirty="0" smtClean="0">
                          <a:solidFill>
                            <a:srgbClr val="909090"/>
                          </a:solidFill>
                          <a:latin typeface="Times New Roman"/>
                          <a:cs typeface="Times New Roman"/>
                        </a:rPr>
                        <a:t>--</a:t>
                      </a:r>
                      <a:endParaRPr sz="3525" baseline="1418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575757"/>
                      </a:solidFill>
                      <a:prstDash val="solid"/>
                    </a:lnL>
                    <a:lnR w="22860">
                      <a:solidFill>
                        <a:srgbClr val="484444"/>
                      </a:solidFill>
                      <a:prstDash val="solid"/>
                    </a:lnR>
                    <a:lnT w="22860">
                      <a:solidFill>
                        <a:srgbClr val="575757"/>
                      </a:solidFill>
                      <a:prstDash val="solid"/>
                    </a:lnT>
                    <a:lnB w="22860">
                      <a:solidFill>
                        <a:srgbClr val="545454"/>
                      </a:solidFill>
                      <a:prstDash val="solid"/>
                    </a:lnB>
                  </a:tcPr>
                </a:tc>
              </a:tr>
              <a:tr h="3467862">
                <a:tc>
                  <a:txBody>
                    <a:bodyPr/>
                    <a:lstStyle/>
                    <a:p>
                      <a:pPr marL="1231900">
                        <a:lnSpc>
                          <a:spcPct val="100000"/>
                        </a:lnSpc>
                        <a:tabLst>
                          <a:tab pos="4468495" algn="l"/>
                        </a:tabLst>
                      </a:pPr>
                      <a:r>
                        <a:rPr sz="1200" b="1" dirty="0" smtClean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VIdeo</a:t>
                      </a:r>
                      <a:r>
                        <a:rPr sz="1200" b="1" spc="100" dirty="0" smtClean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35" dirty="0" smtClean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0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ine</a:t>
                      </a:r>
                      <a:r>
                        <a:rPr sz="1200" b="1" spc="155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/	</a:t>
                      </a:r>
                      <a:r>
                        <a:rPr sz="2850" spc="0" baseline="-29239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..</a:t>
                      </a:r>
                      <a:endParaRPr sz="2850" baseline="-29239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000"/>
                        </a:lnSpc>
                        <a:spcBef>
                          <a:spcPts val="31"/>
                        </a:spcBef>
                      </a:pPr>
                      <a:endParaRPr sz="1000"/>
                    </a:p>
                    <a:p>
                      <a:pPr marR="314960" algn="r">
                        <a:lnSpc>
                          <a:spcPts val="1620"/>
                        </a:lnSpc>
                        <a:tabLst>
                          <a:tab pos="4086860" algn="l"/>
                        </a:tabLst>
                      </a:pPr>
                      <a:r>
                        <a:rPr sz="1200" b="1" spc="-95" dirty="0" smtClean="0">
                          <a:solidFill>
                            <a:srgbClr val="363636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200" b="1" spc="0" dirty="0" smtClean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orizo</a:t>
                      </a:r>
                      <a:r>
                        <a:rPr sz="1200" b="1" spc="40" dirty="0" smtClean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50" dirty="0" smtClean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200" b="1" spc="0" dirty="0" smtClean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al</a:t>
                      </a:r>
                      <a:r>
                        <a:rPr sz="1200" b="1" spc="-40" dirty="0" smtClean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retrace	</a:t>
                      </a:r>
                      <a:r>
                        <a:rPr sz="2850" spc="0" baseline="1461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...</a:t>
                      </a:r>
                      <a:endParaRPr sz="2850" baseline="1461">
                        <a:latin typeface="Arial"/>
                        <a:cs typeface="Arial"/>
                      </a:endParaRPr>
                    </a:p>
                    <a:p>
                      <a:pPr marR="716915" algn="r">
                        <a:lnSpc>
                          <a:spcPts val="1120"/>
                        </a:lnSpc>
                        <a:tabLst>
                          <a:tab pos="365125" algn="l"/>
                        </a:tabLst>
                      </a:pPr>
                      <a:r>
                        <a:rPr sz="2400" spc="37" baseline="-22569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775" spc="0" baseline="-19519" dirty="0" smtClean="0">
                          <a:solidFill>
                            <a:srgbClr val="CDCDCD"/>
                          </a:solidFill>
                          <a:latin typeface="Arial"/>
                          <a:cs typeface="Arial"/>
                        </a:rPr>
                        <a:t>.	</a:t>
                      </a:r>
                      <a:r>
                        <a:rPr sz="1850" spc="0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850" spc="-285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50" spc="95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850" spc="0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850">
                        <a:latin typeface="Arial"/>
                        <a:cs typeface="Arial"/>
                      </a:endParaRPr>
                    </a:p>
                    <a:p>
                      <a:pPr marL="1485265" algn="ctr">
                        <a:lnSpc>
                          <a:spcPts val="1600"/>
                        </a:lnSpc>
                        <a:tabLst>
                          <a:tab pos="2390140" algn="l"/>
                        </a:tabLst>
                      </a:pPr>
                      <a:r>
                        <a:rPr sz="3450" baseline="-36231" dirty="0" smtClean="0">
                          <a:solidFill>
                            <a:srgbClr val="CDCDCD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3450" spc="262" baseline="-36231" dirty="0" smtClean="0">
                          <a:solidFill>
                            <a:srgbClr val="CDCDC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spc="195" baseline="-52083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3450" spc="247" baseline="-25362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725" spc="0" baseline="-50724" dirty="0" smtClean="0">
                          <a:solidFill>
                            <a:srgbClr val="A5A5A5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725" spc="-142" baseline="-50724" dirty="0" smtClean="0">
                          <a:solidFill>
                            <a:srgbClr val="A5A5A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075" spc="0" baseline="-28455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	</a:t>
                      </a:r>
                      <a:r>
                        <a:rPr sz="1600" spc="130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850" spc="0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850" spc="-320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0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marR="133985" algn="ctr">
                        <a:lnSpc>
                          <a:spcPts val="1485"/>
                        </a:lnSpc>
                      </a:pPr>
                      <a:r>
                        <a:rPr sz="2100" baseline="-23809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100" spc="-300" baseline="-23809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3075" spc="202" baseline="-16260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100" spc="0" baseline="-23809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 </a:t>
                      </a:r>
                      <a:r>
                        <a:rPr sz="2100" spc="104" baseline="-23809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50" spc="135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850" spc="130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850" spc="0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 </a:t>
                      </a:r>
                      <a:r>
                        <a:rPr sz="1850" spc="-114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0" baseline="17857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2100" baseline="17857">
                        <a:latin typeface="Arial"/>
                        <a:cs typeface="Arial"/>
                      </a:endParaRPr>
                    </a:p>
                    <a:p>
                      <a:pPr marL="1126490">
                        <a:lnSpc>
                          <a:spcPts val="1650"/>
                        </a:lnSpc>
                        <a:tabLst>
                          <a:tab pos="1579245" algn="l"/>
                          <a:tab pos="2118995" algn="l"/>
                        </a:tabLst>
                      </a:pPr>
                      <a:r>
                        <a:rPr sz="2775" baseline="-49549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775" spc="-480" baseline="-49549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75" spc="0" baseline="-49549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	</a:t>
                      </a:r>
                      <a:r>
                        <a:rPr sz="2775" spc="195" baseline="-28528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3750" spc="0" baseline="-21111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3750" spc="-690" baseline="-21111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75" spc="0" baseline="-21021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775" spc="-427" baseline="-21021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100" spc="0" baseline="-27777" dirty="0" smtClean="0">
                          <a:solidFill>
                            <a:srgbClr val="A5A5A5"/>
                          </a:solidFill>
                          <a:latin typeface="Arial"/>
                          <a:cs typeface="Arial"/>
                        </a:rPr>
                        <a:t>.	</a:t>
                      </a:r>
                      <a:r>
                        <a:rPr sz="1400" spc="65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50" spc="95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850" spc="0" dirty="0" smtClean="0">
                          <a:solidFill>
                            <a:srgbClr val="CDCDCD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850">
                        <a:latin typeface="Arial"/>
                        <a:cs typeface="Arial"/>
                      </a:endParaRPr>
                    </a:p>
                    <a:p>
                      <a:pPr marL="491490">
                        <a:lnSpc>
                          <a:spcPts val="1980"/>
                        </a:lnSpc>
                        <a:tabLst>
                          <a:tab pos="1300480" algn="l"/>
                        </a:tabLst>
                      </a:pPr>
                      <a:r>
                        <a:rPr sz="3075" baseline="-8130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3075" spc="-509" baseline="-8130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775" spc="0" baseline="-9009" dirty="0" smtClean="0">
                          <a:solidFill>
                            <a:srgbClr val="A5A5A5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775" spc="-427" baseline="-9009" dirty="0" smtClean="0">
                          <a:solidFill>
                            <a:srgbClr val="A5A5A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50" spc="0" dirty="0" smtClean="0">
                          <a:solidFill>
                            <a:srgbClr val="A5A5A5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2050" spc="-310" dirty="0" smtClean="0">
                          <a:solidFill>
                            <a:srgbClr val="A5A5A5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0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	</a:t>
                      </a:r>
                      <a:r>
                        <a:rPr sz="2100" spc="0" baseline="33730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2100" baseline="33730">
                        <a:latin typeface="Arial"/>
                        <a:cs typeface="Arial"/>
                      </a:endParaRPr>
                    </a:p>
                    <a:p>
                      <a:pPr marL="354330">
                        <a:lnSpc>
                          <a:spcPts val="1455"/>
                        </a:lnSpc>
                      </a:pPr>
                      <a:r>
                        <a:rPr sz="1850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··.</a:t>
                      </a:r>
                      <a:endParaRPr sz="1850">
                        <a:latin typeface="Arial"/>
                        <a:cs typeface="Arial"/>
                      </a:endParaRPr>
                    </a:p>
                    <a:p>
                      <a:pPr marL="1582420" algn="ctr">
                        <a:lnSpc>
                          <a:spcPts val="1395"/>
                        </a:lnSpc>
                        <a:spcBef>
                          <a:spcPts val="85"/>
                        </a:spcBef>
                      </a:pPr>
                      <a:r>
                        <a:rPr sz="1200" b="1" dirty="0" smtClean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Vertica</a:t>
                      </a:r>
                      <a:r>
                        <a:rPr sz="1200" b="1" spc="-210" dirty="0" smtClean="0">
                          <a:solidFill>
                            <a:srgbClr val="606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b="1" spc="-45" dirty="0" smtClean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0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retrace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R="509270" algn="ctr">
                        <a:lnSpc>
                          <a:spcPts val="2785"/>
                        </a:lnSpc>
                        <a:tabLst>
                          <a:tab pos="662305" algn="l"/>
                        </a:tabLst>
                      </a:pPr>
                      <a:r>
                        <a:rPr sz="2200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..	</a:t>
                      </a:r>
                      <a:r>
                        <a:rPr sz="5325" baseline="-11737" dirty="0" smtClean="0">
                          <a:solidFill>
                            <a:srgbClr val="444444"/>
                          </a:solidFill>
                          <a:latin typeface="Arial"/>
                          <a:cs typeface="Arial"/>
                        </a:rPr>
                        <a:t>/</a:t>
                      </a:r>
                      <a:endParaRPr sz="5325" baseline="-11737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550"/>
                        </a:lnSpc>
                        <a:spcBef>
                          <a:spcPts val="38"/>
                        </a:spcBef>
                      </a:pPr>
                      <a:endParaRPr sz="550"/>
                    </a:p>
                    <a:p>
                      <a:pPr marL="1543050" algn="ctr">
                        <a:lnSpc>
                          <a:spcPct val="100000"/>
                        </a:lnSpc>
                      </a:pPr>
                      <a:r>
                        <a:rPr sz="2050" spc="95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850" spc="0" dirty="0" smtClean="0">
                          <a:solidFill>
                            <a:srgbClr val="CDCDCD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8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750"/>
                        </a:lnSpc>
                        <a:spcBef>
                          <a:spcPts val="21"/>
                        </a:spcBef>
                      </a:pPr>
                      <a:endParaRPr sz="75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 marR="331470" algn="r">
                        <a:lnSpc>
                          <a:spcPct val="100000"/>
                        </a:lnSpc>
                      </a:pPr>
                      <a:r>
                        <a:rPr sz="1850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850" spc="-320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850" spc="0" dirty="0" smtClean="0">
                          <a:solidFill>
                            <a:srgbClr val="BCBCBC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575757"/>
                      </a:solidFill>
                      <a:prstDash val="solid"/>
                    </a:lnL>
                    <a:lnR w="22860">
                      <a:solidFill>
                        <a:srgbClr val="484444"/>
                      </a:solidFill>
                      <a:prstDash val="solid"/>
                    </a:lnR>
                    <a:lnT w="22860">
                      <a:solidFill>
                        <a:srgbClr val="545454"/>
                      </a:solidFill>
                      <a:prstDash val="solid"/>
                    </a:lnT>
                    <a:lnB w="4572">
                      <a:solidFill>
                        <a:srgbClr val="5B5757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2635"/>
            <a:ext cx="851852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80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Symbol"/>
                <a:cs typeface="Symbol"/>
              </a:rPr>
              <a:t></a:t>
            </a:r>
            <a:r>
              <a:rPr sz="3200" spc="90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60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SVGA</a:t>
            </a:r>
            <a:r>
              <a:rPr sz="3200" spc="-17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(super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VGA)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ide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14</a:t>
            </a:r>
            <a:r>
              <a:rPr sz="3200" spc="0" dirty="0" smtClean="0">
                <a:latin typeface="Symbol"/>
                <a:cs typeface="Symbol"/>
              </a:rPr>
              <a:t></a:t>
            </a:r>
            <a:r>
              <a:rPr sz="3200" spc="7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color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or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5785"/>
            <a:ext cx="8670925" cy="4543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102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Symbol"/>
                <a:cs typeface="Symbol"/>
              </a:rPr>
              <a:t></a:t>
            </a:r>
            <a:r>
              <a:rPr sz="3200" spc="75" dirty="0" smtClean="0">
                <a:latin typeface="Times New Roman"/>
                <a:cs typeface="Times New Roman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76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EVGA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XVGA</a:t>
            </a:r>
            <a:r>
              <a:rPr sz="3200" spc="-204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(ext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VGA)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is 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21</a:t>
            </a:r>
            <a:r>
              <a:rPr sz="3200" spc="0" dirty="0" smtClean="0">
                <a:latin typeface="Symbol"/>
                <a:cs typeface="Symbol"/>
              </a:rPr>
              <a:t></a:t>
            </a:r>
            <a:r>
              <a:rPr sz="3200" spc="90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-5" dirty="0" smtClean="0">
                <a:latin typeface="Arial"/>
                <a:cs typeface="Arial"/>
              </a:rPr>
              <a:t>5</a:t>
            </a:r>
            <a:r>
              <a:rPr sz="3200" spc="0" dirty="0" smtClean="0">
                <a:latin typeface="Symbol"/>
                <a:cs typeface="Symbol"/>
              </a:rPr>
              <a:t></a:t>
            </a:r>
            <a:r>
              <a:rPr sz="3200" spc="7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6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ome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visi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ve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as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olu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app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15" dirty="0" smtClean="0">
                <a:latin typeface="Arial"/>
                <a:cs typeface="Arial"/>
              </a:rPr>
              <a:t>imate</a:t>
            </a:r>
            <a:r>
              <a:rPr sz="2800" spc="-10" dirty="0" smtClean="0">
                <a:latin typeface="Arial"/>
                <a:cs typeface="Arial"/>
              </a:rPr>
              <a:t>ly</a:t>
            </a:r>
            <a:r>
              <a:rPr sz="2800" spc="4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400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Symbol"/>
                <a:cs typeface="Symbol"/>
              </a:rPr>
              <a:t></a:t>
            </a:r>
            <a:r>
              <a:rPr sz="2800" spc="75" dirty="0" smtClean="0">
                <a:latin typeface="Times New Roman"/>
                <a:cs typeface="Times New Roman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300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Disadvan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col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ol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 more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listical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eca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subt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 re</a:t>
            </a:r>
            <a:r>
              <a:rPr sz="3200" spc="-15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-q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ike im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79018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Hig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-reso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spc="-10" dirty="0" smtClean="0">
                <a:latin typeface="Arial"/>
                <a:cs typeface="Arial"/>
              </a:rPr>
              <a:t>no</a:t>
            </a:r>
            <a:r>
              <a:rPr sz="3200" spc="-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-in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3675"/>
            <a:ext cx="8564880" cy="3960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504825" indent="-287020">
              <a:lnSpc>
                <a:spcPct val="10009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non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ace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ex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st</a:t>
            </a:r>
            <a:r>
              <a:rPr sz="2800" spc="-15" dirty="0" smtClean="0">
                <a:latin typeface="Arial"/>
                <a:cs typeface="Arial"/>
              </a:rPr>
              <a:t> 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ds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aced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stem,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splayed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ws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im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ll the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scan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 th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dra</a:t>
            </a:r>
            <a:r>
              <a:rPr sz="2800" spc="-20" dirty="0" smtClean="0">
                <a:latin typeface="Arial"/>
                <a:cs typeface="Arial"/>
              </a:rPr>
              <a:t>wn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ve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l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nes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1264920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y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0" dirty="0" smtClean="0">
                <a:latin typeface="Arial"/>
                <a:cs typeface="Arial"/>
              </a:rPr>
              <a:t>f</a:t>
            </a:r>
            <a:r>
              <a:rPr sz="2800" spc="-10" dirty="0" smtClean="0">
                <a:latin typeface="Arial"/>
                <a:cs typeface="Arial"/>
              </a:rPr>
              <a:t>fici</a:t>
            </a:r>
            <a:r>
              <a:rPr sz="2800" spc="-15" dirty="0" smtClean="0">
                <a:latin typeface="Arial"/>
                <a:cs typeface="Arial"/>
              </a:rPr>
              <a:t>ent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eca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 fre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nc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50</a:t>
            </a:r>
            <a:r>
              <a:rPr sz="2800" spc="-25" dirty="0" smtClean="0">
                <a:latin typeface="Arial"/>
                <a:cs typeface="Arial"/>
              </a:rPr>
              <a:t>%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2626360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00390" cy="49720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marR="23495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DMA acti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HLDA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7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fect.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127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When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ic 1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HOLD 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icr</a:t>
            </a:r>
            <a:r>
              <a:rPr sz="3200" spc="-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stops execut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m;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(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ces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ts 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 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-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- im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;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(3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7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fect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cing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ic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HLDA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2626360" cy="617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00390" cy="4106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126364" algn="ctr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61315" marR="30226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 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mor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43815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Also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vail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1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 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nsferr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DMA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chni</a:t>
            </a:r>
            <a:r>
              <a:rPr sz="3200" spc="-15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2626360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7851140" cy="3508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marR="113664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823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(DMA) 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-cha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 can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exp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incl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 cha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127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Disk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y disk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stora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is 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5" dirty="0" smtClean="0">
                <a:latin typeface="Arial"/>
                <a:cs typeface="Arial"/>
              </a:rPr>
              <a:t>1/</a:t>
            </a:r>
            <a:r>
              <a:rPr sz="3200" spc="-10" dirty="0" smtClean="0">
                <a:latin typeface="Arial"/>
                <a:cs typeface="Arial"/>
              </a:rPr>
              <a:t>2</a:t>
            </a:r>
            <a:r>
              <a:rPr sz="3200" spc="0" dirty="0" smtClean="0">
                <a:latin typeface="Arial"/>
                <a:cs typeface="Arial"/>
              </a:rPr>
              <a:t>"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 fl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sk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8667115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  <a:tabLst>
                <a:tab pos="1425575" algn="l"/>
              </a:tabLst>
            </a:pPr>
            <a:r>
              <a:rPr sz="4000" b="1" spc="-30" dirty="0" smtClean="0">
                <a:latin typeface="Arial"/>
                <a:cs typeface="Arial"/>
              </a:rPr>
              <a:t>13–</a:t>
            </a:r>
            <a:r>
              <a:rPr sz="4000" b="1" spc="-25" dirty="0" smtClean="0">
                <a:latin typeface="Arial"/>
                <a:cs typeface="Arial"/>
              </a:rPr>
              <a:t>2	T</a:t>
            </a:r>
            <a:r>
              <a:rPr sz="4000" b="1" spc="-45" dirty="0" smtClean="0">
                <a:latin typeface="Arial"/>
                <a:cs typeface="Arial"/>
              </a:rPr>
              <a:t>H</a:t>
            </a:r>
            <a:r>
              <a:rPr sz="4000" b="1" spc="-30" dirty="0" smtClean="0">
                <a:latin typeface="Arial"/>
                <a:cs typeface="Arial"/>
              </a:rPr>
              <a:t>E 823</a:t>
            </a:r>
            <a:r>
              <a:rPr sz="4000" b="1" spc="-25" dirty="0" smtClean="0">
                <a:latin typeface="Arial"/>
                <a:cs typeface="Arial"/>
              </a:rPr>
              <a:t>7</a:t>
            </a:r>
            <a:r>
              <a:rPr sz="4000" b="1" spc="2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D</a:t>
            </a:r>
            <a:r>
              <a:rPr sz="4000" b="1" spc="-50" dirty="0" smtClean="0">
                <a:latin typeface="Arial"/>
                <a:cs typeface="Arial"/>
              </a:rPr>
              <a:t>M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13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CO</a:t>
            </a:r>
            <a:r>
              <a:rPr sz="4000" b="1" spc="-50" dirty="0" smtClean="0">
                <a:latin typeface="Arial"/>
                <a:cs typeface="Arial"/>
              </a:rPr>
              <a:t>N</a:t>
            </a:r>
            <a:r>
              <a:rPr sz="4000" b="1" spc="-25" dirty="0" smtClean="0">
                <a:latin typeface="Arial"/>
                <a:cs typeface="Arial"/>
              </a:rPr>
              <a:t>T</a:t>
            </a:r>
            <a:r>
              <a:rPr sz="4000" b="1" spc="-4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OL</a:t>
            </a:r>
            <a:r>
              <a:rPr sz="4000" b="1" spc="-45" dirty="0" smtClean="0">
                <a:latin typeface="Arial"/>
                <a:cs typeface="Arial"/>
              </a:rPr>
              <a:t>L</a:t>
            </a:r>
            <a:r>
              <a:rPr sz="4000" b="1" spc="-30" dirty="0" smtClean="0">
                <a:latin typeface="Arial"/>
                <a:cs typeface="Arial"/>
              </a:rPr>
              <a:t>ER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469630" cy="4386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823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sup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&amp; I/O 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rol sig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34861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tu</a:t>
            </a:r>
            <a:r>
              <a:rPr sz="2800" spc="-10" dirty="0" smtClean="0">
                <a:latin typeface="Arial"/>
                <a:cs typeface="Arial"/>
              </a:rPr>
              <a:t>ally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1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-purpos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croprocessor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who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job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15" dirty="0" smtClean="0">
                <a:latin typeface="Arial"/>
                <a:cs typeface="Arial"/>
              </a:rPr>
              <a:t>hig</a:t>
            </a:r>
            <a:r>
              <a:rPr sz="2800" spc="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-sp</a:t>
            </a:r>
            <a:r>
              <a:rPr sz="2800" spc="-20" dirty="0" smtClean="0">
                <a:latin typeface="Arial"/>
                <a:cs typeface="Arial"/>
              </a:rPr>
              <a:t>eed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ween 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marR="758825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13–</a:t>
            </a:r>
            <a:r>
              <a:rPr sz="3200" spc="0" dirty="0" smtClean="0">
                <a:latin typeface="Arial"/>
                <a:cs typeface="Arial"/>
              </a:rPr>
              <a:t>3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in</a:t>
            </a:r>
            <a:r>
              <a:rPr sz="3200" spc="0" dirty="0" smtClean="0">
                <a:latin typeface="Arial"/>
                <a:cs typeface="Arial"/>
              </a:rPr>
              <a:t>-o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ock di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823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progr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 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2626360" cy="617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7931784" cy="4692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Fl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isk 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mory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using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NRZ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-ret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rn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zero)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recordi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61315" marR="419100" indent="-34925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od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sat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sk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ne 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lar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tic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ic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site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rity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ic 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case,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 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ie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ever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ur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</a:pPr>
            <a:endParaRPr sz="750"/>
          </a:p>
          <a:p>
            <a:pPr marL="3613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ech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iq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el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mi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the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sep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2626360" cy="617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53730" cy="4496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marR="2470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MFM sche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records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ata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 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clock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first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 0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stri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zeros,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clock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lse 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second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su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seq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ic 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string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zer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127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RLL</a:t>
            </a:r>
            <a:r>
              <a:rPr sz="3200" spc="-1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scheme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 50</a:t>
            </a:r>
            <a:r>
              <a:rPr sz="3200" spc="0" dirty="0" smtClean="0">
                <a:latin typeface="Arial"/>
                <a:cs typeface="Arial"/>
              </a:rPr>
              <a:t>% 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acked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same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a.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ern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 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RLL</a:t>
            </a:r>
            <a:r>
              <a:rPr sz="3200" spc="-1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codi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2626360" cy="617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179434" cy="4203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spc="-65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TTL</a:t>
            </a:r>
            <a:r>
              <a:rPr sz="3200" spc="-1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TTL</a:t>
            </a:r>
            <a:r>
              <a:rPr sz="3200" spc="-1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sc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volt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leve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 and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5.0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290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613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num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er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volt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leve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etwe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0.0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 a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0.7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290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61315" marR="3302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ite n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video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leve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while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7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TTL mo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lim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two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video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vels.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2626360" cy="6172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058150" cy="4106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color</a:t>
            </a:r>
            <a:r>
              <a:rPr sz="3200" spc="-7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TTL</a:t>
            </a:r>
            <a:r>
              <a:rPr sz="3200" spc="-1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splays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7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col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61315" marR="31940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ac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om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lish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video 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(red,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lu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 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sity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61315" marR="34163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 co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 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num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col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gh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its t</a:t>
            </a:r>
            <a:r>
              <a:rPr sz="3200" spc="-2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ree video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2626360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SU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M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067040" cy="409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1315" marR="12700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ctice,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color 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ispl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(VGA)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7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fer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colors.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29"/>
              </a:spcBef>
              <a:buClr>
                <a:srgbClr val="0D4000"/>
              </a:buClr>
              <a:buFont typeface="Arial"/>
              <a:buChar char="•"/>
            </a:pPr>
            <a:endParaRPr sz="700"/>
          </a:p>
          <a:p>
            <a:pPr marL="361315" marR="304165" indent="-349250">
              <a:lnSpc>
                <a:spcPct val="101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video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rds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nclu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 VGA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(</a:t>
            </a:r>
            <a:r>
              <a:rPr sz="3200" spc="-10" dirty="0" smtClean="0">
                <a:latin typeface="Arial"/>
                <a:cs typeface="Arial"/>
              </a:rPr>
              <a:t>64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MS PGothic"/>
                <a:cs typeface="MS PGothic"/>
              </a:rPr>
              <a:t>´</a:t>
            </a:r>
            <a:r>
              <a:rPr sz="3200" spc="-95" dirty="0" smtClean="0">
                <a:latin typeface="MS PGothic"/>
                <a:cs typeface="MS PGothic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480</a:t>
            </a:r>
            <a:r>
              <a:rPr sz="3200" spc="0" dirty="0" smtClean="0">
                <a:latin typeface="Arial"/>
                <a:cs typeface="Arial"/>
              </a:rPr>
              <a:t>), SVGA</a:t>
            </a:r>
            <a:r>
              <a:rPr sz="3200" spc="-204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(</a:t>
            </a:r>
            <a:r>
              <a:rPr sz="3200" spc="-10" dirty="0" smtClean="0">
                <a:latin typeface="Arial"/>
                <a:cs typeface="Arial"/>
              </a:rPr>
              <a:t>80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MS PGothic"/>
                <a:cs typeface="MS PGothic"/>
              </a:rPr>
              <a:t>´</a:t>
            </a:r>
            <a:r>
              <a:rPr sz="3200" spc="-95" dirty="0" smtClean="0">
                <a:latin typeface="MS PGothic"/>
                <a:cs typeface="MS PGothic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60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),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EVGA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XVGA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(</a:t>
            </a:r>
            <a:r>
              <a:rPr sz="3200" spc="-10" dirty="0" smtClean="0">
                <a:latin typeface="Arial"/>
                <a:cs typeface="Arial"/>
              </a:rPr>
              <a:t>102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MS PGothic"/>
                <a:cs typeface="MS PGothic"/>
              </a:rPr>
              <a:t>´</a:t>
            </a:r>
            <a:r>
              <a:rPr sz="3200" spc="-85" dirty="0" smtClean="0">
                <a:latin typeface="MS PGothic"/>
                <a:cs typeface="MS PGothic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768</a:t>
            </a:r>
            <a:r>
              <a:rPr sz="3200" spc="0" dirty="0" smtClean="0">
                <a:latin typeface="Arial"/>
                <a:cs typeface="Arial"/>
              </a:rPr>
              <a:t>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32"/>
              </a:spcBef>
            </a:pPr>
            <a:endParaRPr sz="700"/>
          </a:p>
          <a:p>
            <a:pPr marL="361315" indent="-34925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131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ree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cases,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  <a:p>
            <a:pPr marL="361315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can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M col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7824" y="1581911"/>
            <a:ext cx="5888735" cy="393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87768" y="1920239"/>
            <a:ext cx="722376" cy="77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77824" y="3364991"/>
            <a:ext cx="5888735" cy="448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77824" y="4434840"/>
            <a:ext cx="2935224" cy="3794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89519" y="4498847"/>
            <a:ext cx="429768" cy="594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46504" y="1609344"/>
            <a:ext cx="0" cy="2107691"/>
          </a:xfrm>
          <a:custGeom>
            <a:avLst/>
            <a:gdLst/>
            <a:ahLst/>
            <a:cxnLst/>
            <a:rect l="l" t="t" r="r" b="b"/>
            <a:pathLst>
              <a:path h="2107691">
                <a:moveTo>
                  <a:pt x="0" y="2107691"/>
                </a:moveTo>
                <a:lnTo>
                  <a:pt x="0" y="0"/>
                </a:lnTo>
              </a:path>
            </a:pathLst>
          </a:custGeom>
          <a:ln w="18288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04822" y="1609344"/>
            <a:ext cx="0" cy="448055"/>
          </a:xfrm>
          <a:custGeom>
            <a:avLst/>
            <a:gdLst/>
            <a:ahLst/>
            <a:cxnLst/>
            <a:rect l="l" t="t" r="r" b="b"/>
            <a:pathLst>
              <a:path h="448055">
                <a:moveTo>
                  <a:pt x="0" y="448055"/>
                </a:moveTo>
                <a:lnTo>
                  <a:pt x="0" y="0"/>
                </a:lnTo>
              </a:path>
            </a:pathLst>
          </a:custGeom>
          <a:ln w="22860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226564" y="1641348"/>
            <a:ext cx="585216" cy="0"/>
          </a:xfrm>
          <a:custGeom>
            <a:avLst/>
            <a:gdLst/>
            <a:ahLst/>
            <a:cxnLst/>
            <a:rect l="l" t="t" r="r" b="b"/>
            <a:pathLst>
              <a:path w="585216">
                <a:moveTo>
                  <a:pt x="0" y="0"/>
                </a:moveTo>
                <a:lnTo>
                  <a:pt x="585216" y="0"/>
                </a:lnTo>
              </a:path>
            </a:pathLst>
          </a:custGeom>
          <a:ln w="9144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94660" y="1627632"/>
            <a:ext cx="0" cy="146304"/>
          </a:xfrm>
          <a:custGeom>
            <a:avLst/>
            <a:gdLst/>
            <a:ahLst/>
            <a:cxnLst/>
            <a:rect l="l" t="t" r="r" b="b"/>
            <a:pathLst>
              <a:path h="146304">
                <a:moveTo>
                  <a:pt x="0" y="146304"/>
                </a:moveTo>
                <a:lnTo>
                  <a:pt x="0" y="0"/>
                </a:lnTo>
              </a:path>
            </a:pathLst>
          </a:custGeom>
          <a:ln w="457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89553" y="1609344"/>
            <a:ext cx="0" cy="448055"/>
          </a:xfrm>
          <a:custGeom>
            <a:avLst/>
            <a:gdLst/>
            <a:ahLst/>
            <a:cxnLst/>
            <a:rect l="l" t="t" r="r" b="b"/>
            <a:pathLst>
              <a:path h="448055">
                <a:moveTo>
                  <a:pt x="0" y="448055"/>
                </a:moveTo>
                <a:lnTo>
                  <a:pt x="0" y="0"/>
                </a:lnTo>
              </a:path>
            </a:pathLst>
          </a:custGeom>
          <a:ln w="13716">
            <a:solidFill>
              <a:srgbClr val="13131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55264" y="1773935"/>
            <a:ext cx="946403" cy="0"/>
          </a:xfrm>
          <a:custGeom>
            <a:avLst/>
            <a:gdLst/>
            <a:ahLst/>
            <a:cxnLst/>
            <a:rect l="l" t="t" r="r" b="b"/>
            <a:pathLst>
              <a:path w="946403">
                <a:moveTo>
                  <a:pt x="0" y="0"/>
                </a:moveTo>
                <a:lnTo>
                  <a:pt x="946403" y="0"/>
                </a:lnTo>
              </a:path>
            </a:pathLst>
          </a:custGeom>
          <a:ln w="4572">
            <a:solidFill>
              <a:srgbClr val="0F0F0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97096" y="1773935"/>
            <a:ext cx="118871" cy="0"/>
          </a:xfrm>
          <a:custGeom>
            <a:avLst/>
            <a:gdLst/>
            <a:ahLst/>
            <a:cxnLst/>
            <a:rect l="l" t="t" r="r" b="b"/>
            <a:pathLst>
              <a:path w="118871">
                <a:moveTo>
                  <a:pt x="0" y="0"/>
                </a:moveTo>
                <a:lnTo>
                  <a:pt x="118871" y="0"/>
                </a:lnTo>
              </a:path>
            </a:pathLst>
          </a:custGeom>
          <a:ln w="4572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25111" y="1609344"/>
            <a:ext cx="0" cy="448055"/>
          </a:xfrm>
          <a:custGeom>
            <a:avLst/>
            <a:gdLst/>
            <a:ahLst/>
            <a:cxnLst/>
            <a:rect l="l" t="t" r="r" b="b"/>
            <a:pathLst>
              <a:path h="448055">
                <a:moveTo>
                  <a:pt x="0" y="448055"/>
                </a:moveTo>
                <a:lnTo>
                  <a:pt x="0" y="0"/>
                </a:lnTo>
              </a:path>
            </a:pathLst>
          </a:custGeom>
          <a:ln w="18288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15967" y="1773935"/>
            <a:ext cx="1088136" cy="0"/>
          </a:xfrm>
          <a:custGeom>
            <a:avLst/>
            <a:gdLst/>
            <a:ahLst/>
            <a:cxnLst/>
            <a:rect l="l" t="t" r="r" b="b"/>
            <a:pathLst>
              <a:path w="1088136">
                <a:moveTo>
                  <a:pt x="0" y="0"/>
                </a:moveTo>
                <a:lnTo>
                  <a:pt x="1088136" y="0"/>
                </a:lnTo>
              </a:path>
            </a:pathLst>
          </a:custGeom>
          <a:ln w="18288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07608" y="1627632"/>
            <a:ext cx="1298447" cy="0"/>
          </a:xfrm>
          <a:custGeom>
            <a:avLst/>
            <a:gdLst/>
            <a:ahLst/>
            <a:cxnLst/>
            <a:rect l="l" t="t" r="r" b="b"/>
            <a:pathLst>
              <a:path w="1298448">
                <a:moveTo>
                  <a:pt x="0" y="0"/>
                </a:moveTo>
                <a:lnTo>
                  <a:pt x="1298447" y="0"/>
                </a:lnTo>
              </a:path>
            </a:pathLst>
          </a:custGeom>
          <a:ln w="457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07608" y="1773935"/>
            <a:ext cx="1298447" cy="0"/>
          </a:xfrm>
          <a:custGeom>
            <a:avLst/>
            <a:gdLst/>
            <a:ahLst/>
            <a:cxnLst/>
            <a:rect l="l" t="t" r="r" b="b"/>
            <a:pathLst>
              <a:path w="1298448">
                <a:moveTo>
                  <a:pt x="0" y="0"/>
                </a:moveTo>
                <a:lnTo>
                  <a:pt x="1298447" y="0"/>
                </a:lnTo>
              </a:path>
            </a:pathLst>
          </a:custGeom>
          <a:ln w="457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94660" y="1773935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10328" y="1764792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137159"/>
                </a:moveTo>
                <a:lnTo>
                  <a:pt x="0" y="0"/>
                </a:lnTo>
              </a:path>
            </a:pathLst>
          </a:custGeom>
          <a:ln w="4572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68646" y="1764792"/>
            <a:ext cx="0" cy="690371"/>
          </a:xfrm>
          <a:custGeom>
            <a:avLst/>
            <a:gdLst/>
            <a:ahLst/>
            <a:cxnLst/>
            <a:rect l="l" t="t" r="r" b="b"/>
            <a:pathLst>
              <a:path h="690371">
                <a:moveTo>
                  <a:pt x="0" y="690371"/>
                </a:moveTo>
                <a:lnTo>
                  <a:pt x="0" y="0"/>
                </a:lnTo>
              </a:path>
            </a:pathLst>
          </a:custGeom>
          <a:ln w="13716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85815" y="1908810"/>
            <a:ext cx="640080" cy="0"/>
          </a:xfrm>
          <a:custGeom>
            <a:avLst/>
            <a:gdLst/>
            <a:ahLst/>
            <a:cxnLst/>
            <a:rect l="l" t="t" r="r" b="b"/>
            <a:pathLst>
              <a:path w="640080">
                <a:moveTo>
                  <a:pt x="0" y="0"/>
                </a:moveTo>
                <a:lnTo>
                  <a:pt x="640080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979676" y="1997964"/>
            <a:ext cx="1019556" cy="0"/>
          </a:xfrm>
          <a:custGeom>
            <a:avLst/>
            <a:gdLst/>
            <a:ahLst/>
            <a:cxnLst/>
            <a:rect l="l" t="t" r="r" b="b"/>
            <a:pathLst>
              <a:path w="1019556">
                <a:moveTo>
                  <a:pt x="0" y="0"/>
                </a:moveTo>
                <a:lnTo>
                  <a:pt x="1019556" y="0"/>
                </a:lnTo>
              </a:path>
            </a:pathLst>
          </a:custGeom>
          <a:ln w="457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55264" y="1997964"/>
            <a:ext cx="827532" cy="0"/>
          </a:xfrm>
          <a:custGeom>
            <a:avLst/>
            <a:gdLst/>
            <a:ahLst/>
            <a:cxnLst/>
            <a:rect l="l" t="t" r="r" b="b"/>
            <a:pathLst>
              <a:path w="827532">
                <a:moveTo>
                  <a:pt x="0" y="0"/>
                </a:moveTo>
                <a:lnTo>
                  <a:pt x="827532" y="0"/>
                </a:lnTo>
              </a:path>
            </a:pathLst>
          </a:custGeom>
          <a:ln w="4572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078223" y="1997964"/>
            <a:ext cx="123443" cy="0"/>
          </a:xfrm>
          <a:custGeom>
            <a:avLst/>
            <a:gdLst/>
            <a:ahLst/>
            <a:cxnLst/>
            <a:rect l="l" t="t" r="r" b="b"/>
            <a:pathLst>
              <a:path w="123443">
                <a:moveTo>
                  <a:pt x="0" y="0"/>
                </a:moveTo>
                <a:lnTo>
                  <a:pt x="123443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97096" y="1997964"/>
            <a:ext cx="118871" cy="0"/>
          </a:xfrm>
          <a:custGeom>
            <a:avLst/>
            <a:gdLst/>
            <a:ahLst/>
            <a:cxnLst/>
            <a:rect l="l" t="t" r="r" b="b"/>
            <a:pathLst>
              <a:path w="118871">
                <a:moveTo>
                  <a:pt x="0" y="0"/>
                </a:moveTo>
                <a:lnTo>
                  <a:pt x="118871" y="0"/>
                </a:lnTo>
              </a:path>
            </a:pathLst>
          </a:custGeom>
          <a:ln w="4572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15967" y="1993392"/>
            <a:ext cx="493776" cy="0"/>
          </a:xfrm>
          <a:custGeom>
            <a:avLst/>
            <a:gdLst/>
            <a:ahLst/>
            <a:cxnLst/>
            <a:rect l="l" t="t" r="r" b="b"/>
            <a:pathLst>
              <a:path w="493776">
                <a:moveTo>
                  <a:pt x="0" y="0"/>
                </a:moveTo>
                <a:lnTo>
                  <a:pt x="493776" y="0"/>
                </a:lnTo>
              </a:path>
            </a:pathLst>
          </a:custGeom>
          <a:ln w="9144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910328" y="1897379"/>
            <a:ext cx="0" cy="777240"/>
          </a:xfrm>
          <a:custGeom>
            <a:avLst/>
            <a:gdLst/>
            <a:ahLst/>
            <a:cxnLst/>
            <a:rect l="l" t="t" r="r" b="b"/>
            <a:pathLst>
              <a:path h="777240">
                <a:moveTo>
                  <a:pt x="0" y="777240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326630" y="1929383"/>
            <a:ext cx="0" cy="2596896"/>
          </a:xfrm>
          <a:custGeom>
            <a:avLst/>
            <a:gdLst/>
            <a:ahLst/>
            <a:cxnLst/>
            <a:rect l="l" t="t" r="r" b="b"/>
            <a:pathLst>
              <a:path h="2596896">
                <a:moveTo>
                  <a:pt x="0" y="2596896"/>
                </a:moveTo>
                <a:lnTo>
                  <a:pt x="0" y="0"/>
                </a:lnTo>
              </a:path>
            </a:pathLst>
          </a:custGeom>
          <a:ln w="18288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68995" y="1933955"/>
            <a:ext cx="0" cy="2583180"/>
          </a:xfrm>
          <a:custGeom>
            <a:avLst/>
            <a:gdLst/>
            <a:ahLst/>
            <a:cxnLst/>
            <a:rect l="l" t="t" r="r" b="b"/>
            <a:pathLst>
              <a:path h="2583180">
                <a:moveTo>
                  <a:pt x="0" y="2583180"/>
                </a:moveTo>
                <a:lnTo>
                  <a:pt x="0" y="0"/>
                </a:lnTo>
              </a:path>
            </a:pathLst>
          </a:custGeom>
          <a:ln w="22860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94660" y="1993392"/>
            <a:ext cx="0" cy="105155"/>
          </a:xfrm>
          <a:custGeom>
            <a:avLst/>
            <a:gdLst/>
            <a:ahLst/>
            <a:cxnLst/>
            <a:rect l="l" t="t" r="r" b="b"/>
            <a:pathLst>
              <a:path h="105155">
                <a:moveTo>
                  <a:pt x="0" y="105155"/>
                </a:moveTo>
                <a:lnTo>
                  <a:pt x="0" y="0"/>
                </a:lnTo>
              </a:path>
            </a:pathLst>
          </a:custGeom>
          <a:ln w="457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12029" y="1988820"/>
            <a:ext cx="0" cy="1773935"/>
          </a:xfrm>
          <a:custGeom>
            <a:avLst/>
            <a:gdLst/>
            <a:ahLst/>
            <a:cxnLst/>
            <a:rect l="l" t="t" r="r" b="b"/>
            <a:pathLst>
              <a:path h="1773935">
                <a:moveTo>
                  <a:pt x="0" y="1773935"/>
                </a:moveTo>
                <a:lnTo>
                  <a:pt x="0" y="0"/>
                </a:lnTo>
              </a:path>
            </a:pathLst>
          </a:custGeom>
          <a:ln w="13716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510027" y="2221992"/>
            <a:ext cx="1234439" cy="0"/>
          </a:xfrm>
          <a:custGeom>
            <a:avLst/>
            <a:gdLst/>
            <a:ahLst/>
            <a:cxnLst/>
            <a:rect l="l" t="t" r="r" b="b"/>
            <a:pathLst>
              <a:path w="1234439">
                <a:moveTo>
                  <a:pt x="0" y="0"/>
                </a:moveTo>
                <a:lnTo>
                  <a:pt x="1234439" y="0"/>
                </a:lnTo>
              </a:path>
            </a:pathLst>
          </a:custGeom>
          <a:ln w="9144">
            <a:solidFill>
              <a:srgbClr val="6B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03320" y="2219705"/>
            <a:ext cx="374903" cy="0"/>
          </a:xfrm>
          <a:custGeom>
            <a:avLst/>
            <a:gdLst/>
            <a:ahLst/>
            <a:cxnLst/>
            <a:rect l="l" t="t" r="r" b="b"/>
            <a:pathLst>
              <a:path w="374903">
                <a:moveTo>
                  <a:pt x="0" y="0"/>
                </a:moveTo>
                <a:lnTo>
                  <a:pt x="374903" y="0"/>
                </a:lnTo>
              </a:path>
            </a:pathLst>
          </a:custGeom>
          <a:ln w="9144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849623" y="2221992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06056" y="2093976"/>
            <a:ext cx="0" cy="274320"/>
          </a:xfrm>
          <a:custGeom>
            <a:avLst/>
            <a:gdLst/>
            <a:ahLst/>
            <a:cxnLst/>
            <a:rect l="l" t="t" r="r" b="b"/>
            <a:pathLst>
              <a:path h="274320">
                <a:moveTo>
                  <a:pt x="0" y="274319"/>
                </a:moveTo>
                <a:lnTo>
                  <a:pt x="0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63574" y="1609344"/>
            <a:ext cx="0" cy="2103119"/>
          </a:xfrm>
          <a:custGeom>
            <a:avLst/>
            <a:gdLst/>
            <a:ahLst/>
            <a:cxnLst/>
            <a:rect l="l" t="t" r="r" b="b"/>
            <a:pathLst>
              <a:path h="2103119">
                <a:moveTo>
                  <a:pt x="0" y="2103119"/>
                </a:moveTo>
                <a:lnTo>
                  <a:pt x="0" y="0"/>
                </a:lnTo>
              </a:path>
            </a:pathLst>
          </a:custGeom>
          <a:ln w="18288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980944" y="2281427"/>
            <a:ext cx="283464" cy="0"/>
          </a:xfrm>
          <a:custGeom>
            <a:avLst/>
            <a:gdLst/>
            <a:ahLst/>
            <a:cxnLst/>
            <a:rect l="l" t="t" r="r" b="b"/>
            <a:pathLst>
              <a:path w="283464">
                <a:moveTo>
                  <a:pt x="0" y="0"/>
                </a:moveTo>
                <a:lnTo>
                  <a:pt x="283464" y="0"/>
                </a:lnTo>
              </a:path>
            </a:pathLst>
          </a:custGeom>
          <a:ln w="27432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64408" y="2281427"/>
            <a:ext cx="461771" cy="0"/>
          </a:xfrm>
          <a:custGeom>
            <a:avLst/>
            <a:gdLst/>
            <a:ahLst/>
            <a:cxnLst/>
            <a:rect l="l" t="t" r="r" b="b"/>
            <a:pathLst>
              <a:path w="461771">
                <a:moveTo>
                  <a:pt x="0" y="0"/>
                </a:moveTo>
                <a:lnTo>
                  <a:pt x="461771" y="0"/>
                </a:lnTo>
              </a:path>
            </a:pathLst>
          </a:custGeom>
          <a:ln w="4572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85815" y="2286000"/>
            <a:ext cx="640080" cy="0"/>
          </a:xfrm>
          <a:custGeom>
            <a:avLst/>
            <a:gdLst/>
            <a:ahLst/>
            <a:cxnLst/>
            <a:rect l="l" t="t" r="r" b="b"/>
            <a:pathLst>
              <a:path w="640080">
                <a:moveTo>
                  <a:pt x="0" y="0"/>
                </a:moveTo>
                <a:lnTo>
                  <a:pt x="640080" y="0"/>
                </a:lnTo>
              </a:path>
            </a:pathLst>
          </a:custGeom>
          <a:ln w="18288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93392" y="2414016"/>
            <a:ext cx="1019556" cy="0"/>
          </a:xfrm>
          <a:custGeom>
            <a:avLst/>
            <a:gdLst/>
            <a:ahLst/>
            <a:cxnLst/>
            <a:rect l="l" t="t" r="r" b="b"/>
            <a:pathLst>
              <a:path w="1019556">
                <a:moveTo>
                  <a:pt x="0" y="0"/>
                </a:moveTo>
                <a:lnTo>
                  <a:pt x="1019556" y="0"/>
                </a:lnTo>
              </a:path>
            </a:pathLst>
          </a:custGeom>
          <a:ln w="18288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004822" y="2404872"/>
            <a:ext cx="0" cy="621791"/>
          </a:xfrm>
          <a:custGeom>
            <a:avLst/>
            <a:gdLst/>
            <a:ahLst/>
            <a:cxnLst/>
            <a:rect l="l" t="t" r="r" b="b"/>
            <a:pathLst>
              <a:path h="621791">
                <a:moveTo>
                  <a:pt x="0" y="621791"/>
                </a:moveTo>
                <a:lnTo>
                  <a:pt x="0" y="0"/>
                </a:lnTo>
              </a:path>
            </a:pathLst>
          </a:custGeom>
          <a:ln w="22860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94660" y="2395727"/>
            <a:ext cx="0" cy="91440"/>
          </a:xfrm>
          <a:custGeom>
            <a:avLst/>
            <a:gdLst/>
            <a:ahLst/>
            <a:cxnLst/>
            <a:rect l="l" t="t" r="r" b="b"/>
            <a:pathLst>
              <a:path h="91440">
                <a:moveTo>
                  <a:pt x="0" y="91440"/>
                </a:moveTo>
                <a:lnTo>
                  <a:pt x="0" y="0"/>
                </a:lnTo>
              </a:path>
            </a:pathLst>
          </a:custGeom>
          <a:ln w="457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93392" y="2617470"/>
            <a:ext cx="1024127" cy="0"/>
          </a:xfrm>
          <a:custGeom>
            <a:avLst/>
            <a:gdLst/>
            <a:ahLst/>
            <a:cxnLst/>
            <a:rect l="l" t="t" r="r" b="b"/>
            <a:pathLst>
              <a:path w="1024127">
                <a:moveTo>
                  <a:pt x="0" y="0"/>
                </a:moveTo>
                <a:lnTo>
                  <a:pt x="1024127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994660" y="2482595"/>
            <a:ext cx="0" cy="246887"/>
          </a:xfrm>
          <a:custGeom>
            <a:avLst/>
            <a:gdLst/>
            <a:ahLst/>
            <a:cxnLst/>
            <a:rect l="l" t="t" r="r" b="b"/>
            <a:pathLst>
              <a:path h="246887">
                <a:moveTo>
                  <a:pt x="0" y="246887"/>
                </a:moveTo>
                <a:lnTo>
                  <a:pt x="0" y="0"/>
                </a:lnTo>
              </a:path>
            </a:pathLst>
          </a:custGeom>
          <a:ln w="457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85815" y="2576322"/>
            <a:ext cx="640080" cy="0"/>
          </a:xfrm>
          <a:custGeom>
            <a:avLst/>
            <a:gdLst/>
            <a:ahLst/>
            <a:cxnLst/>
            <a:rect l="l" t="t" r="r" b="b"/>
            <a:pathLst>
              <a:path w="640080">
                <a:moveTo>
                  <a:pt x="0" y="0"/>
                </a:moveTo>
                <a:lnTo>
                  <a:pt x="640080" y="0"/>
                </a:lnTo>
              </a:path>
            </a:pathLst>
          </a:custGeom>
          <a:ln w="22860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306056" y="2478023"/>
            <a:ext cx="0" cy="251459"/>
          </a:xfrm>
          <a:custGeom>
            <a:avLst/>
            <a:gdLst/>
            <a:ahLst/>
            <a:cxnLst/>
            <a:rect l="l" t="t" r="r" b="b"/>
            <a:pathLst>
              <a:path h="251459">
                <a:moveTo>
                  <a:pt x="0" y="251459"/>
                </a:moveTo>
                <a:lnTo>
                  <a:pt x="0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94660" y="2724911"/>
            <a:ext cx="0" cy="288036"/>
          </a:xfrm>
          <a:custGeom>
            <a:avLst/>
            <a:gdLst/>
            <a:ahLst/>
            <a:cxnLst/>
            <a:rect l="l" t="t" r="r" b="b"/>
            <a:pathLst>
              <a:path h="288036">
                <a:moveTo>
                  <a:pt x="0" y="288036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85815" y="284149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80">
                <a:moveTo>
                  <a:pt x="0" y="0"/>
                </a:moveTo>
                <a:lnTo>
                  <a:pt x="640080" y="0"/>
                </a:lnTo>
              </a:path>
            </a:pathLst>
          </a:custGeom>
          <a:ln w="457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94959" y="2820923"/>
            <a:ext cx="0" cy="745236"/>
          </a:xfrm>
          <a:custGeom>
            <a:avLst/>
            <a:gdLst/>
            <a:ahLst/>
            <a:cxnLst/>
            <a:rect l="l" t="t" r="r" b="b"/>
            <a:pathLst>
              <a:path h="745236">
                <a:moveTo>
                  <a:pt x="0" y="745236"/>
                </a:moveTo>
                <a:lnTo>
                  <a:pt x="0" y="0"/>
                </a:lnTo>
              </a:path>
            </a:pathLst>
          </a:custGeom>
          <a:ln w="18288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021323" y="2839211"/>
            <a:ext cx="0" cy="726948"/>
          </a:xfrm>
          <a:custGeom>
            <a:avLst/>
            <a:gdLst/>
            <a:ahLst/>
            <a:cxnLst/>
            <a:rect l="l" t="t" r="r" b="b"/>
            <a:pathLst>
              <a:path h="726948">
                <a:moveTo>
                  <a:pt x="0" y="726948"/>
                </a:moveTo>
                <a:lnTo>
                  <a:pt x="0" y="0"/>
                </a:lnTo>
              </a:path>
            </a:pathLst>
          </a:custGeom>
          <a:ln w="18288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93392" y="3024377"/>
            <a:ext cx="1024127" cy="0"/>
          </a:xfrm>
          <a:custGeom>
            <a:avLst/>
            <a:gdLst/>
            <a:ahLst/>
            <a:cxnLst/>
            <a:rect l="l" t="t" r="r" b="b"/>
            <a:pathLst>
              <a:path w="1024127">
                <a:moveTo>
                  <a:pt x="0" y="0"/>
                </a:moveTo>
                <a:lnTo>
                  <a:pt x="1024127" y="0"/>
                </a:lnTo>
              </a:path>
            </a:pathLst>
          </a:custGeom>
          <a:ln w="13716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90088" y="3113532"/>
            <a:ext cx="278891" cy="0"/>
          </a:xfrm>
          <a:custGeom>
            <a:avLst/>
            <a:gdLst/>
            <a:ahLst/>
            <a:cxnLst/>
            <a:rect l="l" t="t" r="r" b="b"/>
            <a:pathLst>
              <a:path w="278891">
                <a:moveTo>
                  <a:pt x="0" y="0"/>
                </a:moveTo>
                <a:lnTo>
                  <a:pt x="278891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10328" y="3003804"/>
            <a:ext cx="0" cy="740663"/>
          </a:xfrm>
          <a:custGeom>
            <a:avLst/>
            <a:gdLst/>
            <a:ahLst/>
            <a:cxnLst/>
            <a:rect l="l" t="t" r="r" b="b"/>
            <a:pathLst>
              <a:path h="740663">
                <a:moveTo>
                  <a:pt x="0" y="740663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88820" y="3232404"/>
            <a:ext cx="1005840" cy="0"/>
          </a:xfrm>
          <a:custGeom>
            <a:avLst/>
            <a:gdLst/>
            <a:ahLst/>
            <a:cxnLst/>
            <a:rect l="l" t="t" r="r" b="b"/>
            <a:pathLst>
              <a:path w="1005840">
                <a:moveTo>
                  <a:pt x="0" y="0"/>
                </a:moveTo>
                <a:lnTo>
                  <a:pt x="1005840" y="0"/>
                </a:lnTo>
              </a:path>
            </a:pathLst>
          </a:custGeom>
          <a:ln w="4572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90088" y="3232404"/>
            <a:ext cx="278891" cy="0"/>
          </a:xfrm>
          <a:custGeom>
            <a:avLst/>
            <a:gdLst/>
            <a:ahLst/>
            <a:cxnLst/>
            <a:rect l="l" t="t" r="r" b="b"/>
            <a:pathLst>
              <a:path w="278891">
                <a:moveTo>
                  <a:pt x="0" y="0"/>
                </a:moveTo>
                <a:lnTo>
                  <a:pt x="278891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306056" y="3108960"/>
            <a:ext cx="0" cy="1408176"/>
          </a:xfrm>
          <a:custGeom>
            <a:avLst/>
            <a:gdLst/>
            <a:ahLst/>
            <a:cxnLst/>
            <a:rect l="l" t="t" r="r" b="b"/>
            <a:pathLst>
              <a:path h="1408176">
                <a:moveTo>
                  <a:pt x="0" y="1408176"/>
                </a:moveTo>
                <a:lnTo>
                  <a:pt x="0" y="0"/>
                </a:lnTo>
              </a:path>
            </a:pathLst>
          </a:custGeom>
          <a:ln w="18288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136392" y="3392423"/>
            <a:ext cx="608075" cy="0"/>
          </a:xfrm>
          <a:custGeom>
            <a:avLst/>
            <a:gdLst/>
            <a:ahLst/>
            <a:cxnLst/>
            <a:rect l="l" t="t" r="r" b="b"/>
            <a:pathLst>
              <a:path w="608076">
                <a:moveTo>
                  <a:pt x="0" y="0"/>
                </a:moveTo>
                <a:lnTo>
                  <a:pt x="608075" y="0"/>
                </a:lnTo>
              </a:path>
            </a:pathLst>
          </a:custGeom>
          <a:ln w="9144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372100" y="3493008"/>
            <a:ext cx="644651" cy="0"/>
          </a:xfrm>
          <a:custGeom>
            <a:avLst/>
            <a:gdLst/>
            <a:ahLst/>
            <a:cxnLst/>
            <a:rect l="l" t="t" r="r" b="b"/>
            <a:pathLst>
              <a:path w="644651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457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127248" y="3621023"/>
            <a:ext cx="141731" cy="0"/>
          </a:xfrm>
          <a:custGeom>
            <a:avLst/>
            <a:gdLst/>
            <a:ahLst/>
            <a:cxnLst/>
            <a:rect l="l" t="t" r="r" b="b"/>
            <a:pathLst>
              <a:path w="141731">
                <a:moveTo>
                  <a:pt x="0" y="0"/>
                </a:moveTo>
                <a:lnTo>
                  <a:pt x="141731" y="0"/>
                </a:lnTo>
              </a:path>
            </a:pathLst>
          </a:custGeom>
          <a:ln w="4572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64408" y="3621023"/>
            <a:ext cx="461771" cy="0"/>
          </a:xfrm>
          <a:custGeom>
            <a:avLst/>
            <a:gdLst/>
            <a:ahLst/>
            <a:cxnLst/>
            <a:rect l="l" t="t" r="r" b="b"/>
            <a:pathLst>
              <a:path w="461771">
                <a:moveTo>
                  <a:pt x="0" y="0"/>
                </a:moveTo>
                <a:lnTo>
                  <a:pt x="461771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867911" y="3621023"/>
            <a:ext cx="214884" cy="0"/>
          </a:xfrm>
          <a:custGeom>
            <a:avLst/>
            <a:gdLst/>
            <a:ahLst/>
            <a:cxnLst/>
            <a:rect l="l" t="t" r="r" b="b"/>
            <a:pathLst>
              <a:path w="214884">
                <a:moveTo>
                  <a:pt x="0" y="0"/>
                </a:moveTo>
                <a:lnTo>
                  <a:pt x="214884" y="0"/>
                </a:lnTo>
              </a:path>
            </a:pathLst>
          </a:custGeom>
          <a:ln w="457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78223" y="362102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48071" y="3621023"/>
            <a:ext cx="205739" cy="0"/>
          </a:xfrm>
          <a:custGeom>
            <a:avLst/>
            <a:gdLst/>
            <a:ahLst/>
            <a:cxnLst/>
            <a:rect l="l" t="t" r="r" b="b"/>
            <a:pathLst>
              <a:path w="205739">
                <a:moveTo>
                  <a:pt x="0" y="0"/>
                </a:moveTo>
                <a:lnTo>
                  <a:pt x="205739" y="0"/>
                </a:lnTo>
              </a:path>
            </a:pathLst>
          </a:custGeom>
          <a:ln w="27432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33855" y="3744467"/>
            <a:ext cx="598932" cy="0"/>
          </a:xfrm>
          <a:custGeom>
            <a:avLst/>
            <a:gdLst/>
            <a:ahLst/>
            <a:cxnLst/>
            <a:rect l="l" t="t" r="r" b="b"/>
            <a:pathLst>
              <a:path w="598932">
                <a:moveTo>
                  <a:pt x="0" y="0"/>
                </a:moveTo>
                <a:lnTo>
                  <a:pt x="598932" y="0"/>
                </a:lnTo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988820" y="3744467"/>
            <a:ext cx="1005840" cy="0"/>
          </a:xfrm>
          <a:custGeom>
            <a:avLst/>
            <a:gdLst/>
            <a:ahLst/>
            <a:cxnLst/>
            <a:rect l="l" t="t" r="r" b="b"/>
            <a:pathLst>
              <a:path w="1005840">
                <a:moveTo>
                  <a:pt x="0" y="0"/>
                </a:moveTo>
                <a:lnTo>
                  <a:pt x="100584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81244" y="3744467"/>
            <a:ext cx="626363" cy="0"/>
          </a:xfrm>
          <a:custGeom>
            <a:avLst/>
            <a:gdLst/>
            <a:ahLst/>
            <a:cxnLst/>
            <a:rect l="l" t="t" r="r" b="b"/>
            <a:pathLst>
              <a:path w="626363">
                <a:moveTo>
                  <a:pt x="0" y="0"/>
                </a:moveTo>
                <a:lnTo>
                  <a:pt x="626363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65860" y="3776471"/>
            <a:ext cx="0" cy="754379"/>
          </a:xfrm>
          <a:custGeom>
            <a:avLst/>
            <a:gdLst/>
            <a:ahLst/>
            <a:cxnLst/>
            <a:rect l="l" t="t" r="r" b="b"/>
            <a:pathLst>
              <a:path h="754379">
                <a:moveTo>
                  <a:pt x="0" y="754379"/>
                </a:moveTo>
                <a:lnTo>
                  <a:pt x="0" y="0"/>
                </a:lnTo>
              </a:path>
            </a:pathLst>
          </a:custGeom>
          <a:ln w="18288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746504" y="3776471"/>
            <a:ext cx="0" cy="754379"/>
          </a:xfrm>
          <a:custGeom>
            <a:avLst/>
            <a:gdLst/>
            <a:ahLst/>
            <a:cxnLst/>
            <a:rect l="l" t="t" r="r" b="b"/>
            <a:pathLst>
              <a:path h="754379">
                <a:moveTo>
                  <a:pt x="0" y="754379"/>
                </a:moveTo>
                <a:lnTo>
                  <a:pt x="0" y="0"/>
                </a:lnTo>
              </a:path>
            </a:pathLst>
          </a:custGeom>
          <a:ln w="18288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71800" y="3854196"/>
            <a:ext cx="438912" cy="0"/>
          </a:xfrm>
          <a:custGeom>
            <a:avLst/>
            <a:gdLst/>
            <a:ahLst/>
            <a:cxnLst/>
            <a:rect l="l" t="t" r="r" b="b"/>
            <a:pathLst>
              <a:path w="438912">
                <a:moveTo>
                  <a:pt x="0" y="0"/>
                </a:moveTo>
                <a:lnTo>
                  <a:pt x="438912" y="0"/>
                </a:lnTo>
              </a:path>
            </a:pathLst>
          </a:custGeom>
          <a:ln w="18288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38728" y="3854196"/>
            <a:ext cx="1865376" cy="0"/>
          </a:xfrm>
          <a:custGeom>
            <a:avLst/>
            <a:gdLst/>
            <a:ahLst/>
            <a:cxnLst/>
            <a:rect l="l" t="t" r="r" b="b"/>
            <a:pathLst>
              <a:path w="1865376">
                <a:moveTo>
                  <a:pt x="0" y="0"/>
                </a:moveTo>
                <a:lnTo>
                  <a:pt x="1865376" y="0"/>
                </a:lnTo>
              </a:path>
            </a:pathLst>
          </a:custGeom>
          <a:ln w="18288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805171" y="2948939"/>
            <a:ext cx="0" cy="914400"/>
          </a:xfrm>
          <a:custGeom>
            <a:avLst/>
            <a:gdLst/>
            <a:ahLst/>
            <a:cxnLst/>
            <a:rect l="l" t="t" r="r" b="b"/>
            <a:pathLst>
              <a:path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ln w="13716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910328" y="3739896"/>
            <a:ext cx="0" cy="141731"/>
          </a:xfrm>
          <a:custGeom>
            <a:avLst/>
            <a:gdLst/>
            <a:ahLst/>
            <a:cxnLst/>
            <a:rect l="l" t="t" r="r" b="b"/>
            <a:pathLst>
              <a:path h="141731">
                <a:moveTo>
                  <a:pt x="0" y="141731"/>
                </a:moveTo>
                <a:lnTo>
                  <a:pt x="0" y="0"/>
                </a:lnTo>
              </a:path>
            </a:pathLst>
          </a:custGeom>
          <a:ln w="4572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74520" y="3314700"/>
            <a:ext cx="0" cy="649224"/>
          </a:xfrm>
          <a:custGeom>
            <a:avLst/>
            <a:gdLst/>
            <a:ahLst/>
            <a:cxnLst/>
            <a:rect l="l" t="t" r="r" b="b"/>
            <a:pathLst>
              <a:path h="649224">
                <a:moveTo>
                  <a:pt x="0" y="649224"/>
                </a:moveTo>
                <a:lnTo>
                  <a:pt x="0" y="0"/>
                </a:lnTo>
              </a:path>
            </a:pathLst>
          </a:custGeom>
          <a:ln w="9144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990088" y="3922776"/>
            <a:ext cx="278891" cy="0"/>
          </a:xfrm>
          <a:custGeom>
            <a:avLst/>
            <a:gdLst/>
            <a:ahLst/>
            <a:cxnLst/>
            <a:rect l="l" t="t" r="r" b="b"/>
            <a:pathLst>
              <a:path w="278891">
                <a:moveTo>
                  <a:pt x="0" y="0"/>
                </a:moveTo>
                <a:lnTo>
                  <a:pt x="278891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264408" y="3922776"/>
            <a:ext cx="461771" cy="0"/>
          </a:xfrm>
          <a:custGeom>
            <a:avLst/>
            <a:gdLst/>
            <a:ahLst/>
            <a:cxnLst/>
            <a:rect l="l" t="t" r="r" b="b"/>
            <a:pathLst>
              <a:path w="461771">
                <a:moveTo>
                  <a:pt x="0" y="0"/>
                </a:moveTo>
                <a:lnTo>
                  <a:pt x="461771" y="0"/>
                </a:lnTo>
              </a:path>
            </a:pathLst>
          </a:custGeom>
          <a:ln w="4572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721608" y="3922776"/>
            <a:ext cx="585215" cy="0"/>
          </a:xfrm>
          <a:custGeom>
            <a:avLst/>
            <a:gdLst/>
            <a:ahLst/>
            <a:cxnLst/>
            <a:rect l="l" t="t" r="r" b="b"/>
            <a:pathLst>
              <a:path w="585215">
                <a:moveTo>
                  <a:pt x="0" y="0"/>
                </a:moveTo>
                <a:lnTo>
                  <a:pt x="585215" y="0"/>
                </a:lnTo>
              </a:path>
            </a:pathLst>
          </a:custGeom>
          <a:ln w="27432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06823" y="3922776"/>
            <a:ext cx="484631" cy="0"/>
          </a:xfrm>
          <a:custGeom>
            <a:avLst/>
            <a:gdLst/>
            <a:ahLst/>
            <a:cxnLst/>
            <a:rect l="l" t="t" r="r" b="b"/>
            <a:pathLst>
              <a:path w="484631">
                <a:moveTo>
                  <a:pt x="0" y="0"/>
                </a:moveTo>
                <a:lnTo>
                  <a:pt x="484631" y="0"/>
                </a:lnTo>
              </a:path>
            </a:pathLst>
          </a:custGeom>
          <a:ln w="4572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791455" y="3922776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57215" y="3922776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4572">
            <a:solidFill>
              <a:srgbClr val="48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88820" y="4009644"/>
            <a:ext cx="1005840" cy="0"/>
          </a:xfrm>
          <a:custGeom>
            <a:avLst/>
            <a:gdLst/>
            <a:ahLst/>
            <a:cxnLst/>
            <a:rect l="l" t="t" r="r" b="b"/>
            <a:pathLst>
              <a:path w="1005840">
                <a:moveTo>
                  <a:pt x="0" y="0"/>
                </a:moveTo>
                <a:lnTo>
                  <a:pt x="1005840" y="0"/>
                </a:lnTo>
              </a:path>
            </a:pathLst>
          </a:custGeom>
          <a:ln w="457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81244" y="4009644"/>
            <a:ext cx="626363" cy="0"/>
          </a:xfrm>
          <a:custGeom>
            <a:avLst/>
            <a:gdLst/>
            <a:ahLst/>
            <a:cxnLst/>
            <a:rect l="l" t="t" r="r" b="b"/>
            <a:pathLst>
              <a:path w="626363">
                <a:moveTo>
                  <a:pt x="0" y="0"/>
                </a:moveTo>
                <a:lnTo>
                  <a:pt x="626363" y="0"/>
                </a:lnTo>
              </a:path>
            </a:pathLst>
          </a:custGeom>
          <a:ln w="457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006089" y="3986784"/>
            <a:ext cx="0" cy="708660"/>
          </a:xfrm>
          <a:custGeom>
            <a:avLst/>
            <a:gdLst/>
            <a:ahLst/>
            <a:cxnLst/>
            <a:rect l="l" t="t" r="r" b="b"/>
            <a:pathLst>
              <a:path h="708660">
                <a:moveTo>
                  <a:pt x="0" y="708660"/>
                </a:moveTo>
                <a:lnTo>
                  <a:pt x="0" y="0"/>
                </a:lnTo>
              </a:path>
            </a:pathLst>
          </a:custGeom>
          <a:ln w="13716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94226" y="3986784"/>
            <a:ext cx="0" cy="370331"/>
          </a:xfrm>
          <a:custGeom>
            <a:avLst/>
            <a:gdLst/>
            <a:ahLst/>
            <a:cxnLst/>
            <a:rect l="l" t="t" r="r" b="b"/>
            <a:pathLst>
              <a:path h="370331">
                <a:moveTo>
                  <a:pt x="0" y="370331"/>
                </a:moveTo>
                <a:lnTo>
                  <a:pt x="0" y="0"/>
                </a:lnTo>
              </a:path>
            </a:pathLst>
          </a:custGeom>
          <a:ln w="13716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19955" y="4018788"/>
            <a:ext cx="0" cy="338327"/>
          </a:xfrm>
          <a:custGeom>
            <a:avLst/>
            <a:gdLst/>
            <a:ahLst/>
            <a:cxnLst/>
            <a:rect l="l" t="t" r="r" b="b"/>
            <a:pathLst>
              <a:path h="338327">
                <a:moveTo>
                  <a:pt x="0" y="338327"/>
                </a:moveTo>
                <a:lnTo>
                  <a:pt x="0" y="0"/>
                </a:lnTo>
              </a:path>
            </a:pathLst>
          </a:custGeom>
          <a:ln w="9144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800600" y="3986784"/>
            <a:ext cx="0" cy="306324"/>
          </a:xfrm>
          <a:custGeom>
            <a:avLst/>
            <a:gdLst/>
            <a:ahLst/>
            <a:cxnLst/>
            <a:rect l="l" t="t" r="r" b="b"/>
            <a:pathLst>
              <a:path h="306324">
                <a:moveTo>
                  <a:pt x="0" y="306324"/>
                </a:moveTo>
                <a:lnTo>
                  <a:pt x="0" y="0"/>
                </a:lnTo>
              </a:path>
            </a:pathLst>
          </a:custGeom>
          <a:ln w="9144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924044" y="3986784"/>
            <a:ext cx="0" cy="292607"/>
          </a:xfrm>
          <a:custGeom>
            <a:avLst/>
            <a:gdLst/>
            <a:ahLst/>
            <a:cxnLst/>
            <a:rect l="l" t="t" r="r" b="b"/>
            <a:pathLst>
              <a:path h="292607">
                <a:moveTo>
                  <a:pt x="0" y="292607"/>
                </a:moveTo>
                <a:lnTo>
                  <a:pt x="0" y="0"/>
                </a:lnTo>
              </a:path>
            </a:pathLst>
          </a:custGeom>
          <a:ln w="18288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131820" y="4270247"/>
            <a:ext cx="612647" cy="0"/>
          </a:xfrm>
          <a:custGeom>
            <a:avLst/>
            <a:gdLst/>
            <a:ahLst/>
            <a:cxnLst/>
            <a:rect l="l" t="t" r="r" b="b"/>
            <a:pathLst>
              <a:path w="612648">
                <a:moveTo>
                  <a:pt x="0" y="0"/>
                </a:moveTo>
                <a:lnTo>
                  <a:pt x="612647" y="0"/>
                </a:lnTo>
              </a:path>
            </a:pathLst>
          </a:custGeom>
          <a:ln w="18288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143250" y="4261103"/>
            <a:ext cx="0" cy="374904"/>
          </a:xfrm>
          <a:custGeom>
            <a:avLst/>
            <a:gdLst/>
            <a:ahLst/>
            <a:cxnLst/>
            <a:rect l="l" t="t" r="r" b="b"/>
            <a:pathLst>
              <a:path h="374904">
                <a:moveTo>
                  <a:pt x="0" y="374904"/>
                </a:moveTo>
                <a:lnTo>
                  <a:pt x="0" y="0"/>
                </a:lnTo>
              </a:path>
            </a:pathLst>
          </a:custGeom>
          <a:ln w="22860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744467" y="4261103"/>
            <a:ext cx="0" cy="384048"/>
          </a:xfrm>
          <a:custGeom>
            <a:avLst/>
            <a:gdLst/>
            <a:ahLst/>
            <a:cxnLst/>
            <a:rect l="l" t="t" r="r" b="b"/>
            <a:pathLst>
              <a:path h="384048">
                <a:moveTo>
                  <a:pt x="0" y="384048"/>
                </a:moveTo>
                <a:lnTo>
                  <a:pt x="0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854196" y="4345685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791455" y="4279391"/>
            <a:ext cx="0" cy="77724"/>
          </a:xfrm>
          <a:custGeom>
            <a:avLst/>
            <a:gdLst/>
            <a:ahLst/>
            <a:cxnLst/>
            <a:rect l="l" t="t" r="r" b="b"/>
            <a:pathLst>
              <a:path h="77724">
                <a:moveTo>
                  <a:pt x="0" y="77724"/>
                </a:moveTo>
                <a:lnTo>
                  <a:pt x="0" y="0"/>
                </a:lnTo>
              </a:path>
            </a:pathLst>
          </a:custGeom>
          <a:ln w="2286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549140" y="4343400"/>
            <a:ext cx="626363" cy="0"/>
          </a:xfrm>
          <a:custGeom>
            <a:avLst/>
            <a:gdLst/>
            <a:ahLst/>
            <a:cxnLst/>
            <a:rect l="l" t="t" r="r" b="b"/>
            <a:pathLst>
              <a:path w="626363">
                <a:moveTo>
                  <a:pt x="0" y="0"/>
                </a:moveTo>
                <a:lnTo>
                  <a:pt x="626363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882896" y="4334255"/>
            <a:ext cx="54863" cy="0"/>
          </a:xfrm>
          <a:custGeom>
            <a:avLst/>
            <a:gdLst/>
            <a:ahLst/>
            <a:cxnLst/>
            <a:rect l="l" t="t" r="r" b="b"/>
            <a:pathLst>
              <a:path w="54863">
                <a:moveTo>
                  <a:pt x="0" y="0"/>
                </a:moveTo>
                <a:lnTo>
                  <a:pt x="54863" y="0"/>
                </a:lnTo>
              </a:path>
            </a:pathLst>
          </a:custGeom>
          <a:ln w="2286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131820" y="4402835"/>
            <a:ext cx="621792" cy="0"/>
          </a:xfrm>
          <a:custGeom>
            <a:avLst/>
            <a:gdLst/>
            <a:ahLst/>
            <a:cxnLst/>
            <a:rect l="l" t="t" r="r" b="b"/>
            <a:pathLst>
              <a:path w="621792">
                <a:moveTo>
                  <a:pt x="0" y="0"/>
                </a:moveTo>
                <a:lnTo>
                  <a:pt x="621792" y="0"/>
                </a:lnTo>
              </a:path>
            </a:pathLst>
          </a:custGeom>
          <a:ln w="18288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988820" y="4453128"/>
            <a:ext cx="1014984" cy="0"/>
          </a:xfrm>
          <a:custGeom>
            <a:avLst/>
            <a:gdLst/>
            <a:ahLst/>
            <a:cxnLst/>
            <a:rect l="l" t="t" r="r" b="b"/>
            <a:pathLst>
              <a:path w="1014984">
                <a:moveTo>
                  <a:pt x="0" y="0"/>
                </a:moveTo>
                <a:lnTo>
                  <a:pt x="1014984" y="0"/>
                </a:lnTo>
              </a:path>
            </a:pathLst>
          </a:custGeom>
          <a:ln w="13716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292340" y="4453128"/>
            <a:ext cx="681227" cy="0"/>
          </a:xfrm>
          <a:custGeom>
            <a:avLst/>
            <a:gdLst/>
            <a:ahLst/>
            <a:cxnLst/>
            <a:rect l="l" t="t" r="r" b="b"/>
            <a:pathLst>
              <a:path w="681227">
                <a:moveTo>
                  <a:pt x="0" y="0"/>
                </a:moveTo>
                <a:lnTo>
                  <a:pt x="681227" y="0"/>
                </a:lnTo>
              </a:path>
            </a:pathLst>
          </a:custGeom>
          <a:ln w="457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156716" y="4521708"/>
            <a:ext cx="598932" cy="0"/>
          </a:xfrm>
          <a:custGeom>
            <a:avLst/>
            <a:gdLst/>
            <a:ahLst/>
            <a:cxnLst/>
            <a:rect l="l" t="t" r="r" b="b"/>
            <a:pathLst>
              <a:path w="598932">
                <a:moveTo>
                  <a:pt x="0" y="0"/>
                </a:moveTo>
                <a:lnTo>
                  <a:pt x="598932" y="0"/>
                </a:lnTo>
              </a:path>
            </a:pathLst>
          </a:custGeom>
          <a:ln w="18288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458467" y="4629150"/>
            <a:ext cx="525780" cy="0"/>
          </a:xfrm>
          <a:custGeom>
            <a:avLst/>
            <a:gdLst/>
            <a:ahLst/>
            <a:cxnLst/>
            <a:rect l="l" t="t" r="r" b="b"/>
            <a:pathLst>
              <a:path w="525780">
                <a:moveTo>
                  <a:pt x="0" y="0"/>
                </a:moveTo>
                <a:lnTo>
                  <a:pt x="525780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131820" y="4633721"/>
            <a:ext cx="621792" cy="0"/>
          </a:xfrm>
          <a:custGeom>
            <a:avLst/>
            <a:gdLst/>
            <a:ahLst/>
            <a:cxnLst/>
            <a:rect l="l" t="t" r="r" b="b"/>
            <a:pathLst>
              <a:path w="621792">
                <a:moveTo>
                  <a:pt x="0" y="0"/>
                </a:moveTo>
                <a:lnTo>
                  <a:pt x="621792" y="0"/>
                </a:lnTo>
              </a:path>
            </a:pathLst>
          </a:custGeom>
          <a:ln w="22860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854196" y="4633721"/>
            <a:ext cx="470915" cy="0"/>
          </a:xfrm>
          <a:custGeom>
            <a:avLst/>
            <a:gdLst/>
            <a:ahLst/>
            <a:cxnLst/>
            <a:rect l="l" t="t" r="r" b="b"/>
            <a:pathLst>
              <a:path w="470915">
                <a:moveTo>
                  <a:pt x="0" y="0"/>
                </a:moveTo>
                <a:lnTo>
                  <a:pt x="470915" y="0"/>
                </a:lnTo>
              </a:path>
            </a:pathLst>
          </a:custGeom>
          <a:ln w="22860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549140" y="4633721"/>
            <a:ext cx="626363" cy="0"/>
          </a:xfrm>
          <a:custGeom>
            <a:avLst/>
            <a:gdLst/>
            <a:ahLst/>
            <a:cxnLst/>
            <a:rect l="l" t="t" r="r" b="b"/>
            <a:pathLst>
              <a:path w="626363">
                <a:moveTo>
                  <a:pt x="0" y="0"/>
                </a:moveTo>
                <a:lnTo>
                  <a:pt x="626363" y="0"/>
                </a:lnTo>
              </a:path>
            </a:pathLst>
          </a:custGeom>
          <a:ln w="22860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698747" y="4636008"/>
            <a:ext cx="54863" cy="0"/>
          </a:xfrm>
          <a:custGeom>
            <a:avLst/>
            <a:gdLst/>
            <a:ahLst/>
            <a:cxnLst/>
            <a:rect l="l" t="t" r="r" b="b"/>
            <a:pathLst>
              <a:path w="54863">
                <a:moveTo>
                  <a:pt x="0" y="0"/>
                </a:moveTo>
                <a:lnTo>
                  <a:pt x="54863" y="0"/>
                </a:lnTo>
              </a:path>
            </a:pathLst>
          </a:custGeom>
          <a:ln w="32004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970532" y="4775453"/>
            <a:ext cx="644651" cy="0"/>
          </a:xfrm>
          <a:custGeom>
            <a:avLst/>
            <a:gdLst/>
            <a:ahLst/>
            <a:cxnLst/>
            <a:rect l="l" t="t" r="r" b="b"/>
            <a:pathLst>
              <a:path w="644651">
                <a:moveTo>
                  <a:pt x="0" y="0"/>
                </a:moveTo>
                <a:lnTo>
                  <a:pt x="644651" y="0"/>
                </a:lnTo>
              </a:path>
            </a:pathLst>
          </a:custGeom>
          <a:ln w="22860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270763" y="111124"/>
            <a:ext cx="8524240" cy="574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>
              <a:lnSpc>
                <a:spcPct val="107000"/>
              </a:lnSpc>
            </a:pPr>
            <a:r>
              <a:rPr sz="1750" b="1" dirty="0" smtClean="0">
                <a:latin typeface="Arial"/>
                <a:cs typeface="Arial"/>
              </a:rPr>
              <a:t>Figure</a:t>
            </a:r>
            <a:r>
              <a:rPr sz="1750" b="1" spc="95" dirty="0" smtClean="0">
                <a:latin typeface="Arial"/>
                <a:cs typeface="Arial"/>
              </a:rPr>
              <a:t> </a:t>
            </a:r>
            <a:r>
              <a:rPr sz="1750" b="1" spc="120" dirty="0" smtClean="0">
                <a:latin typeface="Arial"/>
                <a:cs typeface="Arial"/>
              </a:rPr>
              <a:t>13-3 </a:t>
            </a:r>
            <a:r>
              <a:rPr sz="1750" b="1" spc="-70" dirty="0" smtClean="0">
                <a:latin typeface="Arial"/>
                <a:cs typeface="Arial"/>
              </a:rPr>
              <a:t> </a:t>
            </a:r>
            <a:r>
              <a:rPr sz="1700" spc="25" dirty="0" smtClean="0">
                <a:latin typeface="Arial"/>
                <a:cs typeface="Arial"/>
              </a:rPr>
              <a:t>The</a:t>
            </a:r>
            <a:r>
              <a:rPr sz="1700" spc="80" dirty="0" smtClean="0">
                <a:latin typeface="Arial"/>
                <a:cs typeface="Arial"/>
              </a:rPr>
              <a:t> </a:t>
            </a:r>
            <a:r>
              <a:rPr sz="1700" spc="25" dirty="0" smtClean="0">
                <a:latin typeface="Arial"/>
                <a:cs typeface="Arial"/>
              </a:rPr>
              <a:t>8237A-5</a:t>
            </a:r>
            <a:r>
              <a:rPr sz="1700" spc="190" dirty="0" smtClean="0">
                <a:latin typeface="Arial"/>
                <a:cs typeface="Arial"/>
              </a:rPr>
              <a:t> </a:t>
            </a:r>
            <a:r>
              <a:rPr sz="1700" spc="35" dirty="0" smtClean="0">
                <a:latin typeface="Arial"/>
                <a:cs typeface="Arial"/>
              </a:rPr>
              <a:t>programmable </a:t>
            </a:r>
            <a:r>
              <a:rPr sz="1700" spc="-175" dirty="0" smtClean="0">
                <a:latin typeface="Arial"/>
                <a:cs typeface="Arial"/>
              </a:rPr>
              <a:t> </a:t>
            </a:r>
            <a:r>
              <a:rPr sz="1700" spc="25" dirty="0" smtClean="0">
                <a:latin typeface="Arial"/>
                <a:cs typeface="Arial"/>
              </a:rPr>
              <a:t>DMA</a:t>
            </a:r>
            <a:r>
              <a:rPr sz="1700" spc="-4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controller. </a:t>
            </a:r>
            <a:r>
              <a:rPr sz="1700" spc="-200" dirty="0" smtClean="0">
                <a:latin typeface="Arial"/>
                <a:cs typeface="Arial"/>
              </a:rPr>
              <a:t> </a:t>
            </a:r>
            <a:r>
              <a:rPr sz="1700" spc="30" dirty="0" smtClean="0">
                <a:latin typeface="Arial"/>
                <a:cs typeface="Arial"/>
              </a:rPr>
              <a:t>(a)</a:t>
            </a:r>
            <a:r>
              <a:rPr sz="1700" spc="80" dirty="0" smtClean="0">
                <a:latin typeface="Arial"/>
                <a:cs typeface="Arial"/>
              </a:rPr>
              <a:t> </a:t>
            </a:r>
            <a:r>
              <a:rPr sz="1700" spc="25" dirty="0" smtClean="0">
                <a:latin typeface="Arial"/>
                <a:cs typeface="Arial"/>
              </a:rPr>
              <a:t>Block</a:t>
            </a:r>
            <a:r>
              <a:rPr sz="1700" spc="30" dirty="0" smtClean="0">
                <a:latin typeface="Arial"/>
                <a:cs typeface="Arial"/>
              </a:rPr>
              <a:t> </a:t>
            </a:r>
            <a:r>
              <a:rPr sz="1700" spc="25" dirty="0" smtClean="0">
                <a:latin typeface="Arial"/>
                <a:cs typeface="Arial"/>
              </a:rPr>
              <a:t>diagram </a:t>
            </a:r>
            <a:r>
              <a:rPr sz="1700" spc="-215" dirty="0" smtClean="0">
                <a:latin typeface="Arial"/>
                <a:cs typeface="Arial"/>
              </a:rPr>
              <a:t> </a:t>
            </a:r>
            <a:r>
              <a:rPr sz="1700" spc="35" dirty="0" smtClean="0">
                <a:latin typeface="Arial"/>
                <a:cs typeface="Arial"/>
              </a:rPr>
              <a:t>and</a:t>
            </a:r>
            <a:r>
              <a:rPr sz="1700" spc="105" dirty="0" smtClean="0">
                <a:latin typeface="Arial"/>
                <a:cs typeface="Arial"/>
              </a:rPr>
              <a:t> </a:t>
            </a:r>
            <a:r>
              <a:rPr sz="1700" spc="10" dirty="0" smtClean="0">
                <a:latin typeface="Arial"/>
                <a:cs typeface="Arial"/>
              </a:rPr>
              <a:t>(b) pin-out. </a:t>
            </a:r>
            <a:r>
              <a:rPr sz="1700" spc="-229" dirty="0" smtClean="0">
                <a:latin typeface="Arial"/>
                <a:cs typeface="Arial"/>
              </a:rPr>
              <a:t> </a:t>
            </a:r>
            <a:r>
              <a:rPr sz="1700" spc="15" dirty="0" smtClean="0">
                <a:latin typeface="Arial"/>
                <a:cs typeface="Arial"/>
              </a:rPr>
              <a:t>(Courtesy</a:t>
            </a:r>
            <a:r>
              <a:rPr sz="1700" spc="145" dirty="0" smtClean="0">
                <a:latin typeface="Arial"/>
                <a:cs typeface="Arial"/>
              </a:rPr>
              <a:t> </a:t>
            </a:r>
            <a:r>
              <a:rPr sz="1700" spc="25" dirty="0" smtClean="0">
                <a:latin typeface="Arial"/>
                <a:cs typeface="Arial"/>
              </a:rPr>
              <a:t>of</a:t>
            </a:r>
            <a:r>
              <a:rPr sz="1700" spc="125" dirty="0" smtClean="0">
                <a:latin typeface="Arial"/>
                <a:cs typeface="Arial"/>
              </a:rPr>
              <a:t> </a:t>
            </a:r>
            <a:r>
              <a:rPr sz="1700" spc="30" dirty="0" smtClean="0">
                <a:latin typeface="Arial"/>
                <a:cs typeface="Arial"/>
              </a:rPr>
              <a:t>Intel</a:t>
            </a:r>
            <a:r>
              <a:rPr sz="1700" spc="10" dirty="0" smtClean="0">
                <a:latin typeface="Arial"/>
                <a:cs typeface="Arial"/>
              </a:rPr>
              <a:t> </a:t>
            </a:r>
            <a:r>
              <a:rPr sz="1700" spc="15" dirty="0" smtClean="0">
                <a:latin typeface="Arial"/>
                <a:cs typeface="Arial"/>
              </a:rPr>
              <a:t>Corporation.)</a:t>
            </a:r>
            <a:endParaRPr sz="17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209292" y="1599184"/>
            <a:ext cx="61023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165" dirty="0" smtClean="0">
                <a:solidFill>
                  <a:srgbClr val="696969"/>
                </a:solidFill>
                <a:latin typeface="Arial"/>
                <a:cs typeface="Arial"/>
              </a:rPr>
              <a:t>OECREMENTOR</a:t>
            </a:r>
            <a:endParaRPr sz="8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3425444" y="1599184"/>
            <a:ext cx="76771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140" dirty="0" smtClean="0">
                <a:solidFill>
                  <a:srgbClr val="696969"/>
                </a:solidFill>
                <a:latin typeface="Arial"/>
                <a:cs typeface="Arial"/>
              </a:rPr>
              <a:t>INC/DECREMEN</a:t>
            </a:r>
            <a:r>
              <a:rPr sz="800" spc="-100" dirty="0" smtClean="0">
                <a:solidFill>
                  <a:srgbClr val="696969"/>
                </a:solidFill>
                <a:latin typeface="Arial"/>
                <a:cs typeface="Arial"/>
              </a:rPr>
              <a:t>T</a:t>
            </a:r>
            <a:r>
              <a:rPr sz="800" spc="-170" dirty="0" smtClean="0">
                <a:solidFill>
                  <a:srgbClr val="696969"/>
                </a:solidFill>
                <a:latin typeface="Arial"/>
                <a:cs typeface="Arial"/>
              </a:rPr>
              <a:t>OR</a:t>
            </a:r>
            <a:endParaRPr sz="8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200148" y="1803400"/>
            <a:ext cx="64452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63500">
              <a:lnSpc>
                <a:spcPct val="75000"/>
              </a:lnSpc>
            </a:pPr>
            <a:r>
              <a:rPr sz="800" spc="-130" dirty="0" smtClean="0">
                <a:solidFill>
                  <a:srgbClr val="696969"/>
                </a:solidFill>
                <a:latin typeface="Arial"/>
                <a:cs typeface="Arial"/>
              </a:rPr>
              <a:t>TEM</a:t>
            </a:r>
            <a:r>
              <a:rPr sz="800" spc="-60" dirty="0" smtClean="0">
                <a:solidFill>
                  <a:srgbClr val="696969"/>
                </a:solidFill>
                <a:latin typeface="Arial"/>
                <a:cs typeface="Arial"/>
              </a:rPr>
              <a:t>P</a:t>
            </a:r>
            <a:r>
              <a:rPr sz="800" spc="-160" dirty="0" smtClean="0">
                <a:solidFill>
                  <a:srgbClr val="696969"/>
                </a:solidFill>
                <a:latin typeface="Arial"/>
                <a:cs typeface="Arial"/>
              </a:rPr>
              <a:t>WORD</a:t>
            </a:r>
            <a:r>
              <a:rPr sz="800" spc="-130" dirty="0" smtClean="0">
                <a:solidFill>
                  <a:srgbClr val="696969"/>
                </a:solidFill>
                <a:latin typeface="Arial"/>
                <a:cs typeface="Arial"/>
              </a:rPr>
              <a:t> COUNT</a:t>
            </a:r>
            <a:r>
              <a:rPr sz="800" spc="-80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800" spc="-145" dirty="0" smtClean="0">
                <a:solidFill>
                  <a:srgbClr val="696969"/>
                </a:solidFill>
                <a:latin typeface="Arial"/>
                <a:cs typeface="Arial"/>
              </a:rPr>
              <a:t>REG</a:t>
            </a:r>
            <a:r>
              <a:rPr sz="800" spc="-100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800" spc="-55" dirty="0" smtClean="0">
                <a:solidFill>
                  <a:srgbClr val="878787"/>
                </a:solidFill>
                <a:latin typeface="Arial"/>
                <a:cs typeface="Arial"/>
              </a:rPr>
              <a:t>(</a:t>
            </a:r>
            <a:r>
              <a:rPr sz="800" spc="-80" dirty="0" smtClean="0">
                <a:solidFill>
                  <a:srgbClr val="696969"/>
                </a:solidFill>
                <a:latin typeface="Arial"/>
                <a:cs typeface="Arial"/>
              </a:rPr>
              <a:t>1</a:t>
            </a:r>
            <a:r>
              <a:rPr sz="800" spc="-200" dirty="0" smtClean="0">
                <a:solidFill>
                  <a:srgbClr val="696969"/>
                </a:solidFill>
                <a:latin typeface="Arial"/>
                <a:cs typeface="Arial"/>
              </a:rPr>
              <a:t>6</a:t>
            </a:r>
            <a:r>
              <a:rPr sz="800" spc="30" dirty="0" smtClean="0">
                <a:solidFill>
                  <a:srgbClr val="979797"/>
                </a:solidFill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3498596" y="1803400"/>
            <a:ext cx="61595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4305" marR="12700" indent="-142240">
              <a:lnSpc>
                <a:spcPct val="75000"/>
              </a:lnSpc>
            </a:pPr>
            <a:r>
              <a:rPr sz="800" spc="-150" dirty="0" smtClean="0">
                <a:solidFill>
                  <a:srgbClr val="696969"/>
                </a:solidFill>
                <a:latin typeface="Arial"/>
                <a:cs typeface="Arial"/>
              </a:rPr>
              <a:t>TEMP</a:t>
            </a:r>
            <a:r>
              <a:rPr sz="800" spc="-70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800" spc="-165" dirty="0" smtClean="0">
                <a:solidFill>
                  <a:srgbClr val="696969"/>
                </a:solidFill>
                <a:latin typeface="Arial"/>
                <a:cs typeface="Arial"/>
              </a:rPr>
              <a:t>AOORESS</a:t>
            </a:r>
            <a:r>
              <a:rPr sz="800" spc="-65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800" spc="-145" dirty="0" smtClean="0">
                <a:solidFill>
                  <a:srgbClr val="696969"/>
                </a:solidFill>
                <a:latin typeface="Arial"/>
                <a:cs typeface="Arial"/>
              </a:rPr>
              <a:t>REG</a:t>
            </a:r>
            <a:r>
              <a:rPr sz="800" spc="-135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800" spc="-20" dirty="0" smtClean="0">
                <a:solidFill>
                  <a:srgbClr val="878787"/>
                </a:solidFill>
                <a:latin typeface="Arial"/>
                <a:cs typeface="Arial"/>
              </a:rPr>
              <a:t>(</a:t>
            </a:r>
            <a:r>
              <a:rPr sz="800" spc="-195" dirty="0" smtClean="0">
                <a:solidFill>
                  <a:srgbClr val="696969"/>
                </a:solidFill>
                <a:latin typeface="Arial"/>
                <a:cs typeface="Arial"/>
              </a:rPr>
              <a:t>1</a:t>
            </a:r>
            <a:r>
              <a:rPr sz="800" spc="-50" dirty="0" smtClean="0">
                <a:solidFill>
                  <a:srgbClr val="878787"/>
                </a:solidFill>
                <a:latin typeface="Arial"/>
                <a:cs typeface="Arial"/>
              </a:rPr>
              <a:t>6)</a:t>
            </a:r>
            <a:endParaRPr sz="8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26795" y="1900173"/>
            <a:ext cx="367030" cy="970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2555" algn="ctr">
              <a:lnSpc>
                <a:spcPct val="100000"/>
              </a:lnSpc>
            </a:pPr>
            <a:r>
              <a:rPr sz="950" spc="-25" dirty="0" smtClean="0">
                <a:solidFill>
                  <a:srgbClr val="545454"/>
                </a:solidFill>
                <a:latin typeface="Courier New"/>
                <a:cs typeface="Courier New"/>
              </a:rPr>
              <a:t>EOP</a:t>
            </a:r>
            <a:endParaRPr sz="950">
              <a:latin typeface="Courier New"/>
              <a:cs typeface="Courier New"/>
            </a:endParaRPr>
          </a:p>
          <a:p>
            <a:pPr marL="9525" algn="ctr">
              <a:lnSpc>
                <a:spcPts val="1080"/>
              </a:lnSpc>
            </a:pPr>
            <a:r>
              <a:rPr sz="950" spc="-75" dirty="0" smtClean="0">
                <a:solidFill>
                  <a:srgbClr val="424242"/>
                </a:solidFill>
                <a:latin typeface="Courier New"/>
                <a:cs typeface="Courier New"/>
              </a:rPr>
              <a:t>RESET</a:t>
            </a:r>
            <a:endParaRPr sz="950">
              <a:latin typeface="Courier New"/>
              <a:cs typeface="Courier New"/>
            </a:endParaRPr>
          </a:p>
          <a:p>
            <a:pPr marL="12700" marR="12700" indent="196215" algn="just">
              <a:lnSpc>
                <a:spcPts val="1040"/>
              </a:lnSpc>
              <a:spcBef>
                <a:spcPts val="55"/>
              </a:spcBef>
            </a:pPr>
            <a:r>
              <a:rPr sz="1050" spc="-220" dirty="0" smtClean="0">
                <a:solidFill>
                  <a:srgbClr val="545454"/>
                </a:solidFill>
                <a:latin typeface="Times New Roman"/>
                <a:cs typeface="Times New Roman"/>
              </a:rPr>
              <a:t>C"S</a:t>
            </a:r>
            <a:r>
              <a:rPr sz="1050" spc="-100" dirty="0" smtClean="0">
                <a:solidFill>
                  <a:srgbClr val="545454"/>
                </a:solidFill>
                <a:latin typeface="Times New Roman"/>
                <a:cs typeface="Times New Roman"/>
              </a:rPr>
              <a:t> </a:t>
            </a:r>
            <a:r>
              <a:rPr sz="950" spc="-75" dirty="0" smtClean="0">
                <a:solidFill>
                  <a:srgbClr val="424242"/>
                </a:solidFill>
                <a:latin typeface="Courier New"/>
                <a:cs typeface="Courier New"/>
              </a:rPr>
              <a:t>RE</a:t>
            </a:r>
            <a:r>
              <a:rPr sz="950" spc="-55" dirty="0" smtClean="0">
                <a:solidFill>
                  <a:srgbClr val="424242"/>
                </a:solidFill>
                <a:latin typeface="Courier New"/>
                <a:cs typeface="Courier New"/>
              </a:rPr>
              <a:t>A</a:t>
            </a:r>
            <a:r>
              <a:rPr sz="950" spc="0" dirty="0" smtClean="0">
                <a:solidFill>
                  <a:srgbClr val="696969"/>
                </a:solidFill>
                <a:latin typeface="Courier New"/>
                <a:cs typeface="Courier New"/>
              </a:rPr>
              <a:t>DY </a:t>
            </a:r>
            <a:r>
              <a:rPr sz="950" spc="-50" dirty="0" smtClean="0">
                <a:solidFill>
                  <a:srgbClr val="696969"/>
                </a:solidFill>
                <a:latin typeface="Courier New"/>
                <a:cs typeface="Courier New"/>
              </a:rPr>
              <a:t>CLOCK</a:t>
            </a:r>
            <a:endParaRPr sz="950">
              <a:latin typeface="Courier New"/>
              <a:cs typeface="Courier New"/>
            </a:endParaRPr>
          </a:p>
          <a:p>
            <a:pPr marL="111760" algn="ctr">
              <a:lnSpc>
                <a:spcPts val="1060"/>
              </a:lnSpc>
            </a:pPr>
            <a:r>
              <a:rPr sz="950" spc="-55" dirty="0" smtClean="0">
                <a:solidFill>
                  <a:srgbClr val="424242"/>
                </a:solidFill>
                <a:latin typeface="Courier New"/>
                <a:cs typeface="Courier New"/>
              </a:rPr>
              <a:t>AEN</a:t>
            </a:r>
            <a:endParaRPr sz="950">
              <a:latin typeface="Courier New"/>
              <a:cs typeface="Courier New"/>
            </a:endParaRPr>
          </a:p>
          <a:p>
            <a:pPr marR="635" algn="ctr">
              <a:lnSpc>
                <a:spcPts val="1010"/>
              </a:lnSpc>
            </a:pPr>
            <a:r>
              <a:rPr sz="950" spc="-65" dirty="0" smtClean="0">
                <a:solidFill>
                  <a:srgbClr val="545454"/>
                </a:solidFill>
                <a:latin typeface="Courier New"/>
                <a:cs typeface="Courier New"/>
              </a:rPr>
              <a:t>AOSTB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7028180" y="1947926"/>
            <a:ext cx="227965" cy="197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-160" dirty="0" smtClean="0">
                <a:solidFill>
                  <a:srgbClr val="2D2D2D"/>
                </a:solidFill>
                <a:latin typeface="Courier New"/>
                <a:cs typeface="Courier New"/>
              </a:rPr>
              <a:t>lOR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8034019" y="1997524"/>
            <a:ext cx="561975" cy="2539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77825" algn="just">
              <a:lnSpc>
                <a:spcPct val="71700"/>
              </a:lnSpc>
            </a:pPr>
            <a:r>
              <a:rPr sz="1150" spc="-80" dirty="0" smtClean="0">
                <a:solidFill>
                  <a:srgbClr val="2D2D2D"/>
                </a:solidFill>
                <a:latin typeface="Courier New"/>
                <a:cs typeface="Courier New"/>
              </a:rPr>
              <a:t>A</a:t>
            </a:r>
            <a:r>
              <a:rPr sz="1150" spc="40" dirty="0" smtClean="0">
                <a:solidFill>
                  <a:srgbClr val="545454"/>
                </a:solidFill>
                <a:latin typeface="Courier New"/>
                <a:cs typeface="Courier New"/>
              </a:rPr>
              <a:t>7 </a:t>
            </a:r>
            <a:r>
              <a:rPr sz="1150" spc="-100" dirty="0" smtClean="0">
                <a:solidFill>
                  <a:srgbClr val="424242"/>
                </a:solidFill>
                <a:latin typeface="Courier New"/>
                <a:cs typeface="Courier New"/>
              </a:rPr>
              <a:t>A6 </a:t>
            </a:r>
            <a:r>
              <a:rPr sz="1150" spc="-114" dirty="0" smtClean="0">
                <a:solidFill>
                  <a:srgbClr val="2D2D2D"/>
                </a:solidFill>
                <a:latin typeface="Courier New"/>
                <a:cs typeface="Courier New"/>
              </a:rPr>
              <a:t>A5</a:t>
            </a:r>
            <a:endParaRPr sz="1150">
              <a:latin typeface="Courier New"/>
              <a:cs typeface="Courier New"/>
            </a:endParaRPr>
          </a:p>
          <a:p>
            <a:pPr marL="12700" marR="302895">
              <a:lnSpc>
                <a:spcPct val="70600"/>
              </a:lnSpc>
              <a:spcBef>
                <a:spcPts val="225"/>
              </a:spcBef>
            </a:pPr>
            <a:r>
              <a:rPr sz="850" spc="25" dirty="0" smtClean="0">
                <a:solidFill>
                  <a:srgbClr val="424242"/>
                </a:solidFill>
                <a:latin typeface="Arial"/>
                <a:cs typeface="Arial"/>
              </a:rPr>
              <a:t>A4</a:t>
            </a:r>
            <a:r>
              <a:rPr sz="850" spc="1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150" spc="-70" dirty="0" smtClean="0">
                <a:solidFill>
                  <a:srgbClr val="424242"/>
                </a:solidFill>
                <a:latin typeface="Courier New"/>
                <a:cs typeface="Courier New"/>
              </a:rPr>
              <a:t>EOP </a:t>
            </a:r>
            <a:r>
              <a:rPr sz="1150" spc="-114" dirty="0" smtClean="0">
                <a:solidFill>
                  <a:srgbClr val="2D2D2D"/>
                </a:solidFill>
                <a:latin typeface="Courier New"/>
                <a:cs typeface="Courier New"/>
              </a:rPr>
              <a:t>A3 </a:t>
            </a:r>
            <a:r>
              <a:rPr sz="1150" spc="-100" dirty="0" smtClean="0">
                <a:solidFill>
                  <a:srgbClr val="2D2D2D"/>
                </a:solidFill>
                <a:latin typeface="Courier New"/>
                <a:cs typeface="Courier New"/>
              </a:rPr>
              <a:t>A2 </a:t>
            </a:r>
            <a:r>
              <a:rPr sz="1150" spc="-160" dirty="0" smtClean="0">
                <a:solidFill>
                  <a:srgbClr val="2D2D2D"/>
                </a:solidFill>
                <a:latin typeface="Courier New"/>
                <a:cs typeface="Courier New"/>
              </a:rPr>
              <a:t>A1 </a:t>
            </a:r>
            <a:r>
              <a:rPr sz="1150" spc="-80" dirty="0" smtClean="0">
                <a:solidFill>
                  <a:srgbClr val="2D2D2D"/>
                </a:solidFill>
                <a:latin typeface="Courier New"/>
                <a:cs typeface="Courier New"/>
              </a:rPr>
              <a:t>A</a:t>
            </a:r>
            <a:r>
              <a:rPr sz="1150" spc="-100" dirty="0" smtClean="0">
                <a:solidFill>
                  <a:srgbClr val="545454"/>
                </a:solidFill>
                <a:latin typeface="Courier New"/>
                <a:cs typeface="Courier New"/>
              </a:rPr>
              <a:t>O</a:t>
            </a:r>
            <a:endParaRPr sz="1150">
              <a:latin typeface="Courier New"/>
              <a:cs typeface="Courier New"/>
            </a:endParaRPr>
          </a:p>
          <a:p>
            <a:pPr marL="21590" marR="12700" indent="-9525">
              <a:lnSpc>
                <a:spcPct val="73000"/>
              </a:lnSpc>
            </a:pPr>
            <a:r>
              <a:rPr sz="1150" spc="-120" dirty="0" smtClean="0">
                <a:solidFill>
                  <a:srgbClr val="2D2D2D"/>
                </a:solidFill>
                <a:latin typeface="Courier New"/>
                <a:cs typeface="Courier New"/>
              </a:rPr>
              <a:t>V</a:t>
            </a:r>
            <a:r>
              <a:rPr sz="1150" spc="-190" dirty="0" smtClean="0">
                <a:solidFill>
                  <a:srgbClr val="696969"/>
                </a:solidFill>
                <a:latin typeface="Courier New"/>
                <a:cs typeface="Courier New"/>
              </a:rPr>
              <a:t>cc</a:t>
            </a:r>
            <a:r>
              <a:rPr sz="1150" spc="-335" dirty="0" smtClean="0">
                <a:solidFill>
                  <a:srgbClr val="696969"/>
                </a:solidFill>
                <a:latin typeface="Courier New"/>
                <a:cs typeface="Courier New"/>
              </a:rPr>
              <a:t>(</a:t>
            </a:r>
            <a:r>
              <a:rPr sz="1150" spc="-155" dirty="0" smtClean="0">
                <a:solidFill>
                  <a:srgbClr val="2D2D2D"/>
                </a:solidFill>
                <a:latin typeface="Courier New"/>
                <a:cs typeface="Courier New"/>
              </a:rPr>
              <a:t>+</a:t>
            </a:r>
            <a:r>
              <a:rPr sz="1150" spc="-114" dirty="0" smtClean="0">
                <a:solidFill>
                  <a:srgbClr val="545454"/>
                </a:solidFill>
                <a:latin typeface="Courier New"/>
                <a:cs typeface="Courier New"/>
              </a:rPr>
              <a:t>5V) </a:t>
            </a:r>
            <a:r>
              <a:rPr sz="1150" spc="-65" dirty="0" smtClean="0">
                <a:solidFill>
                  <a:srgbClr val="2D2D2D"/>
                </a:solidFill>
                <a:latin typeface="Courier New"/>
                <a:cs typeface="Courier New"/>
              </a:rPr>
              <a:t>0</a:t>
            </a:r>
            <a:r>
              <a:rPr sz="1150" spc="-245" dirty="0" smtClean="0">
                <a:solidFill>
                  <a:srgbClr val="2D2D2D"/>
                </a:solidFill>
                <a:latin typeface="Courier New"/>
                <a:cs typeface="Courier New"/>
              </a:rPr>
              <a:t>8</a:t>
            </a:r>
            <a:r>
              <a:rPr sz="1150" spc="100" dirty="0" smtClean="0">
                <a:solidFill>
                  <a:srgbClr val="545454"/>
                </a:solidFill>
                <a:latin typeface="Courier New"/>
                <a:cs typeface="Courier New"/>
              </a:rPr>
              <a:t>0</a:t>
            </a:r>
            <a:endParaRPr sz="1150">
              <a:latin typeface="Courier New"/>
              <a:cs typeface="Courier New"/>
            </a:endParaRPr>
          </a:p>
          <a:p>
            <a:pPr marL="21590">
              <a:lnSpc>
                <a:spcPts val="900"/>
              </a:lnSpc>
            </a:pPr>
            <a:r>
              <a:rPr sz="1150" spc="-45" dirty="0" smtClean="0">
                <a:solidFill>
                  <a:srgbClr val="2D2D2D"/>
                </a:solidFill>
                <a:latin typeface="Courier New"/>
                <a:cs typeface="Courier New"/>
              </a:rPr>
              <a:t>0</a:t>
            </a:r>
            <a:r>
              <a:rPr sz="1150" spc="-195" dirty="0" smtClean="0">
                <a:solidFill>
                  <a:srgbClr val="2D2D2D"/>
                </a:solidFill>
                <a:latin typeface="Courier New"/>
                <a:cs typeface="Courier New"/>
              </a:rPr>
              <a:t>8</a:t>
            </a:r>
            <a:r>
              <a:rPr sz="1150" spc="-250" dirty="0" smtClean="0">
                <a:solidFill>
                  <a:srgbClr val="545454"/>
                </a:solidFill>
                <a:latin typeface="Courier New"/>
                <a:cs typeface="Courier New"/>
              </a:rPr>
              <a:t>1</a:t>
            </a:r>
            <a:endParaRPr sz="1150">
              <a:latin typeface="Courier New"/>
              <a:cs typeface="Courier New"/>
            </a:endParaRPr>
          </a:p>
          <a:p>
            <a:pPr marL="21590">
              <a:lnSpc>
                <a:spcPts val="1010"/>
              </a:lnSpc>
            </a:pPr>
            <a:r>
              <a:rPr sz="1150" spc="-100" dirty="0" smtClean="0">
                <a:solidFill>
                  <a:srgbClr val="2D2D2D"/>
                </a:solidFill>
                <a:latin typeface="Courier New"/>
                <a:cs typeface="Courier New"/>
              </a:rPr>
              <a:t>082</a:t>
            </a:r>
            <a:endParaRPr sz="1150">
              <a:latin typeface="Courier New"/>
              <a:cs typeface="Courier New"/>
            </a:endParaRPr>
          </a:p>
          <a:p>
            <a:pPr marL="21590">
              <a:lnSpc>
                <a:spcPts val="1010"/>
              </a:lnSpc>
            </a:pPr>
            <a:r>
              <a:rPr sz="1150" spc="-45" dirty="0" smtClean="0">
                <a:solidFill>
                  <a:srgbClr val="2D2D2D"/>
                </a:solidFill>
                <a:latin typeface="Courier New"/>
                <a:cs typeface="Courier New"/>
              </a:rPr>
              <a:t>0</a:t>
            </a:r>
            <a:r>
              <a:rPr sz="1150" spc="-265" dirty="0" smtClean="0">
                <a:solidFill>
                  <a:srgbClr val="2D2D2D"/>
                </a:solidFill>
                <a:latin typeface="Courier New"/>
                <a:cs typeface="Courier New"/>
              </a:rPr>
              <a:t>8</a:t>
            </a:r>
            <a:r>
              <a:rPr sz="1150" spc="40" dirty="0" smtClean="0">
                <a:solidFill>
                  <a:srgbClr val="545454"/>
                </a:solidFill>
                <a:latin typeface="Courier New"/>
                <a:cs typeface="Courier New"/>
              </a:rPr>
              <a:t>3</a:t>
            </a:r>
            <a:endParaRPr sz="1150">
              <a:latin typeface="Courier New"/>
              <a:cs typeface="Courier New"/>
            </a:endParaRPr>
          </a:p>
          <a:p>
            <a:pPr marL="21590">
              <a:lnSpc>
                <a:spcPts val="969"/>
              </a:lnSpc>
            </a:pPr>
            <a:r>
              <a:rPr sz="1150" spc="-120" dirty="0" smtClean="0">
                <a:solidFill>
                  <a:srgbClr val="2D2D2D"/>
                </a:solidFill>
                <a:latin typeface="Courier New"/>
                <a:cs typeface="Courier New"/>
              </a:rPr>
              <a:t>0</a:t>
            </a:r>
            <a:r>
              <a:rPr sz="1150" spc="-80" dirty="0" smtClean="0">
                <a:solidFill>
                  <a:srgbClr val="545454"/>
                </a:solidFill>
                <a:latin typeface="Courier New"/>
                <a:cs typeface="Courier New"/>
              </a:rPr>
              <a:t>84</a:t>
            </a:r>
            <a:endParaRPr sz="1150">
              <a:latin typeface="Courier New"/>
              <a:cs typeface="Courier New"/>
            </a:endParaRPr>
          </a:p>
          <a:p>
            <a:pPr marL="21590">
              <a:lnSpc>
                <a:spcPts val="969"/>
              </a:lnSpc>
            </a:pPr>
            <a:r>
              <a:rPr sz="1150" spc="-80" dirty="0" smtClean="0">
                <a:solidFill>
                  <a:srgbClr val="2D2D2D"/>
                </a:solidFill>
                <a:latin typeface="Courier New"/>
                <a:cs typeface="Courier New"/>
              </a:rPr>
              <a:t>DAC</a:t>
            </a:r>
            <a:r>
              <a:rPr sz="1150" spc="-90" dirty="0" smtClean="0">
                <a:solidFill>
                  <a:srgbClr val="2D2D2D"/>
                </a:solidFill>
                <a:latin typeface="Courier New"/>
                <a:cs typeface="Courier New"/>
              </a:rPr>
              <a:t>K</a:t>
            </a:r>
            <a:r>
              <a:rPr sz="1150" spc="-100" dirty="0" smtClean="0">
                <a:solidFill>
                  <a:srgbClr val="545454"/>
                </a:solidFill>
                <a:latin typeface="Courier New"/>
                <a:cs typeface="Courier New"/>
              </a:rPr>
              <a:t>O</a:t>
            </a:r>
            <a:endParaRPr sz="1150">
              <a:latin typeface="Courier New"/>
              <a:cs typeface="Courier New"/>
            </a:endParaRPr>
          </a:p>
          <a:p>
            <a:pPr marL="21590" marR="163195">
              <a:lnSpc>
                <a:spcPct val="73000"/>
              </a:lnSpc>
              <a:spcBef>
                <a:spcPts val="35"/>
              </a:spcBef>
            </a:pPr>
            <a:r>
              <a:rPr sz="1150" spc="-80" dirty="0" smtClean="0">
                <a:solidFill>
                  <a:srgbClr val="2D2D2D"/>
                </a:solidFill>
                <a:latin typeface="Courier New"/>
                <a:cs typeface="Courier New"/>
              </a:rPr>
              <a:t>DAC</a:t>
            </a:r>
            <a:r>
              <a:rPr sz="1150" spc="-20" dirty="0" smtClean="0">
                <a:solidFill>
                  <a:srgbClr val="2D2D2D"/>
                </a:solidFill>
                <a:latin typeface="Courier New"/>
                <a:cs typeface="Courier New"/>
              </a:rPr>
              <a:t>K</a:t>
            </a:r>
            <a:r>
              <a:rPr sz="1150" spc="-250" dirty="0" smtClean="0">
                <a:solidFill>
                  <a:srgbClr val="545454"/>
                </a:solidFill>
                <a:latin typeface="Courier New"/>
                <a:cs typeface="Courier New"/>
              </a:rPr>
              <a:t>1 </a:t>
            </a:r>
            <a:r>
              <a:rPr sz="1150" spc="5" dirty="0" smtClean="0">
                <a:solidFill>
                  <a:srgbClr val="2D2D2D"/>
                </a:solidFill>
                <a:latin typeface="Courier New"/>
                <a:cs typeface="Courier New"/>
              </a:rPr>
              <a:t>0</a:t>
            </a:r>
            <a:r>
              <a:rPr sz="1150" spc="-165" dirty="0" smtClean="0">
                <a:solidFill>
                  <a:srgbClr val="2D2D2D"/>
                </a:solidFill>
                <a:latin typeface="Courier New"/>
                <a:cs typeface="Courier New"/>
              </a:rPr>
              <a:t>8</a:t>
            </a:r>
            <a:r>
              <a:rPr sz="1150" spc="-65" dirty="0" smtClean="0">
                <a:solidFill>
                  <a:srgbClr val="545454"/>
                </a:solidFill>
                <a:latin typeface="Courier New"/>
                <a:cs typeface="Courier New"/>
              </a:rPr>
              <a:t>5</a:t>
            </a:r>
            <a:endParaRPr sz="1150">
              <a:latin typeface="Courier New"/>
              <a:cs typeface="Courier New"/>
            </a:endParaRPr>
          </a:p>
          <a:p>
            <a:pPr marL="21590">
              <a:lnSpc>
                <a:spcPts val="940"/>
              </a:lnSpc>
            </a:pPr>
            <a:r>
              <a:rPr sz="1150" spc="-85" dirty="0" smtClean="0">
                <a:solidFill>
                  <a:srgbClr val="2D2D2D"/>
                </a:solidFill>
                <a:latin typeface="Courier New"/>
                <a:cs typeface="Courier New"/>
              </a:rPr>
              <a:t>086</a:t>
            </a:r>
            <a:endParaRPr sz="1150">
              <a:latin typeface="Courier New"/>
              <a:cs typeface="Courier New"/>
            </a:endParaRPr>
          </a:p>
          <a:p>
            <a:pPr marL="21590">
              <a:lnSpc>
                <a:spcPts val="1040"/>
              </a:lnSpc>
            </a:pPr>
            <a:r>
              <a:rPr sz="1150" spc="5" dirty="0" smtClean="0">
                <a:solidFill>
                  <a:srgbClr val="2D2D2D"/>
                </a:solidFill>
                <a:latin typeface="Courier New"/>
                <a:cs typeface="Courier New"/>
              </a:rPr>
              <a:t>0</a:t>
            </a:r>
            <a:r>
              <a:rPr sz="1150" spc="-165" dirty="0" smtClean="0">
                <a:solidFill>
                  <a:srgbClr val="2D2D2D"/>
                </a:solidFill>
                <a:latin typeface="Courier New"/>
                <a:cs typeface="Courier New"/>
              </a:rPr>
              <a:t>8</a:t>
            </a:r>
            <a:r>
              <a:rPr sz="1150" spc="-15" dirty="0" smtClean="0">
                <a:solidFill>
                  <a:srgbClr val="545454"/>
                </a:solidFill>
                <a:latin typeface="Courier New"/>
                <a:cs typeface="Courier New"/>
              </a:rPr>
              <a:t>7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999479" y="2075941"/>
            <a:ext cx="1452245" cy="321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03835" algn="r">
              <a:lnSpc>
                <a:spcPts val="1330"/>
              </a:lnSpc>
            </a:pPr>
            <a:r>
              <a:rPr sz="1150" spc="-480" dirty="0" smtClean="0">
                <a:solidFill>
                  <a:srgbClr val="545454"/>
                </a:solidFill>
                <a:latin typeface="Courier New"/>
                <a:cs typeface="Courier New"/>
              </a:rPr>
              <a:t>l</a:t>
            </a:r>
            <a:r>
              <a:rPr sz="1150" spc="100" dirty="0" smtClean="0">
                <a:solidFill>
                  <a:srgbClr val="2D2D2D"/>
                </a:solidFill>
                <a:latin typeface="Courier New"/>
                <a:cs typeface="Courier New"/>
              </a:rPr>
              <a:t>OW</a:t>
            </a:r>
            <a:endParaRPr sz="1150">
              <a:latin typeface="Courier New"/>
              <a:cs typeface="Courier New"/>
            </a:endParaRPr>
          </a:p>
          <a:p>
            <a:pPr marL="12700">
              <a:lnSpc>
                <a:spcPts val="1025"/>
              </a:lnSpc>
              <a:tabLst>
                <a:tab pos="716280" algn="l"/>
                <a:tab pos="894715" algn="l"/>
              </a:tabLst>
            </a:pPr>
            <a:r>
              <a:rPr sz="1150" u="sng" dirty="0" smtClean="0">
                <a:solidFill>
                  <a:srgbClr val="2D2D2D"/>
                </a:solidFill>
                <a:latin typeface="Courier New"/>
                <a:cs typeface="Courier New"/>
              </a:rPr>
              <a:t> 	</a:t>
            </a:r>
            <a:r>
              <a:rPr sz="1150" dirty="0" smtClean="0">
                <a:solidFill>
                  <a:srgbClr val="2D2D2D"/>
                </a:solidFill>
                <a:latin typeface="Courier New"/>
                <a:cs typeface="Courier New"/>
              </a:rPr>
              <a:t>	M</a:t>
            </a:r>
            <a:r>
              <a:rPr sz="1150" spc="-590" dirty="0" smtClean="0">
                <a:solidFill>
                  <a:srgbClr val="2D2D2D"/>
                </a:solidFill>
                <a:latin typeface="Courier New"/>
                <a:cs typeface="Courier New"/>
              </a:rPr>
              <a:t> </a:t>
            </a:r>
            <a:r>
              <a:rPr sz="1150" spc="-50" dirty="0" smtClean="0">
                <a:solidFill>
                  <a:srgbClr val="545454"/>
                </a:solidFill>
                <a:latin typeface="Courier New"/>
                <a:cs typeface="Courier New"/>
              </a:rPr>
              <a:t>EMR</a:t>
            </a:r>
            <a:r>
              <a:rPr sz="1150" spc="300" dirty="0" smtClean="0">
                <a:solidFill>
                  <a:srgbClr val="545454"/>
                </a:solidFill>
                <a:latin typeface="Courier New"/>
                <a:cs typeface="Courier New"/>
              </a:rPr>
              <a:t> </a:t>
            </a:r>
            <a:r>
              <a:rPr sz="950" spc="5" dirty="0" smtClean="0">
                <a:solidFill>
                  <a:srgbClr val="696969"/>
                </a:solidFill>
                <a:latin typeface="Courier New"/>
                <a:cs typeface="Courier New"/>
              </a:rPr>
              <a:t>3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999479" y="2327402"/>
            <a:ext cx="1249680" cy="197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707390" algn="l"/>
                <a:tab pos="871855" algn="l"/>
              </a:tabLst>
            </a:pPr>
            <a:r>
              <a:rPr sz="1150" u="heavy" dirty="0" smtClean="0">
                <a:solidFill>
                  <a:srgbClr val="424242"/>
                </a:solidFill>
                <a:latin typeface="Courier New"/>
                <a:cs typeface="Courier New"/>
              </a:rPr>
              <a:t> 	</a:t>
            </a:r>
            <a:r>
              <a:rPr sz="1150" dirty="0" smtClean="0">
                <a:solidFill>
                  <a:srgbClr val="424242"/>
                </a:solidFill>
                <a:latin typeface="Courier New"/>
                <a:cs typeface="Courier New"/>
              </a:rPr>
              <a:t>	</a:t>
            </a:r>
            <a:r>
              <a:rPr sz="1150" spc="25" dirty="0" smtClean="0">
                <a:solidFill>
                  <a:srgbClr val="424242"/>
                </a:solidFill>
                <a:latin typeface="Courier New"/>
                <a:cs typeface="Courier New"/>
              </a:rPr>
              <a:t>MEMW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2245867" y="2458720"/>
            <a:ext cx="56070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140" dirty="0" smtClean="0">
                <a:solidFill>
                  <a:srgbClr val="696969"/>
                </a:solidFill>
                <a:latin typeface="Arial"/>
                <a:cs typeface="Arial"/>
              </a:rPr>
              <a:t>READ</a:t>
            </a:r>
            <a:r>
              <a:rPr sz="800" spc="-114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800" spc="-95" dirty="0" smtClean="0">
                <a:solidFill>
                  <a:srgbClr val="696969"/>
                </a:solidFill>
                <a:latin typeface="Arial"/>
                <a:cs typeface="Arial"/>
              </a:rPr>
              <a:t>BUFFEfl</a:t>
            </a:r>
            <a:endParaRPr sz="8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680707" y="2505717"/>
            <a:ext cx="608965" cy="6457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2720" marR="12700" indent="-160020" algn="just">
              <a:lnSpc>
                <a:spcPct val="71300"/>
              </a:lnSpc>
            </a:pPr>
            <a:r>
              <a:rPr sz="1150" spc="-105" dirty="0" smtClean="0">
                <a:solidFill>
                  <a:srgbClr val="545454"/>
                </a:solidFill>
                <a:latin typeface="Courier New"/>
                <a:cs typeface="Courier New"/>
              </a:rPr>
              <a:t>(</a:t>
            </a:r>
            <a:r>
              <a:rPr sz="1150" spc="-345" dirty="0" smtClean="0">
                <a:solidFill>
                  <a:srgbClr val="545454"/>
                </a:solidFill>
                <a:latin typeface="Courier New"/>
                <a:cs typeface="Courier New"/>
              </a:rPr>
              <a:t>N</a:t>
            </a:r>
            <a:r>
              <a:rPr sz="1150" spc="-60" dirty="0" smtClean="0">
                <a:solidFill>
                  <a:srgbClr val="2D2D2D"/>
                </a:solidFill>
                <a:latin typeface="Courier New"/>
                <a:cs typeface="Courier New"/>
              </a:rPr>
              <a:t>OTE</a:t>
            </a:r>
            <a:r>
              <a:rPr sz="1150" spc="-434" dirty="0" smtClean="0">
                <a:solidFill>
                  <a:srgbClr val="2D2D2D"/>
                </a:solidFill>
                <a:latin typeface="Courier New"/>
                <a:cs typeface="Courier New"/>
              </a:rPr>
              <a:t> </a:t>
            </a:r>
            <a:r>
              <a:rPr sz="1150" spc="-305" dirty="0" smtClean="0">
                <a:solidFill>
                  <a:srgbClr val="2D2D2D"/>
                </a:solidFill>
                <a:latin typeface="Courier New"/>
                <a:cs typeface="Courier New"/>
              </a:rPr>
              <a:t>1</a:t>
            </a:r>
            <a:r>
              <a:rPr sz="1150" spc="-575" dirty="0" smtClean="0">
                <a:solidFill>
                  <a:srgbClr val="2D2D2D"/>
                </a:solidFill>
                <a:latin typeface="Courier New"/>
                <a:cs typeface="Courier New"/>
              </a:rPr>
              <a:t> </a:t>
            </a:r>
            <a:r>
              <a:rPr sz="1150" spc="-195" dirty="0" smtClean="0">
                <a:solidFill>
                  <a:srgbClr val="545454"/>
                </a:solidFill>
                <a:latin typeface="Courier New"/>
                <a:cs typeface="Courier New"/>
              </a:rPr>
              <a:t>1) </a:t>
            </a:r>
            <a:r>
              <a:rPr sz="1150" spc="-80" dirty="0" smtClean="0">
                <a:solidFill>
                  <a:srgbClr val="2D2D2D"/>
                </a:solidFill>
                <a:latin typeface="Courier New"/>
                <a:cs typeface="Courier New"/>
              </a:rPr>
              <a:t>REA</a:t>
            </a:r>
            <a:r>
              <a:rPr sz="1150" spc="-55" dirty="0" smtClean="0">
                <a:solidFill>
                  <a:srgbClr val="2D2D2D"/>
                </a:solidFill>
                <a:latin typeface="Courier New"/>
                <a:cs typeface="Courier New"/>
              </a:rPr>
              <a:t>D</a:t>
            </a:r>
            <a:r>
              <a:rPr sz="1150" spc="-60" dirty="0" smtClean="0">
                <a:solidFill>
                  <a:srgbClr val="545454"/>
                </a:solidFill>
                <a:latin typeface="Courier New"/>
                <a:cs typeface="Courier New"/>
              </a:rPr>
              <a:t>Y </a:t>
            </a:r>
            <a:r>
              <a:rPr sz="1150" spc="-100" dirty="0" smtClean="0">
                <a:solidFill>
                  <a:srgbClr val="545454"/>
                </a:solidFill>
                <a:latin typeface="Courier New"/>
                <a:cs typeface="Courier New"/>
              </a:rPr>
              <a:t>HLDA </a:t>
            </a:r>
            <a:r>
              <a:rPr sz="1150" spc="-90" dirty="0" smtClean="0">
                <a:solidFill>
                  <a:srgbClr val="2D2D2D"/>
                </a:solidFill>
                <a:latin typeface="Courier New"/>
                <a:cs typeface="Courier New"/>
              </a:rPr>
              <a:t>ADSTB</a:t>
            </a:r>
            <a:endParaRPr sz="1150">
              <a:latin typeface="Courier New"/>
              <a:cs typeface="Courier New"/>
            </a:endParaRPr>
          </a:p>
          <a:p>
            <a:pPr marL="323215">
              <a:lnSpc>
                <a:spcPts val="969"/>
              </a:lnSpc>
            </a:pPr>
            <a:r>
              <a:rPr sz="1150" spc="-80" dirty="0" smtClean="0">
                <a:solidFill>
                  <a:srgbClr val="2D2D2D"/>
                </a:solidFill>
                <a:latin typeface="Courier New"/>
                <a:cs typeface="Courier New"/>
              </a:rPr>
              <a:t>AEN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675635" y="2601467"/>
            <a:ext cx="224154" cy="1498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190" dirty="0" smtClean="0">
                <a:solidFill>
                  <a:srgbClr val="696969"/>
                </a:solidFill>
                <a:latin typeface="Times New Roman"/>
                <a:cs typeface="Times New Roman"/>
              </a:rPr>
              <a:t>BASE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4833620" y="2661158"/>
            <a:ext cx="112395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25" dirty="0" smtClean="0">
                <a:solidFill>
                  <a:srgbClr val="696969"/>
                </a:solidFill>
                <a:latin typeface="Arial"/>
                <a:cs typeface="Arial"/>
              </a:rPr>
              <a:t>"'</a:t>
            </a:r>
            <a:endParaRPr sz="115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639060" y="2728922"/>
            <a:ext cx="295275" cy="297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7620" algn="ctr">
              <a:lnSpc>
                <a:spcPct val="77100"/>
              </a:lnSpc>
            </a:pPr>
            <a:r>
              <a:rPr sz="850" spc="-180" dirty="0" smtClean="0">
                <a:solidFill>
                  <a:srgbClr val="696969"/>
                </a:solidFill>
                <a:latin typeface="Times New Roman"/>
                <a:cs typeface="Times New Roman"/>
              </a:rPr>
              <a:t>WORO</a:t>
            </a:r>
            <a:r>
              <a:rPr sz="850" spc="-60" dirty="0" smtClean="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sz="800" spc="-135" dirty="0" smtClean="0">
                <a:solidFill>
                  <a:srgbClr val="696969"/>
                </a:solidFill>
                <a:latin typeface="Times New Roman"/>
                <a:cs typeface="Times New Roman"/>
              </a:rPr>
              <a:t>COUNT</a:t>
            </a:r>
            <a:r>
              <a:rPr sz="800" spc="-50" dirty="0" smtClean="0">
                <a:solidFill>
                  <a:srgbClr val="696969"/>
                </a:solidFill>
                <a:latin typeface="Times New Roman"/>
                <a:cs typeface="Times New Roman"/>
              </a:rPr>
              <a:t> </a:t>
            </a:r>
            <a:r>
              <a:rPr sz="800" spc="-229" dirty="0" smtClean="0">
                <a:solidFill>
                  <a:srgbClr val="878787"/>
                </a:solidFill>
                <a:latin typeface="Arial"/>
                <a:cs typeface="Arial"/>
              </a:rPr>
              <a:t>1</a:t>
            </a:r>
            <a:r>
              <a:rPr sz="800" spc="10" dirty="0" smtClean="0">
                <a:solidFill>
                  <a:srgbClr val="696969"/>
                </a:solidFill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932935" y="2705608"/>
            <a:ext cx="26670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165" dirty="0" smtClean="0">
                <a:solidFill>
                  <a:srgbClr val="696969"/>
                </a:solidFill>
                <a:latin typeface="Arial"/>
                <a:cs typeface="Arial"/>
              </a:rPr>
              <a:t>WORD</a:t>
            </a:r>
            <a:endParaRPr sz="8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4833620" y="2607564"/>
            <a:ext cx="214629" cy="3759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spc="819" dirty="0" smtClean="0">
                <a:solidFill>
                  <a:srgbClr val="696969"/>
                </a:solidFill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545083" y="3004565"/>
            <a:ext cx="337820" cy="388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0" algn="ctr">
              <a:lnSpc>
                <a:spcPct val="100000"/>
              </a:lnSpc>
            </a:pPr>
            <a:r>
              <a:rPr sz="750" spc="-10" dirty="0" smtClean="0">
                <a:solidFill>
                  <a:srgbClr val="545454"/>
                </a:solidFill>
                <a:latin typeface="Arial"/>
                <a:cs typeface="Arial"/>
              </a:rPr>
              <a:t>MEMW</a:t>
            </a:r>
            <a:endParaRPr sz="750">
              <a:latin typeface="Arial"/>
              <a:cs typeface="Arial"/>
            </a:endParaRPr>
          </a:p>
          <a:p>
            <a:pPr marL="158750">
              <a:lnSpc>
                <a:spcPts val="1060"/>
              </a:lnSpc>
            </a:pPr>
            <a:r>
              <a:rPr sz="1050" spc="-175" dirty="0" smtClean="0">
                <a:solidFill>
                  <a:srgbClr val="545454"/>
                </a:solidFill>
                <a:latin typeface="Times New Roman"/>
                <a:cs typeface="Times New Roman"/>
              </a:rPr>
              <a:t>iOR</a:t>
            </a:r>
            <a:endParaRPr sz="1050">
              <a:latin typeface="Times New Roman"/>
              <a:cs typeface="Times New Roman"/>
            </a:endParaRPr>
          </a:p>
          <a:p>
            <a:pPr marL="123189" algn="ctr">
              <a:lnSpc>
                <a:spcPts val="1005"/>
              </a:lnSpc>
            </a:pPr>
            <a:r>
              <a:rPr sz="1000" spc="-254" dirty="0" smtClean="0">
                <a:solidFill>
                  <a:srgbClr val="696969"/>
                </a:solidFill>
                <a:latin typeface="Arial"/>
                <a:cs typeface="Arial"/>
              </a:rPr>
              <a:t>R5W</a:t>
            </a:r>
            <a:endParaRPr sz="10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482844" y="3095751"/>
            <a:ext cx="438150" cy="2463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0480" marR="12700" indent="-18415">
              <a:lnSpc>
                <a:spcPts val="940"/>
              </a:lnSpc>
            </a:pPr>
            <a:r>
              <a:rPr sz="800" spc="-145" dirty="0" smtClean="0">
                <a:solidFill>
                  <a:srgbClr val="696969"/>
                </a:solidFill>
                <a:latin typeface="Arial"/>
                <a:cs typeface="Arial"/>
              </a:rPr>
              <a:t>COMMAND</a:t>
            </a:r>
            <a:r>
              <a:rPr sz="800" spc="-55" dirty="0" smtClean="0">
                <a:solidFill>
                  <a:srgbClr val="696969"/>
                </a:solidFill>
                <a:latin typeface="Arial"/>
                <a:cs typeface="Arial"/>
              </a:rPr>
              <a:t> </a:t>
            </a:r>
            <a:r>
              <a:rPr sz="800" spc="-140" dirty="0" smtClean="0">
                <a:solidFill>
                  <a:srgbClr val="696969"/>
                </a:solidFill>
                <a:latin typeface="Arial"/>
                <a:cs typeface="Arial"/>
              </a:rPr>
              <a:t>CONTROL</a:t>
            </a:r>
            <a:endParaRPr sz="8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6982459" y="3077209"/>
            <a:ext cx="278130" cy="1974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-30" dirty="0" smtClean="0">
                <a:solidFill>
                  <a:srgbClr val="424242"/>
                </a:solidFill>
                <a:latin typeface="Courier New"/>
                <a:cs typeface="Courier New"/>
              </a:rPr>
              <a:t>HRQ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854443" y="3223412"/>
            <a:ext cx="419100" cy="4311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19075" algn="r">
              <a:lnSpc>
                <a:spcPct val="72600"/>
              </a:lnSpc>
            </a:pPr>
            <a:r>
              <a:rPr sz="1500" spc="-220" dirty="0" smtClean="0">
                <a:solidFill>
                  <a:srgbClr val="424242"/>
                </a:solidFill>
                <a:latin typeface="Courier New"/>
                <a:cs typeface="Courier New"/>
              </a:rPr>
              <a:t>cs </a:t>
            </a:r>
            <a:r>
              <a:rPr sz="1150" spc="-114" dirty="0" smtClean="0">
                <a:solidFill>
                  <a:srgbClr val="424242"/>
                </a:solidFill>
                <a:latin typeface="Courier New"/>
                <a:cs typeface="Courier New"/>
              </a:rPr>
              <a:t>CLK </a:t>
            </a:r>
            <a:r>
              <a:rPr sz="1150" spc="-90" dirty="0" smtClean="0">
                <a:solidFill>
                  <a:srgbClr val="424242"/>
                </a:solidFill>
                <a:latin typeface="Courier New"/>
                <a:cs typeface="Courier New"/>
              </a:rPr>
              <a:t>RESET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5999479" y="3584702"/>
            <a:ext cx="1281430" cy="95694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24765" algn="r">
              <a:lnSpc>
                <a:spcPts val="1345"/>
              </a:lnSpc>
            </a:pPr>
            <a:r>
              <a:rPr sz="1150" spc="-60" dirty="0" smtClean="0">
                <a:solidFill>
                  <a:srgbClr val="2D2D2D"/>
                </a:solidFill>
                <a:latin typeface="Courier New"/>
                <a:cs typeface="Courier New"/>
              </a:rPr>
              <a:t>DA</a:t>
            </a:r>
            <a:r>
              <a:rPr sz="1150" spc="-95" dirty="0" smtClean="0">
                <a:solidFill>
                  <a:srgbClr val="2D2D2D"/>
                </a:solidFill>
                <a:latin typeface="Courier New"/>
                <a:cs typeface="Courier New"/>
              </a:rPr>
              <a:t>C</a:t>
            </a:r>
            <a:r>
              <a:rPr sz="1150" spc="-100" dirty="0" smtClean="0">
                <a:solidFill>
                  <a:srgbClr val="545454"/>
                </a:solidFill>
                <a:latin typeface="Courier New"/>
                <a:cs typeface="Courier New"/>
              </a:rPr>
              <a:t>K2</a:t>
            </a:r>
            <a:endParaRPr sz="1150">
              <a:latin typeface="Courier New"/>
              <a:cs typeface="Courier New"/>
            </a:endParaRPr>
          </a:p>
          <a:p>
            <a:pPr marR="27940" algn="r">
              <a:lnSpc>
                <a:spcPts val="969"/>
              </a:lnSpc>
              <a:tabLst>
                <a:tab pos="726440" algn="l"/>
              </a:tabLst>
            </a:pPr>
            <a:r>
              <a:rPr sz="1150" u="heavy" dirty="0" smtClean="0">
                <a:solidFill>
                  <a:srgbClr val="2D2D2D"/>
                </a:solidFill>
                <a:latin typeface="Courier New"/>
                <a:cs typeface="Courier New"/>
              </a:rPr>
              <a:t> 	</a:t>
            </a:r>
            <a:r>
              <a:rPr sz="1150" spc="-60" dirty="0" smtClean="0">
                <a:solidFill>
                  <a:srgbClr val="2D2D2D"/>
                </a:solidFill>
                <a:latin typeface="Courier New"/>
                <a:cs typeface="Courier New"/>
              </a:rPr>
              <a:t>DA</a:t>
            </a:r>
            <a:r>
              <a:rPr sz="1150" spc="-95" dirty="0" smtClean="0">
                <a:solidFill>
                  <a:srgbClr val="2D2D2D"/>
                </a:solidFill>
                <a:latin typeface="Courier New"/>
                <a:cs typeface="Courier New"/>
              </a:rPr>
              <a:t>C</a:t>
            </a:r>
            <a:r>
              <a:rPr sz="1150" spc="-114" dirty="0" smtClean="0">
                <a:solidFill>
                  <a:srgbClr val="545454"/>
                </a:solidFill>
                <a:latin typeface="Courier New"/>
                <a:cs typeface="Courier New"/>
              </a:rPr>
              <a:t>K3</a:t>
            </a:r>
            <a:endParaRPr sz="1150">
              <a:latin typeface="Courier New"/>
              <a:cs typeface="Courier New"/>
            </a:endParaRPr>
          </a:p>
          <a:p>
            <a:pPr marR="27940" algn="r">
              <a:lnSpc>
                <a:spcPts val="969"/>
              </a:lnSpc>
            </a:pPr>
            <a:r>
              <a:rPr sz="1150" spc="-60" dirty="0" smtClean="0">
                <a:solidFill>
                  <a:srgbClr val="424242"/>
                </a:solidFill>
                <a:latin typeface="Courier New"/>
                <a:cs typeface="Courier New"/>
              </a:rPr>
              <a:t>DREQ3</a:t>
            </a:r>
            <a:endParaRPr sz="1150">
              <a:latin typeface="Courier New"/>
              <a:cs typeface="Courier New"/>
            </a:endParaRPr>
          </a:p>
          <a:p>
            <a:pPr marL="702945" marR="12700" indent="146050" algn="r">
              <a:lnSpc>
                <a:spcPct val="73000"/>
              </a:lnSpc>
              <a:spcBef>
                <a:spcPts val="35"/>
              </a:spcBef>
            </a:pPr>
            <a:r>
              <a:rPr sz="1150" spc="-50" dirty="0" smtClean="0">
                <a:solidFill>
                  <a:srgbClr val="424242"/>
                </a:solidFill>
                <a:latin typeface="Courier New"/>
                <a:cs typeface="Courier New"/>
              </a:rPr>
              <a:t>DRE02 </a:t>
            </a:r>
            <a:r>
              <a:rPr sz="1150" spc="-50" dirty="0" smtClean="0">
                <a:solidFill>
                  <a:srgbClr val="2D2D2D"/>
                </a:solidFill>
                <a:latin typeface="Courier New"/>
                <a:cs typeface="Courier New"/>
              </a:rPr>
              <a:t>DRE</a:t>
            </a:r>
            <a:r>
              <a:rPr sz="1150" spc="-100" dirty="0" smtClean="0">
                <a:solidFill>
                  <a:srgbClr val="2D2D2D"/>
                </a:solidFill>
                <a:latin typeface="Courier New"/>
                <a:cs typeface="Courier New"/>
              </a:rPr>
              <a:t>0</a:t>
            </a:r>
            <a:r>
              <a:rPr sz="1150" spc="-250" dirty="0" smtClean="0">
                <a:solidFill>
                  <a:srgbClr val="545454"/>
                </a:solidFill>
                <a:latin typeface="Courier New"/>
                <a:cs typeface="Courier New"/>
              </a:rPr>
              <a:t>1 </a:t>
            </a:r>
            <a:r>
              <a:rPr sz="1150" spc="-65" dirty="0" smtClean="0">
                <a:solidFill>
                  <a:srgbClr val="2D2D2D"/>
                </a:solidFill>
                <a:latin typeface="Courier New"/>
                <a:cs typeface="Courier New"/>
              </a:rPr>
              <a:t>DREQO </a:t>
            </a:r>
            <a:r>
              <a:rPr sz="1150" spc="-409" dirty="0" smtClean="0">
                <a:solidFill>
                  <a:srgbClr val="545454"/>
                </a:solidFill>
                <a:latin typeface="Courier New"/>
                <a:cs typeface="Courier New"/>
              </a:rPr>
              <a:t>(</a:t>
            </a:r>
            <a:r>
              <a:rPr sz="1150" spc="0" dirty="0" smtClean="0">
                <a:solidFill>
                  <a:srgbClr val="2D2D2D"/>
                </a:solidFill>
                <a:latin typeface="Courier New"/>
                <a:cs typeface="Courier New"/>
              </a:rPr>
              <a:t>GN</a:t>
            </a:r>
            <a:r>
              <a:rPr sz="1150" spc="-55" dirty="0" smtClean="0">
                <a:solidFill>
                  <a:srgbClr val="2D2D2D"/>
                </a:solidFill>
                <a:latin typeface="Courier New"/>
                <a:cs typeface="Courier New"/>
              </a:rPr>
              <a:t>D</a:t>
            </a:r>
            <a:r>
              <a:rPr sz="1150" spc="-190" dirty="0" smtClean="0">
                <a:solidFill>
                  <a:srgbClr val="696969"/>
                </a:solidFill>
                <a:latin typeface="Courier New"/>
                <a:cs typeface="Courier New"/>
              </a:rPr>
              <a:t>)</a:t>
            </a:r>
            <a:r>
              <a:rPr sz="1150" spc="-45" dirty="0" smtClean="0">
                <a:solidFill>
                  <a:srgbClr val="2D2D2D"/>
                </a:solidFill>
                <a:latin typeface="Courier New"/>
                <a:cs typeface="Courier New"/>
              </a:rPr>
              <a:t>V</a:t>
            </a:r>
            <a:r>
              <a:rPr sz="1150" spc="-335" dirty="0" smtClean="0">
                <a:solidFill>
                  <a:srgbClr val="696969"/>
                </a:solidFill>
                <a:latin typeface="Courier New"/>
                <a:cs typeface="Courier New"/>
              </a:rPr>
              <a:t>s</a:t>
            </a:r>
            <a:r>
              <a:rPr sz="1150" spc="-60" dirty="0" smtClean="0">
                <a:solidFill>
                  <a:srgbClr val="878787"/>
                </a:solidFill>
                <a:latin typeface="Courier New"/>
                <a:cs typeface="Courier New"/>
              </a:rPr>
              <a:t>s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17651" y="3779266"/>
            <a:ext cx="502284" cy="3670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075"/>
              </a:lnSpc>
            </a:pPr>
            <a:r>
              <a:rPr sz="950" spc="40" dirty="0" smtClean="0">
                <a:solidFill>
                  <a:srgbClr val="696969"/>
                </a:solidFill>
                <a:latin typeface="Courier New"/>
                <a:cs typeface="Courier New"/>
              </a:rPr>
              <a:t>D</a:t>
            </a:r>
            <a:r>
              <a:rPr sz="950" spc="-55" dirty="0" smtClean="0">
                <a:solidFill>
                  <a:srgbClr val="424242"/>
                </a:solidFill>
                <a:latin typeface="Courier New"/>
                <a:cs typeface="Courier New"/>
              </a:rPr>
              <a:t>RE00</a:t>
            </a:r>
            <a:r>
              <a:rPr sz="950" spc="-125" dirty="0" smtClean="0">
                <a:solidFill>
                  <a:srgbClr val="424242"/>
                </a:solidFill>
                <a:latin typeface="Courier New"/>
                <a:cs typeface="Courier New"/>
              </a:rPr>
              <a:t> </a:t>
            </a:r>
            <a:r>
              <a:rPr sz="950" spc="50" dirty="0" smtClean="0">
                <a:solidFill>
                  <a:srgbClr val="545454"/>
                </a:solidFill>
                <a:latin typeface="Courier New"/>
                <a:cs typeface="Courier New"/>
              </a:rPr>
              <a:t>4</a:t>
            </a:r>
            <a:endParaRPr sz="950">
              <a:latin typeface="Courier New"/>
              <a:cs typeface="Courier New"/>
            </a:endParaRPr>
          </a:p>
          <a:p>
            <a:pPr marL="12700">
              <a:lnSpc>
                <a:spcPts val="790"/>
              </a:lnSpc>
            </a:pPr>
            <a:r>
              <a:rPr sz="950" spc="-30" dirty="0" smtClean="0">
                <a:solidFill>
                  <a:srgbClr val="696969"/>
                </a:solidFill>
                <a:latin typeface="Courier New"/>
                <a:cs typeface="Courier New"/>
              </a:rPr>
              <a:t>DRE03</a:t>
            </a:r>
            <a:endParaRPr sz="950">
              <a:latin typeface="Courier New"/>
              <a:cs typeface="Courier New"/>
            </a:endParaRPr>
          </a:p>
          <a:p>
            <a:pPr marR="69215" algn="ctr">
              <a:lnSpc>
                <a:spcPts val="860"/>
              </a:lnSpc>
            </a:pPr>
            <a:r>
              <a:rPr sz="950" spc="-75" dirty="0" smtClean="0">
                <a:solidFill>
                  <a:srgbClr val="545454"/>
                </a:solidFill>
                <a:latin typeface="Courier New"/>
                <a:cs typeface="Courier New"/>
              </a:rPr>
              <a:t>HLOA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36523" y="4113021"/>
            <a:ext cx="24511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5" dirty="0" smtClean="0">
                <a:solidFill>
                  <a:srgbClr val="545454"/>
                </a:solidFill>
                <a:latin typeface="Courier New"/>
                <a:cs typeface="Courier New"/>
              </a:rPr>
              <a:t>HRQ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535940" y="4209033"/>
            <a:ext cx="548005" cy="261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075"/>
              </a:lnSpc>
            </a:pPr>
            <a:r>
              <a:rPr sz="950" spc="-114" dirty="0" smtClean="0">
                <a:solidFill>
                  <a:srgbClr val="545454"/>
                </a:solidFill>
                <a:latin typeface="Courier New"/>
                <a:cs typeface="Courier New"/>
              </a:rPr>
              <a:t>DACKO-</a:t>
            </a:r>
            <a:r>
              <a:rPr sz="950" spc="185" dirty="0" smtClean="0">
                <a:solidFill>
                  <a:srgbClr val="545454"/>
                </a:solidFill>
                <a:latin typeface="Courier New"/>
                <a:cs typeface="Courier New"/>
              </a:rPr>
              <a:t> </a:t>
            </a:r>
            <a:r>
              <a:rPr sz="950" spc="50" dirty="0" smtClean="0">
                <a:solidFill>
                  <a:srgbClr val="545454"/>
                </a:solidFill>
                <a:latin typeface="Courier New"/>
                <a:cs typeface="Courier New"/>
              </a:rPr>
              <a:t>4</a:t>
            </a:r>
            <a:endParaRPr sz="950">
              <a:latin typeface="Courier New"/>
              <a:cs typeface="Courier New"/>
            </a:endParaRPr>
          </a:p>
          <a:p>
            <a:pPr marL="12700">
              <a:lnSpc>
                <a:spcPts val="819"/>
              </a:lnSpc>
            </a:pPr>
            <a:r>
              <a:rPr sz="950" spc="-65" dirty="0" smtClean="0">
                <a:solidFill>
                  <a:srgbClr val="424242"/>
                </a:solidFill>
                <a:latin typeface="Courier New"/>
                <a:cs typeface="Courier New"/>
              </a:rPr>
              <a:t>DACK3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3681476" y="4785359"/>
            <a:ext cx="210185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 smtClean="0">
                <a:solidFill>
                  <a:srgbClr val="2D2D2D"/>
                </a:solidFill>
                <a:latin typeface="Arial"/>
                <a:cs typeface="Arial"/>
              </a:rPr>
              <a:t>(a)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7531100" y="4785359"/>
            <a:ext cx="200660" cy="1943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spc="-30" dirty="0" smtClean="0">
                <a:solidFill>
                  <a:srgbClr val="424242"/>
                </a:solidFill>
                <a:latin typeface="Arial"/>
                <a:cs typeface="Arial"/>
              </a:rPr>
              <a:t>(b)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97021" y="6425419"/>
            <a:ext cx="26949" cy="248384"/>
          </a:xfrm>
          <a:custGeom>
            <a:avLst/>
            <a:gdLst/>
            <a:ahLst/>
            <a:cxnLst/>
            <a:rect l="l" t="t" r="r" b="b"/>
            <a:pathLst>
              <a:path w="26949" h="248384">
                <a:moveTo>
                  <a:pt x="0" y="0"/>
                </a:moveTo>
                <a:lnTo>
                  <a:pt x="26949" y="0"/>
                </a:lnTo>
                <a:lnTo>
                  <a:pt x="26949" y="248384"/>
                </a:lnTo>
                <a:lnTo>
                  <a:pt x="0" y="248384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 txBox="1"/>
          <p:nvPr/>
        </p:nvSpPr>
        <p:spPr>
          <a:xfrm>
            <a:off x="109728" y="6428485"/>
            <a:ext cx="657860" cy="429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150" spc="-30" dirty="0" smtClean="0">
                <a:solidFill>
                  <a:srgbClr val="D1D1D1"/>
                </a:solidFill>
                <a:latin typeface="Courier New"/>
                <a:cs typeface="Courier New"/>
              </a:rPr>
              <a:t>PEARSON</a:t>
            </a:r>
            <a:endParaRPr sz="1150">
              <a:latin typeface="Courier New"/>
              <a:cs typeface="Courier New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Pen</a:t>
            </a:r>
            <a:r>
              <a:rPr sz="800" i="1" spc="-5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latin typeface="Arial"/>
                <a:cs typeface="Arial"/>
              </a:rPr>
              <a:t>um</a:t>
            </a:r>
            <a:r>
              <a:rPr sz="800" i="1" spc="-50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Pro </a:t>
            </a:r>
            <a:r>
              <a:rPr sz="800" i="1" spc="-40" dirty="0" smtClean="0"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A1A1A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latin typeface="Arial"/>
                <a:cs typeface="Arial"/>
              </a:rPr>
              <a:t>ocessor,</a:t>
            </a:r>
            <a:r>
              <a:rPr sz="800" i="1" spc="55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Pentium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I</a:t>
            </a:r>
            <a:r>
              <a:rPr sz="800" i="1" spc="-60" dirty="0" smtClean="0"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Pentium,</a:t>
            </a:r>
            <a:r>
              <a:rPr sz="800" i="1" spc="35" dirty="0" smtClean="0">
                <a:latin typeface="Arial"/>
                <a:cs typeface="Arial"/>
              </a:rPr>
              <a:t> </a:t>
            </a:r>
            <a:r>
              <a:rPr sz="800" i="1" spc="-15" dirty="0" smtClean="0"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latin typeface="Arial"/>
                <a:cs typeface="Arial"/>
              </a:rPr>
              <a:t>and</a:t>
            </a:r>
            <a:r>
              <a:rPr sz="800" i="1" spc="1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Core2</a:t>
            </a:r>
            <a:r>
              <a:rPr sz="800" i="1" spc="45" dirty="0" smtClean="0">
                <a:latin typeface="Arial"/>
                <a:cs typeface="Arial"/>
              </a:rPr>
              <a:t> </a:t>
            </a:r>
            <a:r>
              <a:rPr sz="800" i="1" spc="-25" dirty="0" smtClean="0">
                <a:latin typeface="Arial"/>
                <a:cs typeface="Arial"/>
              </a:rPr>
              <a:t>with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64-bit</a:t>
            </a:r>
            <a:r>
              <a:rPr sz="800" i="1" spc="5" dirty="0" smtClean="0"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latin typeface="Arial"/>
                <a:cs typeface="Arial"/>
              </a:rPr>
              <a:t>Architectur</a:t>
            </a:r>
            <a:r>
              <a:rPr sz="800" i="1" spc="90" dirty="0" smtClean="0"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24242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latin typeface="Arial"/>
                <a:cs typeface="Arial"/>
              </a:rPr>
              <a:t>Programmin</a:t>
            </a:r>
            <a:r>
              <a:rPr sz="800" i="1" spc="6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latin typeface="Arial"/>
                <a:cs typeface="Arial"/>
              </a:rPr>
              <a:t>and</a:t>
            </a:r>
            <a:r>
              <a:rPr sz="800" i="1" spc="-25" dirty="0" smtClean="0">
                <a:latin typeface="Arial"/>
                <a:cs typeface="Arial"/>
              </a:rPr>
              <a:t> </a:t>
            </a:r>
            <a:r>
              <a:rPr sz="800" i="1" spc="35" dirty="0" smtClean="0">
                <a:latin typeface="Arial"/>
                <a:cs typeface="Arial"/>
              </a:rPr>
              <a:t>Interfacin</a:t>
            </a:r>
            <a:r>
              <a:rPr sz="800" i="1" spc="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Eighth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Edition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Barry</a:t>
            </a:r>
            <a:r>
              <a:rPr sz="850" spc="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B.</a:t>
            </a:r>
            <a:r>
              <a:rPr sz="850" spc="6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latin typeface="Arial"/>
                <a:cs typeface="Arial"/>
              </a:rPr>
              <a:t>Upper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Saddle</a:t>
            </a:r>
            <a:r>
              <a:rPr sz="850" spc="105" dirty="0" smtClean="0">
                <a:latin typeface="Arial"/>
                <a:cs typeface="Arial"/>
              </a:rPr>
              <a:t> </a:t>
            </a:r>
            <a:r>
              <a:rPr sz="850" spc="0" dirty="0" smtClean="0">
                <a:latin typeface="Arial"/>
                <a:cs typeface="Arial"/>
              </a:rPr>
              <a:t>River,</a:t>
            </a:r>
            <a:r>
              <a:rPr sz="850" spc="90" dirty="0" smtClean="0">
                <a:latin typeface="Arial"/>
                <a:cs typeface="Arial"/>
              </a:rPr>
              <a:t> </a:t>
            </a:r>
            <a:r>
              <a:rPr sz="850" spc="30" dirty="0" smtClean="0">
                <a:latin typeface="Arial"/>
                <a:cs typeface="Arial"/>
              </a:rPr>
              <a:t>New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Jersey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25" dirty="0" smtClean="0">
                <a:latin typeface="Arial"/>
                <a:cs typeface="Arial"/>
              </a:rPr>
              <a:t>07458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114" dirty="0" smtClean="0">
                <a:latin typeface="Arial"/>
                <a:cs typeface="Arial"/>
              </a:rPr>
              <a:t>·All</a:t>
            </a:r>
            <a:r>
              <a:rPr sz="850" spc="-8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rights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A1A1A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latin typeface="Arial"/>
                <a:cs typeface="Arial"/>
              </a:rPr>
              <a:t>e</a:t>
            </a:r>
            <a:r>
              <a:rPr sz="800" i="1" spc="-80" dirty="0" smtClean="0">
                <a:latin typeface="Arial"/>
                <a:cs typeface="Arial"/>
              </a:rPr>
              <a:t> </a:t>
            </a:r>
            <a:r>
              <a:rPr sz="800" i="1" spc="60" dirty="0" smtClean="0">
                <a:latin typeface="Arial"/>
                <a:cs typeface="Arial"/>
              </a:rPr>
              <a:t>Intel</a:t>
            </a:r>
            <a:r>
              <a:rPr sz="800" i="1" spc="-1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Microprocessors:</a:t>
            </a:r>
            <a:r>
              <a:rPr sz="800" i="1" spc="85" dirty="0" smtClean="0"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80861808</a:t>
            </a:r>
            <a:r>
              <a:rPr sz="800" i="1" spc="-50" dirty="0" smtClean="0"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80186180188, </a:t>
            </a:r>
            <a:r>
              <a:rPr sz="800" i="1" spc="-7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80286,</a:t>
            </a:r>
            <a:r>
              <a:rPr sz="800" i="1" spc="6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8038</a:t>
            </a:r>
            <a:r>
              <a:rPr sz="800" i="1" spc="-90" dirty="0" smtClean="0"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D2D2D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80486</a:t>
            </a:r>
            <a:r>
              <a:rPr sz="800" i="1" spc="-45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Pen</a:t>
            </a:r>
            <a:r>
              <a:rPr sz="800" i="1" spc="-40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D2D2D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latin typeface="Arial"/>
                <a:cs typeface="Arial"/>
              </a:rPr>
              <a:t>Copyright</a:t>
            </a:r>
            <a:r>
              <a:rPr sz="850" spc="4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©2009</a:t>
            </a:r>
            <a:r>
              <a:rPr sz="850" spc="9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by</a:t>
            </a:r>
            <a:r>
              <a:rPr sz="850" spc="70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Pearson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Education,</a:t>
            </a:r>
            <a:r>
              <a:rPr sz="850" spc="85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105" name="object 105"/>
          <p:cNvGraphicFramePr>
            <a:graphicFrameLocks noGrp="1"/>
          </p:cNvGraphicFramePr>
          <p:nvPr/>
        </p:nvGraphicFramePr>
        <p:xfrm>
          <a:off x="3271265" y="2404872"/>
          <a:ext cx="1040129" cy="11325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0"/>
                <a:gridCol w="347471"/>
                <a:gridCol w="121158"/>
              </a:tblGrid>
              <a:tr h="205739">
                <a:tc gridSpan="3"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READIWR</a:t>
                      </a:r>
                      <a:r>
                        <a:rPr sz="800" spc="-80" dirty="0" smtClean="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20" dirty="0" smtClean="0">
                          <a:solidFill>
                            <a:srgbClr val="878787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800" spc="0" dirty="0" smtClean="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TE</a:t>
                      </a:r>
                      <a:r>
                        <a:rPr sz="800" spc="-70" dirty="0" smtClean="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BUFFEFI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4B4B4B"/>
                      </a:solidFill>
                      <a:prstDash val="solid"/>
                    </a:lnR>
                    <a:lnT w="18288">
                      <a:solidFill>
                        <a:srgbClr val="343434"/>
                      </a:solidFill>
                      <a:prstDash val="solid"/>
                    </a:lnT>
                    <a:lnB w="18288">
                      <a:solidFill>
                        <a:srgbClr val="3F3F3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4622">
                <a:tc gridSpan="3">
                  <a:txBody>
                    <a:bodyPr/>
                    <a:lstStyle/>
                    <a:p>
                      <a:pPr marL="10795" algn="ctr">
                        <a:lnSpc>
                          <a:spcPts val="935"/>
                        </a:lnSpc>
                      </a:pPr>
                      <a:r>
                        <a:rPr sz="800" dirty="0" smtClean="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CURRENT </a:t>
                      </a:r>
                      <a:r>
                        <a:rPr sz="800" spc="45" dirty="0" smtClean="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 smtClean="0">
                          <a:latin typeface="Arial"/>
                          <a:cs typeface="Arial"/>
                        </a:rPr>
                        <a:t>1 </a:t>
                      </a:r>
                      <a:r>
                        <a:rPr sz="800" spc="-9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0" baseline="31250" dirty="0" smtClean="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CURRENT</a:t>
                      </a:r>
                      <a:endParaRPr sz="1200" baseline="31250">
                        <a:latin typeface="Arial"/>
                        <a:cs typeface="Arial"/>
                      </a:endParaRPr>
                    </a:p>
                    <a:p>
                      <a:pPr marR="34925" algn="ctr">
                        <a:lnSpc>
                          <a:spcPts val="785"/>
                        </a:lnSpc>
                      </a:pPr>
                      <a:r>
                        <a:rPr sz="800" dirty="0" smtClean="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ADDRESS </a:t>
                      </a:r>
                      <a:r>
                        <a:rPr sz="800" spc="75" dirty="0" smtClean="0">
                          <a:solidFill>
                            <a:srgbClr val="69696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 smtClean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1   </a:t>
                      </a:r>
                      <a:r>
                        <a:rPr sz="800" spc="-105" dirty="0" smtClean="0">
                          <a:solidFill>
                            <a:srgbClr val="1A1A1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75" spc="0" baseline="-16339" dirty="0" smtClean="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COUNT</a:t>
                      </a:r>
                      <a:endParaRPr sz="1275" baseline="-16339">
                        <a:latin typeface="Times New Roman"/>
                        <a:cs typeface="Times New Roman"/>
                      </a:endParaRPr>
                    </a:p>
                    <a:p>
                      <a:pPr marL="3175" algn="ctr">
                        <a:lnSpc>
                          <a:spcPts val="745"/>
                        </a:lnSpc>
                        <a:tabLst>
                          <a:tab pos="314325" algn="l"/>
                          <a:tab pos="515620" algn="l"/>
                        </a:tabLst>
                      </a:pPr>
                      <a:r>
                        <a:rPr sz="750" dirty="0" smtClean="0">
                          <a:solidFill>
                            <a:srgbClr val="979797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750" spc="-120" dirty="0" smtClean="0">
                          <a:solidFill>
                            <a:srgbClr val="979797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spc="0" dirty="0" smtClean="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750" spc="-95" dirty="0" smtClean="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sz="750" spc="0" dirty="0" smtClean="0">
                          <a:solidFill>
                            <a:srgbClr val="878787"/>
                          </a:solidFill>
                          <a:latin typeface="Times New Roman"/>
                          <a:cs typeface="Times New Roman"/>
                        </a:rPr>
                        <a:t>)	</a:t>
                      </a:r>
                      <a:r>
                        <a:rPr sz="750" spc="0" dirty="0" smtClean="0">
                          <a:solidFill>
                            <a:srgbClr val="1A1A1A"/>
                          </a:solidFill>
                          <a:latin typeface="Times New Roman"/>
                          <a:cs typeface="Times New Roman"/>
                        </a:rPr>
                        <a:t>I	</a:t>
                      </a:r>
                      <a:r>
                        <a:rPr sz="1125" spc="37" baseline="-14814" dirty="0" smtClean="0">
                          <a:solidFill>
                            <a:srgbClr val="878787"/>
                          </a:solidFill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sz="1125" spc="0" baseline="-14814" dirty="0" smtClean="0">
                          <a:solidFill>
                            <a:srgbClr val="696969"/>
                          </a:solidFill>
                          <a:latin typeface="Times New Roman"/>
                          <a:cs typeface="Times New Roman"/>
                        </a:rPr>
                        <a:t>16</a:t>
                      </a:r>
                      <a:endParaRPr sz="1125" baseline="-1481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4B4B4B"/>
                      </a:solidFill>
                      <a:prstDash val="solid"/>
                    </a:lnR>
                    <a:lnT w="18288">
                      <a:solidFill>
                        <a:srgbClr val="3F3F3F"/>
                      </a:solidFill>
                      <a:prstDash val="solid"/>
                    </a:lnT>
                    <a:lnB w="18288">
                      <a:solidFill>
                        <a:srgbClr val="4F4F4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8046">
                <a:tc>
                  <a:txBody>
                    <a:bodyPr/>
                    <a:lstStyle/>
                    <a:p>
                      <a:endParaRPr sz="1125" baseline="-1481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8288">
                      <a:solidFill>
                        <a:srgbClr val="4F4F4F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125" baseline="-1481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8288">
                      <a:solidFill>
                        <a:srgbClr val="4F4F4F"/>
                      </a:solidFill>
                      <a:prstDash val="solid"/>
                    </a:lnT>
                    <a:lnB w="9144">
                      <a:solidFill>
                        <a:srgbClr val="2F2F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1125" baseline="-14814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8288">
                      <a:solidFill>
                        <a:srgbClr val="4F4F4F"/>
                      </a:solidFill>
                      <a:prstDash val="solid"/>
                    </a:lnT>
                    <a:lnB w="9144">
                      <a:solidFill>
                        <a:srgbClr val="2F2F2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26389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823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iscrete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m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ern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</a:t>
            </a:r>
            <a:r>
              <a:rPr sz="3200" spc="-5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-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4102"/>
            <a:ext cx="8651875" cy="44475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ap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ars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within </a:t>
            </a:r>
            <a:r>
              <a:rPr sz="2800" spc="-20" dirty="0" smtClean="0">
                <a:latin typeface="Arial"/>
                <a:cs typeface="Arial"/>
              </a:rPr>
              <a:t>ma</a:t>
            </a:r>
            <a:r>
              <a:rPr sz="2800" spc="-15" dirty="0" smtClean="0">
                <a:latin typeface="Arial"/>
                <a:cs typeface="Arial"/>
              </a:rPr>
              <a:t>ny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con</a:t>
            </a:r>
            <a:r>
              <a:rPr sz="2800" spc="-10" dirty="0" smtClean="0">
                <a:latin typeface="Arial"/>
                <a:cs typeface="Arial"/>
              </a:rPr>
              <a:t>troll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5" dirty="0" smtClean="0">
                <a:latin typeface="Arial"/>
                <a:cs typeface="Arial"/>
              </a:rPr>
              <a:t>ets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marR="26225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823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r-cha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ble with</a:t>
            </a:r>
            <a:r>
              <a:rPr sz="3200" spc="-10" dirty="0" smtClean="0">
                <a:latin typeface="Arial"/>
                <a:cs typeface="Arial"/>
              </a:rPr>
              <a:t> 8086</a:t>
            </a:r>
            <a:r>
              <a:rPr sz="3200" spc="-5" dirty="0" smtClean="0">
                <a:latin typeface="Arial"/>
                <a:cs typeface="Arial"/>
              </a:rPr>
              <a:t>/</a:t>
            </a:r>
            <a:r>
              <a:rPr sz="3200" spc="-10" dirty="0" smtClean="0">
                <a:latin typeface="Arial"/>
                <a:cs typeface="Arial"/>
              </a:rPr>
              <a:t>808</a:t>
            </a:r>
            <a:r>
              <a:rPr sz="3200" spc="-5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small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expandable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any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nu</a:t>
            </a:r>
            <a:r>
              <a:rPr sz="2800" spc="-30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ber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35" dirty="0" smtClean="0">
                <a:latin typeface="Arial"/>
                <a:cs typeface="Arial"/>
              </a:rPr>
              <a:t>D</a:t>
            </a:r>
            <a:r>
              <a:rPr sz="2800" spc="-25" dirty="0" smtClean="0">
                <a:latin typeface="Arial"/>
                <a:cs typeface="Arial"/>
              </a:rPr>
              <a:t>MA</a:t>
            </a:r>
            <a:r>
              <a:rPr sz="2800" spc="-16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channel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inputs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3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823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up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.6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seco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576580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ach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nel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ble 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 </a:t>
            </a:r>
            <a:r>
              <a:rPr sz="2800" spc="-15" dirty="0" smtClean="0">
                <a:latin typeface="Arial"/>
                <a:cs typeface="Arial"/>
              </a:rPr>
              <a:t>64</a:t>
            </a:r>
            <a:r>
              <a:rPr sz="2800" spc="-25" dirty="0" smtClean="0">
                <a:latin typeface="Arial"/>
                <a:cs typeface="Arial"/>
              </a:rPr>
              <a:t>K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fer </a:t>
            </a:r>
            <a:r>
              <a:rPr sz="2800" spc="-20" dirty="0" smtClean="0">
                <a:latin typeface="Arial"/>
                <a:cs typeface="Arial"/>
              </a:rPr>
              <a:t>up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 64K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bytes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35" dirty="0" smtClean="0">
                <a:latin typeface="Arial"/>
                <a:cs typeface="Arial"/>
              </a:rPr>
              <a:t>w</a:t>
            </a:r>
            <a:r>
              <a:rPr sz="2800" spc="-10" dirty="0" smtClean="0">
                <a:latin typeface="Arial"/>
                <a:cs typeface="Arial"/>
              </a:rPr>
              <a:t>ith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5" dirty="0" smtClean="0">
                <a:latin typeface="Arial"/>
                <a:cs typeface="Arial"/>
              </a:rPr>
              <a:t>ingle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progra</a:t>
            </a:r>
            <a:r>
              <a:rPr sz="2800" spc="-20" dirty="0" smtClean="0">
                <a:latin typeface="Arial"/>
                <a:cs typeface="Arial"/>
              </a:rPr>
              <a:t>mming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72339"/>
            <a:ext cx="4850765" cy="1335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823</a:t>
            </a:r>
            <a:r>
              <a:rPr sz="4000" b="1" spc="-25" dirty="0" smtClean="0">
                <a:latin typeface="Arial"/>
                <a:cs typeface="Arial"/>
              </a:rPr>
              <a:t>7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Pin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itions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"/>
              </a:spcBef>
            </a:pPr>
            <a:endParaRPr sz="950"/>
          </a:p>
          <a:p>
            <a:pPr marL="12700">
              <a:lnSpc>
                <a:spcPts val="4760"/>
              </a:lnSpc>
            </a:pPr>
            <a:r>
              <a:rPr sz="4000" b="1" spc="-40" dirty="0" smtClean="0">
                <a:latin typeface="Arial"/>
                <a:cs typeface="Arial"/>
              </a:rPr>
              <a:t>CLK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77542"/>
            <a:ext cx="8469630" cy="191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46990" indent="-342900" algn="ctr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2265" algn="l"/>
              </a:tabLst>
            </a:pPr>
            <a:r>
              <a:rPr sz="3200" b="1" dirty="0" smtClean="0">
                <a:latin typeface="Arial"/>
                <a:cs typeface="Arial"/>
              </a:rPr>
              <a:t>Clo</a:t>
            </a:r>
            <a:r>
              <a:rPr sz="3200" b="1" spc="-10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k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con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clock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sig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MHz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ess.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 </a:t>
            </a:r>
            <a:r>
              <a:rPr sz="2800" spc="-15" dirty="0" smtClean="0">
                <a:latin typeface="Arial"/>
                <a:cs typeface="Arial"/>
              </a:rPr>
              <a:t>8086</a:t>
            </a:r>
            <a:r>
              <a:rPr sz="2800" spc="-10" dirty="0" smtClean="0">
                <a:latin typeface="Arial"/>
                <a:cs typeface="Arial"/>
              </a:rPr>
              <a:t>/</a:t>
            </a:r>
            <a:r>
              <a:rPr sz="2800" spc="-15" dirty="0" smtClean="0">
                <a:latin typeface="Arial"/>
                <a:cs typeface="Arial"/>
              </a:rPr>
              <a:t>808</a:t>
            </a:r>
            <a:r>
              <a:rPr sz="2800" spc="-20" dirty="0" smtClean="0">
                <a:latin typeface="Arial"/>
                <a:cs typeface="Arial"/>
              </a:rPr>
              <a:t>8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em,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cl</a:t>
            </a:r>
            <a:r>
              <a:rPr sz="2800" spc="-15" dirty="0" smtClean="0">
                <a:latin typeface="Arial"/>
                <a:cs typeface="Arial"/>
              </a:rPr>
              <a:t>ock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mu</a:t>
            </a:r>
            <a:r>
              <a:rPr sz="2800" spc="-10" dirty="0" smtClean="0">
                <a:latin typeface="Arial"/>
                <a:cs typeface="Arial"/>
              </a:rPr>
              <a:t>st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endParaRPr sz="2800">
              <a:latin typeface="Arial"/>
              <a:cs typeface="Arial"/>
            </a:endParaRPr>
          </a:p>
          <a:p>
            <a:pPr marL="17145" algn="ctr">
              <a:lnSpc>
                <a:spcPts val="3320"/>
              </a:lnSpc>
            </a:pP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op</a:t>
            </a:r>
            <a:r>
              <a:rPr sz="2800" spc="-15" dirty="0" smtClean="0">
                <a:latin typeface="Arial"/>
                <a:cs typeface="Arial"/>
              </a:rPr>
              <a:t>era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ion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8237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692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823</a:t>
            </a:r>
            <a:r>
              <a:rPr sz="4000" b="1" spc="-25" dirty="0" smtClean="0">
                <a:latin typeface="Arial"/>
                <a:cs typeface="Arial"/>
              </a:rPr>
              <a:t>7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Pin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itions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79094"/>
            <a:ext cx="8285480" cy="4393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 smtClean="0">
                <a:latin typeface="Arial"/>
                <a:cs typeface="Arial"/>
              </a:rPr>
              <a:t>CS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300"/>
              </a:lnSpc>
            </a:pPr>
            <a:endParaRPr sz="13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Chip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l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ct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823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73152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CS pin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eco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51054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u="heavy" spc="0" dirty="0" smtClean="0">
                <a:latin typeface="Arial"/>
                <a:cs typeface="Arial"/>
              </a:rPr>
              <a:t>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95" dirty="0" smtClean="0">
                <a:latin typeface="Arial"/>
                <a:cs typeface="Arial"/>
              </a:rPr>
              <a:t>t</a:t>
            </a:r>
            <a:r>
              <a:rPr sz="3200" u="heavy" spc="-100" dirty="0" smtClean="0">
                <a:latin typeface="Arial"/>
                <a:cs typeface="Arial"/>
              </a:rPr>
              <a:t> </a:t>
            </a:r>
            <a:r>
              <a:rPr sz="3200" u="heavy" spc="-10" dirty="0" smtClean="0">
                <a:latin typeface="Arial"/>
                <a:cs typeface="Arial"/>
              </a:rPr>
              <a:t>u</a:t>
            </a:r>
            <a:r>
              <a:rPr sz="3200" u="heavy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808</a:t>
            </a:r>
            <a:r>
              <a:rPr sz="3200" spc="-5" dirty="0" smtClean="0">
                <a:latin typeface="Arial"/>
                <a:cs typeface="Arial"/>
              </a:rPr>
              <a:t>6/</a:t>
            </a:r>
            <a:r>
              <a:rPr sz="3200" spc="-10" dirty="0" smtClean="0">
                <a:latin typeface="Arial"/>
                <a:cs typeface="Arial"/>
              </a:rPr>
              <a:t>8088 </a:t>
            </a:r>
            <a:r>
              <a:rPr sz="3200" spc="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IO/M(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/IO)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cause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 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30" dirty="0" smtClean="0">
                <a:latin typeface="Arial"/>
                <a:cs typeface="Arial"/>
              </a:rPr>
              <a:t>s</a:t>
            </a:r>
            <a:r>
              <a:rPr sz="3200" u="heavy" spc="-50" dirty="0" smtClean="0">
                <a:latin typeface="Arial"/>
                <a:cs typeface="Arial"/>
              </a:rPr>
              <a:t> </a:t>
            </a:r>
            <a:r>
              <a:rPr sz="3200" u="heavy" spc="0" dirty="0" smtClean="0">
                <a:latin typeface="Arial"/>
                <a:cs typeface="Arial"/>
              </a:rPr>
              <a:t>t</a:t>
            </a:r>
            <a:r>
              <a:rPr sz="3200" u="heavy" spc="-10" dirty="0" smtClean="0">
                <a:latin typeface="Arial"/>
                <a:cs typeface="Arial"/>
              </a:rPr>
              <a:t>h</a:t>
            </a:r>
            <a:r>
              <a:rPr sz="3200" u="heavy" spc="0" dirty="0" smtClean="0">
                <a:latin typeface="Arial"/>
                <a:cs typeface="Arial"/>
              </a:rPr>
              <a:t>e</a:t>
            </a:r>
            <a:r>
              <a:rPr sz="3200" u="heavy" spc="-25" dirty="0" smtClean="0">
                <a:latin typeface="Arial"/>
                <a:cs typeface="Arial"/>
              </a:rPr>
              <a:t> </a:t>
            </a:r>
            <a:r>
              <a:rPr sz="3200" u="heavy" spc="0" dirty="0" smtClean="0">
                <a:latin typeface="Arial"/>
                <a:cs typeface="Arial"/>
              </a:rPr>
              <a:t>n</a:t>
            </a:r>
            <a:r>
              <a:rPr sz="3200" u="heavy" spc="-15" dirty="0" smtClean="0">
                <a:latin typeface="Arial"/>
                <a:cs typeface="Arial"/>
              </a:rPr>
              <a:t>e</a:t>
            </a:r>
            <a:r>
              <a:rPr sz="3200" spc="-285" dirty="0" smtClean="0">
                <a:latin typeface="Arial"/>
                <a:cs typeface="Arial"/>
              </a:rPr>
              <a:t>w</a:t>
            </a:r>
            <a:r>
              <a:rPr sz="3200" u="heavy" spc="0" dirty="0" smtClean="0">
                <a:latin typeface="Arial"/>
                <a:cs typeface="Arial"/>
              </a:rPr>
              <a:t> </a:t>
            </a:r>
            <a:r>
              <a:rPr sz="3200" u="heavy" spc="-610" dirty="0" smtClean="0">
                <a:latin typeface="Arial"/>
                <a:cs typeface="Arial"/>
              </a:rPr>
              <a:t> </a:t>
            </a:r>
            <a:r>
              <a:rPr sz="3200" u="heavy" spc="0" dirty="0" smtClean="0">
                <a:latin typeface="Arial"/>
                <a:cs typeface="Arial"/>
              </a:rPr>
              <a:t>m</a:t>
            </a:r>
            <a:r>
              <a:rPr sz="3200" u="heavy" spc="-15" dirty="0" smtClean="0">
                <a:latin typeface="Arial"/>
                <a:cs typeface="Arial"/>
              </a:rPr>
              <a:t>e</a:t>
            </a:r>
            <a:r>
              <a:rPr sz="3200" u="heavy" spc="0" dirty="0" smtClean="0">
                <a:latin typeface="Arial"/>
                <a:cs typeface="Arial"/>
              </a:rPr>
              <a:t>m</a:t>
            </a:r>
            <a:r>
              <a:rPr sz="3200" u="heavy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u="heavy" spc="0" dirty="0" smtClean="0">
                <a:latin typeface="Arial"/>
                <a:cs typeface="Arial"/>
              </a:rPr>
              <a:t>con</a:t>
            </a:r>
            <a:r>
              <a:rPr sz="3200" u="heavy" spc="-15" dirty="0" smtClean="0">
                <a:latin typeface="Arial"/>
                <a:cs typeface="Arial"/>
              </a:rPr>
              <a:t>t</a:t>
            </a:r>
            <a:r>
              <a:rPr sz="3200" u="heavy" spc="0" dirty="0" smtClean="0">
                <a:latin typeface="Arial"/>
                <a:cs typeface="Arial"/>
              </a:rPr>
              <a:t>ro</a:t>
            </a:r>
            <a:r>
              <a:rPr sz="3200" spc="0" dirty="0" smtClean="0">
                <a:latin typeface="Arial"/>
                <a:cs typeface="Arial"/>
              </a:rPr>
              <a:t>l 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(MEMR,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MEM</a:t>
            </a:r>
            <a:r>
              <a:rPr sz="3200" spc="-190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, IOR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OW).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5561" y="944117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2653" y="2292857"/>
            <a:ext cx="559308" cy="0"/>
          </a:xfrm>
          <a:custGeom>
            <a:avLst/>
            <a:gdLst/>
            <a:ahLst/>
            <a:cxnLst/>
            <a:rect l="l" t="t" r="r" b="b"/>
            <a:pathLst>
              <a:path w="559308">
                <a:moveTo>
                  <a:pt x="0" y="0"/>
                </a:moveTo>
                <a:lnTo>
                  <a:pt x="559308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70170" y="4801361"/>
            <a:ext cx="637031" cy="0"/>
          </a:xfrm>
          <a:custGeom>
            <a:avLst/>
            <a:gdLst/>
            <a:ahLst/>
            <a:cxnLst/>
            <a:rect l="l" t="t" r="r" b="b"/>
            <a:pathLst>
              <a:path w="637031">
                <a:moveTo>
                  <a:pt x="0" y="0"/>
                </a:moveTo>
                <a:lnTo>
                  <a:pt x="637031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72339"/>
            <a:ext cx="4850765" cy="1335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823</a:t>
            </a:r>
            <a:r>
              <a:rPr sz="4000" b="1" spc="-25" dirty="0" smtClean="0">
                <a:latin typeface="Arial"/>
                <a:cs typeface="Arial"/>
              </a:rPr>
              <a:t>7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Pin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itions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"/>
              </a:spcBef>
            </a:pPr>
            <a:endParaRPr sz="950"/>
          </a:p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RESET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77542"/>
            <a:ext cx="7999730" cy="2986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et</a:t>
            </a:r>
            <a:r>
              <a:rPr sz="3200" b="1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clears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status,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marR="94615" indent="-342900" algn="ctr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42265" algn="l"/>
              </a:tabLst>
            </a:pPr>
            <a:r>
              <a:rPr sz="320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first/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ast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0" dirty="0" smtClean="0">
                <a:latin typeface="Arial"/>
                <a:cs typeface="Arial"/>
              </a:rPr>
              <a:t>ip</a:t>
            </a:r>
            <a:r>
              <a:rPr sz="3200" spc="0" dirty="0" smtClean="0">
                <a:latin typeface="Arial"/>
                <a:cs typeface="Arial"/>
              </a:rPr>
              <a:t>-fl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sets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R="162560" algn="ctr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input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imes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823</a:t>
            </a:r>
            <a:r>
              <a:rPr sz="2800" spc="-20" dirty="0" smtClean="0">
                <a:latin typeface="Arial"/>
                <a:cs typeface="Arial"/>
              </a:rPr>
              <a:t>7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sa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20" dirty="0" smtClean="0">
                <a:latin typeface="Arial"/>
                <a:cs typeface="Arial"/>
              </a:rPr>
              <a:t>un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prog</a:t>
            </a:r>
            <a:r>
              <a:rPr sz="2800" spc="-20" dirty="0" smtClean="0">
                <a:latin typeface="Arial"/>
                <a:cs typeface="Arial"/>
              </a:rPr>
              <a:t>rammed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otherwi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1140" y="5813552"/>
            <a:ext cx="5853430" cy="862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072005" algn="l"/>
              </a:tabLst>
            </a:pP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Cha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ter</a:t>
            </a:r>
            <a:r>
              <a:rPr sz="2800" spc="3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:	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Dire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2800" spc="-10" dirty="0" smtClean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 smtClean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mo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2800" spc="-12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Acc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ess</a:t>
            </a:r>
            <a:endParaRPr sz="2800">
              <a:latin typeface="Arial"/>
              <a:cs typeface="Arial"/>
            </a:endParaRPr>
          </a:p>
          <a:p>
            <a:pPr marL="2038350">
              <a:lnSpc>
                <a:spcPct val="100000"/>
              </a:lnSpc>
            </a:pP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800" spc="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25" dirty="0" smtClean="0">
                <a:solidFill>
                  <a:srgbClr val="FFFFFF"/>
                </a:solidFill>
                <a:latin typeface="Arial"/>
                <a:cs typeface="Arial"/>
              </a:rPr>
              <a:t>DM</a:t>
            </a:r>
            <a:r>
              <a:rPr sz="2800" spc="-30" dirty="0" smtClean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-Cont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ol</a:t>
            </a:r>
            <a:r>
              <a:rPr sz="2800" spc="-5" dirty="0" smtClean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2800" spc="-20" dirty="0" smtClean="0">
                <a:solidFill>
                  <a:srgbClr val="FFFFFF"/>
                </a:solidFill>
                <a:latin typeface="Arial"/>
                <a:cs typeface="Arial"/>
              </a:rPr>
              <a:t>ed</a:t>
            </a:r>
            <a:r>
              <a:rPr sz="2800" spc="55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solidFill>
                  <a:srgbClr val="FFFFFF"/>
                </a:solidFill>
                <a:latin typeface="Arial"/>
                <a:cs typeface="Arial"/>
              </a:rPr>
              <a:t>I/O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72339"/>
            <a:ext cx="4850765" cy="1335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823</a:t>
            </a:r>
            <a:r>
              <a:rPr sz="4000" b="1" spc="-25" dirty="0" smtClean="0">
                <a:latin typeface="Arial"/>
                <a:cs typeface="Arial"/>
              </a:rPr>
              <a:t>7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Pin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itions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"/>
              </a:spcBef>
            </a:pPr>
            <a:endParaRPr sz="950"/>
          </a:p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REA</a:t>
            </a:r>
            <a:r>
              <a:rPr sz="4000" b="1" spc="-50" dirty="0" smtClean="0">
                <a:latin typeface="Arial"/>
                <a:cs typeface="Arial"/>
              </a:rPr>
              <a:t>D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791" y="1677542"/>
            <a:ext cx="8103870" cy="39306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marR="70612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6870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 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dy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ca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823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wait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slower 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32"/>
              </a:spcBef>
              <a:buClr>
                <a:srgbClr val="0D4000"/>
              </a:buClr>
              <a:buFont typeface="Arial"/>
              <a:buChar char="•"/>
            </a:pPr>
            <a:endParaRPr sz="800"/>
          </a:p>
          <a:p>
            <a:pPr>
              <a:lnSpc>
                <a:spcPts val="1000"/>
              </a:lnSpc>
              <a:buClr>
                <a:srgbClr val="0D4000"/>
              </a:buClr>
              <a:buFont typeface="Arial"/>
              <a:buChar char="•"/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4000" b="1" spc="-40" dirty="0" smtClean="0">
                <a:latin typeface="Arial"/>
                <a:cs typeface="Arial"/>
              </a:rPr>
              <a:t>HLDA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99"/>
              </a:spcBef>
            </a:pPr>
            <a:endParaRPr sz="1200"/>
          </a:p>
          <a:p>
            <a:pPr marL="355600" marR="1270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hold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a</a:t>
            </a:r>
            <a:r>
              <a:rPr sz="3200" b="1" spc="-15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k</a:t>
            </a:r>
            <a:r>
              <a:rPr sz="3200" b="1" spc="-10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owle</a:t>
            </a:r>
            <a:r>
              <a:rPr sz="3200" b="1" spc="-15" dirty="0" smtClean="0">
                <a:latin typeface="Arial"/>
                <a:cs typeface="Arial"/>
              </a:rPr>
              <a:t>d</a:t>
            </a:r>
            <a:r>
              <a:rPr sz="3200" b="1" spc="0" dirty="0" smtClean="0">
                <a:latin typeface="Arial"/>
                <a:cs typeface="Arial"/>
              </a:rPr>
              <a:t>ge</a:t>
            </a:r>
            <a:r>
              <a:rPr sz="3200" b="1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823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rocessor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q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ished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72339"/>
            <a:ext cx="4850765" cy="1454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823</a:t>
            </a:r>
            <a:r>
              <a:rPr sz="4000" b="1" spc="-25" dirty="0" smtClean="0">
                <a:latin typeface="Arial"/>
                <a:cs typeface="Arial"/>
              </a:rPr>
              <a:t>7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Pin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itions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DRE</a:t>
            </a:r>
            <a:r>
              <a:rPr sz="4000" b="1" spc="-45" dirty="0" smtClean="0">
                <a:latin typeface="Arial"/>
                <a:cs typeface="Arial"/>
              </a:rPr>
              <a:t>Q</a:t>
            </a:r>
            <a:r>
              <a:rPr sz="3975" b="1" spc="-15" baseline="-25157" dirty="0" smtClean="0">
                <a:latin typeface="Arial"/>
                <a:cs typeface="Arial"/>
              </a:rPr>
              <a:t>0</a:t>
            </a:r>
            <a:r>
              <a:rPr sz="4000" b="1" spc="-30" dirty="0" smtClean="0">
                <a:latin typeface="Arial"/>
                <a:cs typeface="Arial"/>
              </a:rPr>
              <a:t>–DRE</a:t>
            </a:r>
            <a:r>
              <a:rPr sz="4000" b="1" spc="-50" dirty="0" smtClean="0">
                <a:latin typeface="Arial"/>
                <a:cs typeface="Arial"/>
              </a:rPr>
              <a:t>Q</a:t>
            </a:r>
            <a:r>
              <a:rPr sz="3975" b="1" spc="0" baseline="-25157" dirty="0" smtClean="0">
                <a:latin typeface="Arial"/>
                <a:cs typeface="Arial"/>
              </a:rPr>
              <a:t>3</a:t>
            </a:r>
            <a:endParaRPr sz="3975" baseline="-25157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791" y="1677542"/>
            <a:ext cx="8648065" cy="4387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163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6870" algn="l"/>
              </a:tabLst>
            </a:pPr>
            <a:r>
              <a:rPr sz="3200" b="1" dirty="0" smtClean="0">
                <a:latin typeface="Arial"/>
                <a:cs typeface="Arial"/>
              </a:rPr>
              <a:t>DMA</a:t>
            </a:r>
            <a:r>
              <a:rPr sz="3200" b="1" spc="-1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req</a:t>
            </a:r>
            <a:r>
              <a:rPr sz="3200" b="1" spc="-15" dirty="0" smtClean="0">
                <a:latin typeface="Arial"/>
                <a:cs typeface="Arial"/>
              </a:rPr>
              <a:t>u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t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inp</a:t>
            </a:r>
            <a:r>
              <a:rPr sz="3200" b="1" spc="-15" dirty="0" smtClean="0">
                <a:latin typeface="Arial"/>
                <a:cs typeface="Arial"/>
              </a:rPr>
              <a:t>u</a:t>
            </a:r>
            <a:r>
              <a:rPr sz="3200" b="1" spc="0" dirty="0" smtClean="0">
                <a:latin typeface="Arial"/>
                <a:cs typeface="Arial"/>
              </a:rPr>
              <a:t>ts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q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est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60960" algn="ctr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ol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ri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ese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uts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5" dirty="0" smtClean="0">
                <a:latin typeface="Arial"/>
                <a:cs typeface="Arial"/>
              </a:rPr>
              <a:t>mma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so</a:t>
            </a:r>
            <a:endParaRPr sz="2800">
              <a:latin typeface="Arial"/>
              <a:cs typeface="Arial"/>
            </a:endParaRPr>
          </a:p>
          <a:p>
            <a:pPr marL="116205" algn="ctr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they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ei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ctiv</a:t>
            </a:r>
            <a:r>
              <a:rPr sz="2800" spc="5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-h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gh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ve-low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pu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4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4000" b="1" spc="-40" dirty="0" smtClean="0">
                <a:latin typeface="Arial"/>
                <a:cs typeface="Arial"/>
              </a:rPr>
              <a:t>DB</a:t>
            </a:r>
            <a:r>
              <a:rPr sz="3975" b="1" spc="-15" baseline="-25157" dirty="0" smtClean="0">
                <a:latin typeface="Arial"/>
                <a:cs typeface="Arial"/>
              </a:rPr>
              <a:t>0</a:t>
            </a:r>
            <a:r>
              <a:rPr sz="4000" b="1" spc="-30" dirty="0" smtClean="0">
                <a:latin typeface="Arial"/>
                <a:cs typeface="Arial"/>
              </a:rPr>
              <a:t>–</a:t>
            </a:r>
            <a:r>
              <a:rPr sz="4000" b="1" spc="-40" dirty="0" smtClean="0">
                <a:latin typeface="Arial"/>
                <a:cs typeface="Arial"/>
              </a:rPr>
              <a:t>DB</a:t>
            </a:r>
            <a:r>
              <a:rPr sz="3975" b="1" spc="0" baseline="-25157" dirty="0" smtClean="0">
                <a:latin typeface="Arial"/>
                <a:cs typeface="Arial"/>
              </a:rPr>
              <a:t>7</a:t>
            </a:r>
            <a:endParaRPr sz="3975" baseline="-25157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2"/>
              </a:spcBef>
            </a:pPr>
            <a:endParaRPr sz="130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Data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bus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 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or 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b</a:t>
            </a:r>
            <a:r>
              <a:rPr sz="3200" spc="0" dirty="0" smtClean="0">
                <a:latin typeface="Arial"/>
                <a:cs typeface="Arial"/>
              </a:rPr>
              <a:t>us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692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823</a:t>
            </a:r>
            <a:r>
              <a:rPr sz="4000" b="1" spc="-25" dirty="0" smtClean="0">
                <a:latin typeface="Arial"/>
                <a:cs typeface="Arial"/>
              </a:rPr>
              <a:t>7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Pin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itions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791" y="902970"/>
            <a:ext cx="8246109" cy="4229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970">
              <a:lnSpc>
                <a:spcPct val="100000"/>
              </a:lnSpc>
            </a:pPr>
            <a:r>
              <a:rPr sz="4000" b="1" spc="-25" dirty="0" smtClean="0">
                <a:latin typeface="Arial"/>
                <a:cs typeface="Arial"/>
              </a:rPr>
              <a:t>IOR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98"/>
              </a:spcBef>
            </a:pPr>
            <a:endParaRPr sz="1200"/>
          </a:p>
          <a:p>
            <a:pPr marL="35687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6870" algn="l"/>
              </a:tabLst>
            </a:pPr>
            <a:r>
              <a:rPr sz="3200" b="1" dirty="0" smtClean="0">
                <a:latin typeface="Arial"/>
                <a:cs typeface="Arial"/>
              </a:rPr>
              <a:t>I/O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d</a:t>
            </a:r>
            <a:r>
              <a:rPr sz="3200" b="1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u</a:t>
            </a:r>
            <a:r>
              <a:rPr sz="3200" spc="0" dirty="0" smtClean="0">
                <a:latin typeface="Arial"/>
                <a:cs typeface="Arial"/>
              </a:rPr>
              <a:t>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cle.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IOW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99"/>
              </a:spcBef>
            </a:pPr>
            <a:endParaRPr sz="12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I/O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write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used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cle.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5561" y="944117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0322" y="3429761"/>
            <a:ext cx="1005840" cy="0"/>
          </a:xfrm>
          <a:custGeom>
            <a:avLst/>
            <a:gdLst/>
            <a:ahLst/>
            <a:cxnLst/>
            <a:rect l="l" t="t" r="r" b="b"/>
            <a:pathLst>
              <a:path w="1005840">
                <a:moveTo>
                  <a:pt x="0" y="0"/>
                </a:moveTo>
                <a:lnTo>
                  <a:pt x="100584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692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823</a:t>
            </a:r>
            <a:r>
              <a:rPr sz="4000" b="1" spc="-25" dirty="0" smtClean="0">
                <a:latin typeface="Arial"/>
                <a:cs typeface="Arial"/>
              </a:rPr>
              <a:t>7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Pin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itions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02970"/>
            <a:ext cx="7541259" cy="3676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5" dirty="0" smtClean="0">
                <a:latin typeface="Arial"/>
                <a:cs typeface="Arial"/>
              </a:rPr>
              <a:t>EOP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98"/>
              </a:spcBef>
            </a:pPr>
            <a:endParaRPr sz="120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spc="-5" dirty="0" smtClean="0">
                <a:latin typeface="Arial"/>
                <a:cs typeface="Arial"/>
              </a:rPr>
              <a:t>End</a:t>
            </a:r>
            <a:r>
              <a:rPr sz="3200" b="1" spc="0" dirty="0" smtClean="0">
                <a:latin typeface="Arial"/>
                <a:cs typeface="Arial"/>
              </a:rPr>
              <a:t>-</a:t>
            </a:r>
            <a:r>
              <a:rPr sz="3200" b="1" spc="-5" dirty="0" smtClean="0">
                <a:latin typeface="Arial"/>
                <a:cs typeface="Arial"/>
              </a:rPr>
              <a:t>o</a:t>
            </a:r>
            <a:r>
              <a:rPr sz="3200" b="1" spc="0" dirty="0" smtClean="0">
                <a:latin typeface="Arial"/>
                <a:cs typeface="Arial"/>
              </a:rPr>
              <a:t>f-pr</a:t>
            </a:r>
            <a:r>
              <a:rPr sz="3200" b="1" spc="-20" dirty="0" smtClean="0">
                <a:latin typeface="Arial"/>
                <a:cs typeface="Arial"/>
              </a:rPr>
              <a:t>o</a:t>
            </a:r>
            <a:r>
              <a:rPr sz="3200" b="1" spc="0" dirty="0" smtClean="0">
                <a:latin typeface="Arial"/>
                <a:cs typeface="Arial"/>
              </a:rPr>
              <a:t>c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ss</a:t>
            </a:r>
            <a:r>
              <a:rPr sz="3200" b="1" spc="-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 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rmi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ate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DMA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upt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DMA</a:t>
            </a:r>
            <a:r>
              <a:rPr sz="2800" spc="-14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tra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fer at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</a:t>
            </a:r>
            <a:r>
              <a:rPr sz="2800" spc="-35" dirty="0" smtClean="0">
                <a:latin typeface="Arial"/>
                <a:cs typeface="Arial"/>
              </a:rPr>
              <a:t>M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cle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5561" y="944117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72339"/>
            <a:ext cx="4850765" cy="1454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823</a:t>
            </a:r>
            <a:r>
              <a:rPr sz="4000" b="1" spc="-25" dirty="0" smtClean="0">
                <a:latin typeface="Arial"/>
                <a:cs typeface="Arial"/>
              </a:rPr>
              <a:t>7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Pin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itions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sz="4000" b="1" spc="-40" dirty="0" smtClean="0">
                <a:latin typeface="Arial"/>
                <a:cs typeface="Arial"/>
              </a:rPr>
              <a:t>A</a:t>
            </a:r>
            <a:r>
              <a:rPr sz="3975" b="1" spc="-15" baseline="-25157" dirty="0" smtClean="0">
                <a:latin typeface="Arial"/>
                <a:cs typeface="Arial"/>
              </a:rPr>
              <a:t>0</a:t>
            </a:r>
            <a:r>
              <a:rPr sz="4000" b="1" spc="-25" dirty="0" smtClean="0">
                <a:latin typeface="Arial"/>
                <a:cs typeface="Arial"/>
              </a:rPr>
              <a:t>–</a:t>
            </a:r>
            <a:r>
              <a:rPr sz="4000" b="1" spc="-40" dirty="0" smtClean="0">
                <a:latin typeface="Arial"/>
                <a:cs typeface="Arial"/>
              </a:rPr>
              <a:t>A</a:t>
            </a:r>
            <a:r>
              <a:rPr sz="3975" b="1" spc="0" baseline="-25157" dirty="0" smtClean="0">
                <a:latin typeface="Arial"/>
                <a:cs typeface="Arial"/>
              </a:rPr>
              <a:t>3</a:t>
            </a:r>
            <a:endParaRPr sz="3975" baseline="-25157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77542"/>
            <a:ext cx="8108950" cy="2888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31051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a</a:t>
            </a:r>
            <a:r>
              <a:rPr sz="3200" b="1" spc="-10" dirty="0" smtClean="0">
                <a:latin typeface="Arial"/>
                <a:cs typeface="Arial"/>
              </a:rPr>
              <a:t>d</a:t>
            </a:r>
            <a:r>
              <a:rPr sz="3200" b="1" spc="0" dirty="0" smtClean="0">
                <a:latin typeface="Arial"/>
                <a:cs typeface="Arial"/>
              </a:rPr>
              <a:t>dre</a:t>
            </a:r>
            <a:r>
              <a:rPr sz="3200" b="1" spc="-20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pins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select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rnal 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vide 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DMA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addres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pin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ar</a:t>
            </a:r>
            <a:r>
              <a:rPr sz="2800" spc="-20" dirty="0" smtClean="0">
                <a:latin typeface="Arial"/>
                <a:cs typeface="Arial"/>
              </a:rPr>
              <a:t>e </a:t>
            </a:r>
            <a:r>
              <a:rPr sz="2800" spc="-10" dirty="0" smtClean="0">
                <a:latin typeface="Arial"/>
                <a:cs typeface="Arial"/>
              </a:rPr>
              <a:t>output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 that provid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part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DMA</a:t>
            </a:r>
            <a:r>
              <a:rPr sz="2800" spc="-16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-15" dirty="0" smtClean="0">
                <a:latin typeface="Arial"/>
                <a:cs typeface="Arial"/>
              </a:rPr>
              <a:t>dre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dur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DMA</a:t>
            </a:r>
            <a:r>
              <a:rPr sz="2800" spc="-15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72339"/>
            <a:ext cx="4850765" cy="1335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823</a:t>
            </a:r>
            <a:r>
              <a:rPr sz="4000" b="1" spc="-25" dirty="0" smtClean="0">
                <a:latin typeface="Arial"/>
                <a:cs typeface="Arial"/>
              </a:rPr>
              <a:t>7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Pin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itions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"/>
              </a:spcBef>
            </a:pPr>
            <a:endParaRPr sz="950"/>
          </a:p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HRQ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77542"/>
            <a:ext cx="8036559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Hold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req</a:t>
            </a:r>
            <a:r>
              <a:rPr sz="3200" b="1" spc="-15" dirty="0" smtClean="0">
                <a:latin typeface="Arial"/>
                <a:cs typeface="Arial"/>
              </a:rPr>
              <a:t>u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t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HOLD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rocessor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or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DMA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72339"/>
            <a:ext cx="4850765" cy="1454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823</a:t>
            </a:r>
            <a:r>
              <a:rPr sz="4000" b="1" spc="-25" dirty="0" smtClean="0">
                <a:latin typeface="Arial"/>
                <a:cs typeface="Arial"/>
              </a:rPr>
              <a:t>7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Pin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itions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"/>
              </a:spcBef>
            </a:pPr>
            <a:endParaRPr sz="950"/>
          </a:p>
          <a:p>
            <a:pPr marL="12700">
              <a:lnSpc>
                <a:spcPct val="100000"/>
              </a:lnSpc>
            </a:pPr>
            <a:r>
              <a:rPr sz="4000" b="1" spc="-40" dirty="0" smtClean="0">
                <a:latin typeface="Arial"/>
                <a:cs typeface="Arial"/>
              </a:rPr>
              <a:t>DAC</a:t>
            </a:r>
            <a:r>
              <a:rPr sz="4000" b="1" spc="-35" dirty="0" smtClean="0">
                <a:latin typeface="Arial"/>
                <a:cs typeface="Arial"/>
              </a:rPr>
              <a:t>K</a:t>
            </a:r>
            <a:r>
              <a:rPr sz="3975" b="1" spc="-15" baseline="-25157" dirty="0" smtClean="0">
                <a:latin typeface="Arial"/>
                <a:cs typeface="Arial"/>
              </a:rPr>
              <a:t>0</a:t>
            </a:r>
            <a:r>
              <a:rPr sz="4000" b="1" spc="-30" dirty="0" smtClean="0">
                <a:latin typeface="Arial"/>
                <a:cs typeface="Arial"/>
              </a:rPr>
              <a:t>–DAC</a:t>
            </a:r>
            <a:r>
              <a:rPr sz="4000" b="1" spc="-25" dirty="0" smtClean="0">
                <a:latin typeface="Arial"/>
                <a:cs typeface="Arial"/>
              </a:rPr>
              <a:t>K</a:t>
            </a:r>
            <a:r>
              <a:rPr sz="3975" b="1" spc="0" baseline="-25157" dirty="0" smtClean="0">
                <a:latin typeface="Arial"/>
                <a:cs typeface="Arial"/>
              </a:rPr>
              <a:t>3</a:t>
            </a:r>
            <a:endParaRPr sz="3975" baseline="-25157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77542"/>
            <a:ext cx="8035925" cy="3413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DMA</a:t>
            </a:r>
            <a:r>
              <a:rPr sz="3200" b="1" spc="-1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c</a:t>
            </a:r>
            <a:r>
              <a:rPr sz="3200" b="1" spc="-10" dirty="0" smtClean="0">
                <a:latin typeface="Arial"/>
                <a:cs typeface="Arial"/>
              </a:rPr>
              <a:t>h</a:t>
            </a:r>
            <a:r>
              <a:rPr sz="3200" b="1" spc="0" dirty="0" smtClean="0">
                <a:latin typeface="Arial"/>
                <a:cs typeface="Arial"/>
              </a:rPr>
              <a:t>a</a:t>
            </a:r>
            <a:r>
              <a:rPr sz="3200" b="1" spc="-10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n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l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a</a:t>
            </a:r>
            <a:r>
              <a:rPr sz="3200" b="1" spc="-15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k</a:t>
            </a:r>
            <a:r>
              <a:rPr sz="3200" b="1" spc="-10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owle</a:t>
            </a:r>
            <a:r>
              <a:rPr sz="3200" b="1" spc="-15" dirty="0" smtClean="0">
                <a:latin typeface="Arial"/>
                <a:cs typeface="Arial"/>
              </a:rPr>
              <a:t>d</a:t>
            </a:r>
            <a:r>
              <a:rPr sz="3200" b="1" spc="-20" dirty="0" smtClean="0">
                <a:latin typeface="Arial"/>
                <a:cs typeface="Arial"/>
              </a:rPr>
              <a:t>g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acknowle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ch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activ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-hi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ctive-low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signals.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marR="45656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DA</a:t>
            </a:r>
            <a:r>
              <a:rPr sz="2800" spc="-4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K o</a:t>
            </a:r>
            <a:r>
              <a:rPr sz="2800" spc="-15" dirty="0" smtClean="0">
                <a:latin typeface="Arial"/>
                <a:cs typeface="Arial"/>
              </a:rPr>
              <a:t>utp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ts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oft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us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20" dirty="0" smtClean="0">
                <a:latin typeface="Arial"/>
                <a:cs typeface="Arial"/>
              </a:rPr>
              <a:t> DM</a:t>
            </a:r>
            <a:r>
              <a:rPr sz="2800" spc="-3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-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cont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ol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 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ice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ing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DMA</a:t>
            </a:r>
            <a:r>
              <a:rPr sz="2800" spc="-10" dirty="0" smtClean="0">
                <a:latin typeface="Arial"/>
                <a:cs typeface="Arial"/>
              </a:rPr>
              <a:t> tra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-15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72339"/>
            <a:ext cx="4850765" cy="1335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823</a:t>
            </a:r>
            <a:r>
              <a:rPr sz="4000" b="1" spc="-25" dirty="0" smtClean="0">
                <a:latin typeface="Arial"/>
                <a:cs typeface="Arial"/>
              </a:rPr>
              <a:t>7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Pin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itions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"/>
              </a:spcBef>
            </a:pPr>
            <a:endParaRPr sz="950"/>
          </a:p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AEN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77542"/>
            <a:ext cx="7791450" cy="2399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Addre</a:t>
            </a:r>
            <a:r>
              <a:rPr sz="3200" b="1" spc="-20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10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a</a:t>
            </a:r>
            <a:r>
              <a:rPr sz="3200" b="1" spc="-10" dirty="0" smtClean="0">
                <a:latin typeface="Arial"/>
                <a:cs typeface="Arial"/>
              </a:rPr>
              <a:t>b</a:t>
            </a:r>
            <a:r>
              <a:rPr sz="3200" b="1" spc="0" dirty="0" smtClean="0">
                <a:latin typeface="Arial"/>
                <a:cs typeface="Arial"/>
              </a:rPr>
              <a:t>le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0" dirty="0" smtClean="0">
                <a:latin typeface="Arial"/>
                <a:cs typeface="Arial"/>
              </a:rPr>
              <a:t> 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la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ch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DB</a:t>
            </a:r>
            <a:r>
              <a:rPr sz="3150" spc="15" baseline="-25132" dirty="0" smtClean="0">
                <a:latin typeface="Arial"/>
                <a:cs typeface="Arial"/>
              </a:rPr>
              <a:t>7</a:t>
            </a:r>
            <a:r>
              <a:rPr sz="3200" spc="-10" dirty="0" smtClean="0">
                <a:latin typeface="Arial"/>
                <a:cs typeface="Arial"/>
              </a:rPr>
              <a:t>–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5" dirty="0" smtClean="0">
                <a:latin typeface="Arial"/>
                <a:cs typeface="Arial"/>
              </a:rPr>
              <a:t>B</a:t>
            </a:r>
            <a:r>
              <a:rPr sz="3150" spc="15" baseline="-25132" dirty="0" smtClean="0">
                <a:latin typeface="Arial"/>
                <a:cs typeface="Arial"/>
              </a:rPr>
              <a:t>0</a:t>
            </a:r>
            <a:r>
              <a:rPr sz="3150" spc="7" baseline="-25132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pi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823</a:t>
            </a:r>
            <a:r>
              <a:rPr sz="3200" spc="-15" dirty="0" smtClean="0">
                <a:latin typeface="Arial"/>
                <a:cs typeface="Arial"/>
              </a:rPr>
              <a:t>7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10"/>
              </a:spcBef>
            </a:pPr>
            <a:endParaRPr sz="800"/>
          </a:p>
          <a:p>
            <a:pPr marL="756285" marR="646430" indent="-287020">
              <a:lnSpc>
                <a:spcPts val="335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sa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5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15" dirty="0" smtClean="0">
                <a:latin typeface="Arial"/>
                <a:cs typeface="Arial"/>
              </a:rPr>
              <a:t> s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con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mi</a:t>
            </a:r>
            <a:r>
              <a:rPr sz="2800" spc="-10" dirty="0" smtClean="0">
                <a:latin typeface="Arial"/>
                <a:cs typeface="Arial"/>
              </a:rPr>
              <a:t>cr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-10" dirty="0" smtClean="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72339"/>
            <a:ext cx="4850765" cy="1335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823</a:t>
            </a:r>
            <a:r>
              <a:rPr sz="4000" b="1" spc="-25" dirty="0" smtClean="0">
                <a:latin typeface="Arial"/>
                <a:cs typeface="Arial"/>
              </a:rPr>
              <a:t>7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Pin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itions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"/>
              </a:spcBef>
            </a:pPr>
            <a:endParaRPr sz="950"/>
          </a:p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ADS</a:t>
            </a:r>
            <a:r>
              <a:rPr sz="4000" b="1" spc="-45" dirty="0" smtClean="0">
                <a:latin typeface="Arial"/>
                <a:cs typeface="Arial"/>
              </a:rPr>
              <a:t>T</a:t>
            </a:r>
            <a:r>
              <a:rPr sz="4000" b="1" spc="-30" dirty="0" smtClean="0">
                <a:latin typeface="Arial"/>
                <a:cs typeface="Arial"/>
              </a:rPr>
              <a:t>B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77542"/>
            <a:ext cx="8758555" cy="3531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Addre</a:t>
            </a:r>
            <a:r>
              <a:rPr sz="3200" b="1" spc="-20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stro</a:t>
            </a:r>
            <a:r>
              <a:rPr sz="3200" b="1" spc="-15" dirty="0" smtClean="0">
                <a:latin typeface="Arial"/>
                <a:cs typeface="Arial"/>
              </a:rPr>
              <a:t>b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ncti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20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xcept</a:t>
            </a:r>
            <a:endParaRPr sz="3200">
              <a:latin typeface="Arial"/>
              <a:cs typeface="Arial"/>
            </a:endParaRPr>
          </a:p>
          <a:p>
            <a:pPr marL="355600" marR="412115">
              <a:lnSpc>
                <a:spcPts val="3829"/>
              </a:lnSpc>
              <a:spcBef>
                <a:spcPts val="135"/>
              </a:spcBef>
            </a:pPr>
            <a:r>
              <a:rPr sz="3200" dirty="0" smtClean="0">
                <a:latin typeface="Arial"/>
                <a:cs typeface="Arial"/>
              </a:rPr>
              <a:t>it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la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ch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150" spc="15" baseline="-25132" dirty="0" smtClean="0">
                <a:latin typeface="Arial"/>
                <a:cs typeface="Arial"/>
              </a:rPr>
              <a:t>15</a:t>
            </a:r>
            <a:r>
              <a:rPr sz="3200" spc="-10" dirty="0" smtClean="0">
                <a:latin typeface="Arial"/>
                <a:cs typeface="Arial"/>
              </a:rPr>
              <a:t>–</a:t>
            </a:r>
            <a:r>
              <a:rPr sz="3200" spc="-5" dirty="0" smtClean="0">
                <a:latin typeface="Arial"/>
                <a:cs typeface="Arial"/>
              </a:rPr>
              <a:t>A</a:t>
            </a:r>
            <a:r>
              <a:rPr sz="3150" spc="15" baseline="-25132" dirty="0" smtClean="0">
                <a:latin typeface="Arial"/>
                <a:cs typeface="Arial"/>
              </a:rPr>
              <a:t>8 </a:t>
            </a:r>
            <a:r>
              <a:rPr sz="3150" spc="-419" baseline="-25132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18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ME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0" dirty="0" smtClean="0">
                <a:latin typeface="Arial"/>
                <a:cs typeface="Arial"/>
              </a:rPr>
              <a:t>R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2"/>
              </a:spcBef>
            </a:pPr>
            <a:endParaRPr sz="130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Me</a:t>
            </a:r>
            <a:r>
              <a:rPr sz="3200" b="1" spc="-10" dirty="0" smtClean="0">
                <a:latin typeface="Arial"/>
                <a:cs typeface="Arial"/>
              </a:rPr>
              <a:t>m</a:t>
            </a:r>
            <a:r>
              <a:rPr sz="3200" b="1" spc="0" dirty="0" smtClean="0">
                <a:latin typeface="Arial"/>
                <a:cs typeface="Arial"/>
              </a:rPr>
              <a:t>ory r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ad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ca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ses 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ata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cl</a:t>
            </a:r>
            <a:r>
              <a:rPr sz="3200" spc="-3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29361" y="3490721"/>
            <a:ext cx="1524000" cy="0"/>
          </a:xfrm>
          <a:custGeom>
            <a:avLst/>
            <a:gdLst/>
            <a:ahLst/>
            <a:cxnLst/>
            <a:rect l="l" t="t" r="r" b="b"/>
            <a:pathLst>
              <a:path w="1524000">
                <a:moveTo>
                  <a:pt x="0" y="0"/>
                </a:moveTo>
                <a:lnTo>
                  <a:pt x="15240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692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823</a:t>
            </a:r>
            <a:r>
              <a:rPr sz="4000" b="1" spc="-25" dirty="0" smtClean="0">
                <a:latin typeface="Arial"/>
                <a:cs typeface="Arial"/>
              </a:rPr>
              <a:t>7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Pin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itions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02970"/>
            <a:ext cx="7702550" cy="22453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5" dirty="0" smtClean="0">
                <a:latin typeface="Arial"/>
                <a:cs typeface="Arial"/>
              </a:rPr>
              <a:t>MEMW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2"/>
              </a:spcBef>
            </a:pPr>
            <a:endParaRPr sz="1300"/>
          </a:p>
          <a:p>
            <a:pPr marL="355600" marR="12700" indent="-342900">
              <a:lnSpc>
                <a:spcPct val="999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b="1" dirty="0" smtClean="0">
                <a:latin typeface="Arial"/>
                <a:cs typeface="Arial"/>
              </a:rPr>
              <a:t>M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mory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write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caus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write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ata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write c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cle.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5561" y="944117"/>
            <a:ext cx="1676400" cy="0"/>
          </a:xfrm>
          <a:custGeom>
            <a:avLst/>
            <a:gdLst/>
            <a:ahLst/>
            <a:cxnLst/>
            <a:rect l="l" t="t" r="r" b="b"/>
            <a:pathLst>
              <a:path w="1676400">
                <a:moveTo>
                  <a:pt x="0" y="0"/>
                </a:moveTo>
                <a:lnTo>
                  <a:pt x="16764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692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20" dirty="0" smtClean="0">
                <a:latin typeface="Arial"/>
                <a:cs typeface="Arial"/>
              </a:rPr>
              <a:t>Introd</a:t>
            </a:r>
            <a:r>
              <a:rPr sz="4000" b="1" spc="-45" dirty="0" smtClean="0">
                <a:latin typeface="Arial"/>
                <a:cs typeface="Arial"/>
              </a:rPr>
              <a:t>u</a:t>
            </a:r>
            <a:r>
              <a:rPr sz="4000" b="1" spc="-20" dirty="0" smtClean="0">
                <a:latin typeface="Arial"/>
                <a:cs typeface="Arial"/>
              </a:rPr>
              <a:t>ction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717915" cy="4581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tech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iq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rovid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access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whi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te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rari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isab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9494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ch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also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disk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vi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</a:t>
            </a:r>
            <a:r>
              <a:rPr sz="3200" spc="-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-pr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62928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Disk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clu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-23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ixe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tical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stora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e.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-65" dirty="0" smtClean="0">
                <a:latin typeface="Arial"/>
                <a:cs typeface="Arial"/>
              </a:rPr>
              <a:t>V</a:t>
            </a:r>
            <a:r>
              <a:rPr sz="3200" spc="0" dirty="0" smtClean="0">
                <a:latin typeface="Arial"/>
                <a:cs typeface="Arial"/>
              </a:rPr>
              <a:t>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o 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incl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de 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and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72339"/>
            <a:ext cx="5586095" cy="1335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823</a:t>
            </a:r>
            <a:r>
              <a:rPr sz="4000" b="1" spc="-25" dirty="0" smtClean="0">
                <a:latin typeface="Arial"/>
                <a:cs typeface="Arial"/>
              </a:rPr>
              <a:t>7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Internal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Registers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"/>
              </a:spcBef>
            </a:pPr>
            <a:endParaRPr sz="950"/>
          </a:p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CAR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77542"/>
            <a:ext cx="8399145" cy="39865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c</a:t>
            </a:r>
            <a:r>
              <a:rPr sz="3200" b="1" spc="-10" dirty="0" smtClean="0">
                <a:latin typeface="Arial"/>
                <a:cs typeface="Arial"/>
              </a:rPr>
              <a:t>u</a:t>
            </a:r>
            <a:r>
              <a:rPr sz="3200" b="1" spc="0" dirty="0" smtClean="0">
                <a:latin typeface="Arial"/>
                <a:cs typeface="Arial"/>
              </a:rPr>
              <a:t>rrent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a</a:t>
            </a:r>
            <a:r>
              <a:rPr sz="3200" b="1" spc="-10" dirty="0" smtClean="0">
                <a:latin typeface="Arial"/>
                <a:cs typeface="Arial"/>
              </a:rPr>
              <a:t>d</a:t>
            </a:r>
            <a:r>
              <a:rPr sz="3200" b="1" spc="0" dirty="0" smtClean="0">
                <a:latin typeface="Arial"/>
                <a:cs typeface="Arial"/>
              </a:rPr>
              <a:t>dre</a:t>
            </a:r>
            <a:r>
              <a:rPr sz="3200" b="1" spc="-20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reg</a:t>
            </a:r>
            <a:r>
              <a:rPr sz="3200" b="1" spc="-15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st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r</a:t>
            </a:r>
            <a:r>
              <a:rPr sz="3200" b="1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ho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ds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16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ach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nel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10" dirty="0" smtClean="0">
                <a:latin typeface="Arial"/>
                <a:cs typeface="Arial"/>
              </a:rPr>
              <a:t>its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own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cu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ess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reg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purp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marR="352425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When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sferred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DMA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CAR 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crem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 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creme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ts val="332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mmed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72339"/>
            <a:ext cx="5586095" cy="1335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823</a:t>
            </a:r>
            <a:r>
              <a:rPr sz="4000" b="1" spc="-25" dirty="0" smtClean="0">
                <a:latin typeface="Arial"/>
                <a:cs typeface="Arial"/>
              </a:rPr>
              <a:t>7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Internal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Registers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"/>
              </a:spcBef>
            </a:pPr>
            <a:endParaRPr sz="950"/>
          </a:p>
          <a:p>
            <a:pPr marL="12700">
              <a:lnSpc>
                <a:spcPts val="4760"/>
              </a:lnSpc>
            </a:pPr>
            <a:r>
              <a:rPr sz="4000" b="1" spc="-45" dirty="0" smtClean="0">
                <a:latin typeface="Arial"/>
                <a:cs typeface="Arial"/>
              </a:rPr>
              <a:t>CWCR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77542"/>
            <a:ext cx="8532495" cy="34740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c</a:t>
            </a:r>
            <a:r>
              <a:rPr sz="3200" b="1" spc="-10" dirty="0" smtClean="0">
                <a:latin typeface="Arial"/>
                <a:cs typeface="Arial"/>
              </a:rPr>
              <a:t>u</a:t>
            </a:r>
            <a:r>
              <a:rPr sz="3200" b="1" spc="0" dirty="0" smtClean="0">
                <a:latin typeface="Arial"/>
                <a:cs typeface="Arial"/>
              </a:rPr>
              <a:t>rrent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word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c</a:t>
            </a:r>
            <a:r>
              <a:rPr sz="3200" b="1" spc="-10" dirty="0" smtClean="0">
                <a:latin typeface="Arial"/>
                <a:cs typeface="Arial"/>
              </a:rPr>
              <a:t>o</a:t>
            </a:r>
            <a:r>
              <a:rPr sz="3200" b="1" spc="0" dirty="0" smtClean="0">
                <a:latin typeface="Arial"/>
                <a:cs typeface="Arial"/>
              </a:rPr>
              <a:t>unt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reg</a:t>
            </a:r>
            <a:r>
              <a:rPr sz="3200" b="1" spc="-15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st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r</a:t>
            </a:r>
            <a:r>
              <a:rPr sz="3200" b="1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ms a ch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(up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6</a:t>
            </a:r>
            <a:r>
              <a:rPr sz="3200" spc="-5" dirty="0" smtClean="0">
                <a:latin typeface="Arial"/>
                <a:cs typeface="Arial"/>
              </a:rPr>
              <a:t>4</a:t>
            </a:r>
            <a:r>
              <a:rPr sz="3200" spc="0" dirty="0" smtClean="0">
                <a:latin typeface="Arial"/>
                <a:cs typeface="Arial"/>
              </a:rPr>
              <a:t>K) 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sferred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486409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is 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less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sferre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20" dirty="0" smtClean="0">
                <a:latin typeface="Arial"/>
                <a:cs typeface="Arial"/>
              </a:rPr>
              <a:t>ampl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loa</a:t>
            </a:r>
            <a:r>
              <a:rPr sz="2800" spc="-20" dirty="0" smtClean="0">
                <a:latin typeface="Arial"/>
                <a:cs typeface="Arial"/>
              </a:rPr>
              <a:t>ded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CWCR,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220" dirty="0" smtClean="0">
                <a:latin typeface="Arial"/>
                <a:cs typeface="Arial"/>
              </a:rPr>
              <a:t>1</a:t>
            </a:r>
            <a:r>
              <a:rPr sz="2800" spc="-20" dirty="0" smtClean="0">
                <a:latin typeface="Arial"/>
                <a:cs typeface="Arial"/>
              </a:rPr>
              <a:t>1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DMA</a:t>
            </a:r>
            <a:r>
              <a:rPr sz="2800" spc="-15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72339"/>
            <a:ext cx="5586095" cy="1335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823</a:t>
            </a:r>
            <a:r>
              <a:rPr sz="4000" b="1" spc="-25" dirty="0" smtClean="0">
                <a:latin typeface="Arial"/>
                <a:cs typeface="Arial"/>
              </a:rPr>
              <a:t>7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Internal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Registers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"/>
              </a:spcBef>
            </a:pPr>
            <a:endParaRPr sz="950"/>
          </a:p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BA</a:t>
            </a:r>
            <a:r>
              <a:rPr sz="4000" b="1" spc="-14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and</a:t>
            </a:r>
            <a:r>
              <a:rPr sz="4000" b="1" spc="-15" dirty="0" smtClean="0">
                <a:latin typeface="Arial"/>
                <a:cs typeface="Arial"/>
              </a:rPr>
              <a:t> </a:t>
            </a:r>
            <a:r>
              <a:rPr sz="4000" b="1" spc="-35" dirty="0" smtClean="0">
                <a:latin typeface="Arial"/>
                <a:cs typeface="Arial"/>
              </a:rPr>
              <a:t>BWC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77542"/>
            <a:ext cx="8109584" cy="3961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b</a:t>
            </a:r>
            <a:r>
              <a:rPr sz="3200" b="1" spc="-10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se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-10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ddr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ss</a:t>
            </a:r>
            <a:r>
              <a:rPr sz="3200" b="1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(BA) 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b</a:t>
            </a:r>
            <a:r>
              <a:rPr sz="3200" b="1" spc="-10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se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word cou</a:t>
            </a:r>
            <a:r>
              <a:rPr sz="3200" b="1" spc="-10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t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(BWC)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when a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-in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lizat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sel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ch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el.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26289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-in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lizat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 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ad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CAR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CWCR a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com</a:t>
            </a:r>
            <a:r>
              <a:rPr sz="3200" spc="-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9"/>
              </a:spcBef>
            </a:pPr>
            <a:endParaRPr sz="650"/>
          </a:p>
          <a:p>
            <a:pPr marL="756285" marR="1270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ws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sa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 a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 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-15" dirty="0" smtClean="0">
                <a:latin typeface="Arial"/>
                <a:cs typeface="Arial"/>
              </a:rPr>
              <a:t> 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sa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72339"/>
            <a:ext cx="5586095" cy="1335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823</a:t>
            </a:r>
            <a:r>
              <a:rPr sz="4000" b="1" spc="-25" dirty="0" smtClean="0">
                <a:latin typeface="Arial"/>
                <a:cs typeface="Arial"/>
              </a:rPr>
              <a:t>7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Internal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Registers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"/>
              </a:spcBef>
            </a:pPr>
            <a:endParaRPr sz="950"/>
          </a:p>
          <a:p>
            <a:pPr marL="12700">
              <a:lnSpc>
                <a:spcPts val="4760"/>
              </a:lnSpc>
            </a:pPr>
            <a:r>
              <a:rPr sz="4000" b="1" spc="-40" dirty="0" smtClean="0">
                <a:latin typeface="Arial"/>
                <a:cs typeface="Arial"/>
              </a:rPr>
              <a:t>CR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77542"/>
            <a:ext cx="8314690" cy="40817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c</a:t>
            </a:r>
            <a:r>
              <a:rPr sz="3200" b="1" spc="-10" dirty="0" smtClean="0">
                <a:latin typeface="Arial"/>
                <a:cs typeface="Arial"/>
              </a:rPr>
              <a:t>o</a:t>
            </a:r>
            <a:r>
              <a:rPr sz="3200" b="1" spc="0" dirty="0" smtClean="0">
                <a:latin typeface="Arial"/>
                <a:cs typeface="Arial"/>
              </a:rPr>
              <a:t>m</a:t>
            </a:r>
            <a:r>
              <a:rPr sz="3200" b="1" spc="-15" dirty="0" smtClean="0">
                <a:latin typeface="Arial"/>
                <a:cs typeface="Arial"/>
              </a:rPr>
              <a:t>m</a:t>
            </a:r>
            <a:r>
              <a:rPr sz="3200" b="1" spc="0" dirty="0" smtClean="0">
                <a:latin typeface="Arial"/>
                <a:cs typeface="Arial"/>
              </a:rPr>
              <a:t>a</a:t>
            </a:r>
            <a:r>
              <a:rPr sz="3200" b="1" spc="-10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d r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gi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ter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823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osit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select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-mem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transfer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marR="66040" lvl="1" indent="-287020" algn="ctr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y-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r>
              <a:rPr sz="2800" spc="4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DMA</a:t>
            </a:r>
            <a:r>
              <a:rPr sz="2800" spc="-14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tra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use </a:t>
            </a:r>
            <a:r>
              <a:rPr sz="2800" spc="-25" dirty="0" smtClean="0">
                <a:latin typeface="Arial"/>
                <a:cs typeface="Arial"/>
              </a:rPr>
              <a:t>DMA</a:t>
            </a:r>
            <a:endParaRPr sz="2800">
              <a:latin typeface="Arial"/>
              <a:cs typeface="Arial"/>
            </a:endParaRPr>
          </a:p>
          <a:p>
            <a:pPr marR="955040" algn="ctr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ch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-15" dirty="0" smtClean="0">
                <a:latin typeface="Arial"/>
                <a:cs typeface="Arial"/>
              </a:rPr>
              <a:t>nel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ce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dre</a:t>
            </a:r>
            <a:r>
              <a:rPr sz="2800" spc="-15" dirty="0" smtClean="0">
                <a:latin typeface="Arial"/>
                <a:cs typeface="Arial"/>
              </a:rPr>
              <a:t>ss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4"/>
              </a:spcBef>
            </a:pPr>
            <a:endParaRPr sz="650"/>
          </a:p>
          <a:p>
            <a:pPr marL="756285" lvl="1" indent="-287020" algn="ctr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5" dirty="0" smtClean="0">
                <a:latin typeface="Arial"/>
                <a:cs typeface="Arial"/>
              </a:rPr>
              <a:t>DMA</a:t>
            </a:r>
            <a:r>
              <a:rPr sz="2800" spc="-15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ch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1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ds the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 algn="ctr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42265" algn="l"/>
              </a:tabLst>
            </a:pPr>
            <a:r>
              <a:rPr sz="3200" dirty="0" smtClean="0">
                <a:latin typeface="Arial"/>
                <a:cs typeface="Arial"/>
              </a:rPr>
              <a:t>Si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 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MOVSB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9383" y="918972"/>
            <a:ext cx="2185416" cy="0"/>
          </a:xfrm>
          <a:custGeom>
            <a:avLst/>
            <a:gdLst/>
            <a:ahLst/>
            <a:cxnLst/>
            <a:rect l="l" t="t" r="r" b="b"/>
            <a:pathLst>
              <a:path w="2185416">
                <a:moveTo>
                  <a:pt x="0" y="0"/>
                </a:moveTo>
                <a:lnTo>
                  <a:pt x="2185416" y="0"/>
                </a:lnTo>
              </a:path>
            </a:pathLst>
          </a:custGeom>
          <a:ln w="2743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929383" y="1152144"/>
            <a:ext cx="2176272" cy="0"/>
          </a:xfrm>
          <a:custGeom>
            <a:avLst/>
            <a:gdLst/>
            <a:ahLst/>
            <a:cxnLst/>
            <a:rect l="l" t="t" r="r" b="b"/>
            <a:pathLst>
              <a:path w="2176272">
                <a:moveTo>
                  <a:pt x="0" y="0"/>
                </a:moveTo>
                <a:lnTo>
                  <a:pt x="2176272" y="0"/>
                </a:lnTo>
              </a:path>
            </a:pathLst>
          </a:custGeom>
          <a:ln w="22860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05655" y="905255"/>
            <a:ext cx="0" cy="256032"/>
          </a:xfrm>
          <a:custGeom>
            <a:avLst/>
            <a:gdLst/>
            <a:ahLst/>
            <a:cxnLst/>
            <a:rect l="l" t="t" r="r" b="b"/>
            <a:pathLst>
              <a:path h="256032">
                <a:moveTo>
                  <a:pt x="0" y="256032"/>
                </a:moveTo>
                <a:lnTo>
                  <a:pt x="0" y="0"/>
                </a:lnTo>
              </a:path>
            </a:pathLst>
          </a:custGeom>
          <a:ln w="2743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68829" y="1138427"/>
            <a:ext cx="0" cy="4617720"/>
          </a:xfrm>
          <a:custGeom>
            <a:avLst/>
            <a:gdLst/>
            <a:ahLst/>
            <a:cxnLst/>
            <a:rect l="l" t="t" r="r" b="b"/>
            <a:pathLst>
              <a:path h="4617720">
                <a:moveTo>
                  <a:pt x="0" y="4617720"/>
                </a:moveTo>
                <a:lnTo>
                  <a:pt x="0" y="0"/>
                </a:lnTo>
              </a:path>
            </a:pathLst>
          </a:custGeom>
          <a:ln w="2743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36292" y="1138427"/>
            <a:ext cx="0" cy="4105656"/>
          </a:xfrm>
          <a:custGeom>
            <a:avLst/>
            <a:gdLst/>
            <a:ahLst/>
            <a:cxnLst/>
            <a:rect l="l" t="t" r="r" b="b"/>
            <a:pathLst>
              <a:path h="4105656">
                <a:moveTo>
                  <a:pt x="0" y="4105656"/>
                </a:moveTo>
                <a:lnTo>
                  <a:pt x="0" y="0"/>
                </a:lnTo>
              </a:path>
            </a:pathLst>
          </a:custGeom>
          <a:ln w="2743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08326" y="1138427"/>
            <a:ext cx="0" cy="3488436"/>
          </a:xfrm>
          <a:custGeom>
            <a:avLst/>
            <a:gdLst/>
            <a:ahLst/>
            <a:cxnLst/>
            <a:rect l="l" t="t" r="r" b="b"/>
            <a:pathLst>
              <a:path h="3488436">
                <a:moveTo>
                  <a:pt x="0" y="3488436"/>
                </a:moveTo>
                <a:lnTo>
                  <a:pt x="0" y="0"/>
                </a:lnTo>
              </a:path>
            </a:pathLst>
          </a:custGeom>
          <a:ln w="22860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80360" y="1138427"/>
            <a:ext cx="0" cy="2866644"/>
          </a:xfrm>
          <a:custGeom>
            <a:avLst/>
            <a:gdLst/>
            <a:ahLst/>
            <a:cxnLst/>
            <a:rect l="l" t="t" r="r" b="b"/>
            <a:pathLst>
              <a:path h="2866644">
                <a:moveTo>
                  <a:pt x="0" y="2866644"/>
                </a:moveTo>
                <a:lnTo>
                  <a:pt x="0" y="0"/>
                </a:lnTo>
              </a:path>
            </a:pathLst>
          </a:custGeom>
          <a:ln w="27432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45535" y="1138427"/>
            <a:ext cx="0" cy="2253996"/>
          </a:xfrm>
          <a:custGeom>
            <a:avLst/>
            <a:gdLst/>
            <a:ahLst/>
            <a:cxnLst/>
            <a:rect l="l" t="t" r="r" b="b"/>
            <a:pathLst>
              <a:path h="2253996">
                <a:moveTo>
                  <a:pt x="0" y="2253996"/>
                </a:moveTo>
                <a:lnTo>
                  <a:pt x="0" y="0"/>
                </a:lnTo>
              </a:path>
            </a:pathLst>
          </a:custGeom>
          <a:ln w="27432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17570" y="1138427"/>
            <a:ext cx="0" cy="1650492"/>
          </a:xfrm>
          <a:custGeom>
            <a:avLst/>
            <a:gdLst/>
            <a:ahLst/>
            <a:cxnLst/>
            <a:rect l="l" t="t" r="r" b="b"/>
            <a:pathLst>
              <a:path h="1650492">
                <a:moveTo>
                  <a:pt x="0" y="1650492"/>
                </a:moveTo>
                <a:lnTo>
                  <a:pt x="0" y="0"/>
                </a:lnTo>
              </a:path>
            </a:pathLst>
          </a:custGeom>
          <a:ln w="22860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91890" y="1138427"/>
            <a:ext cx="0" cy="1024127"/>
          </a:xfrm>
          <a:custGeom>
            <a:avLst/>
            <a:gdLst/>
            <a:ahLst/>
            <a:cxnLst/>
            <a:rect l="l" t="t" r="r" b="b"/>
            <a:pathLst>
              <a:path h="1024127">
                <a:moveTo>
                  <a:pt x="0" y="1024128"/>
                </a:moveTo>
                <a:lnTo>
                  <a:pt x="0" y="0"/>
                </a:lnTo>
              </a:path>
            </a:pathLst>
          </a:custGeom>
          <a:ln w="22860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966209" y="1138427"/>
            <a:ext cx="0" cy="397763"/>
          </a:xfrm>
          <a:custGeom>
            <a:avLst/>
            <a:gdLst/>
            <a:ahLst/>
            <a:cxnLst/>
            <a:rect l="l" t="t" r="r" b="b"/>
            <a:pathLst>
              <a:path h="397763">
                <a:moveTo>
                  <a:pt x="0" y="397764"/>
                </a:moveTo>
                <a:lnTo>
                  <a:pt x="0" y="0"/>
                </a:lnTo>
              </a:path>
            </a:pathLst>
          </a:custGeom>
          <a:ln w="2743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12514" y="1339596"/>
            <a:ext cx="0" cy="388620"/>
          </a:xfrm>
          <a:custGeom>
            <a:avLst/>
            <a:gdLst/>
            <a:ahLst/>
            <a:cxnLst/>
            <a:rect l="l" t="t" r="r" b="b"/>
            <a:pathLst>
              <a:path h="388620">
                <a:moveTo>
                  <a:pt x="0" y="388619"/>
                </a:moveTo>
                <a:lnTo>
                  <a:pt x="0" y="0"/>
                </a:lnTo>
              </a:path>
            </a:pathLst>
          </a:custGeom>
          <a:ln w="2743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689603" y="2157983"/>
            <a:ext cx="434340" cy="0"/>
          </a:xfrm>
          <a:custGeom>
            <a:avLst/>
            <a:gdLst/>
            <a:ahLst/>
            <a:cxnLst/>
            <a:rect l="l" t="t" r="r" b="b"/>
            <a:pathLst>
              <a:path w="434340">
                <a:moveTo>
                  <a:pt x="0" y="0"/>
                </a:moveTo>
                <a:lnTo>
                  <a:pt x="434340" y="0"/>
                </a:lnTo>
              </a:path>
            </a:pathLst>
          </a:custGeom>
          <a:ln w="2743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14800" y="1865376"/>
            <a:ext cx="0" cy="603503"/>
          </a:xfrm>
          <a:custGeom>
            <a:avLst/>
            <a:gdLst/>
            <a:ahLst/>
            <a:cxnLst/>
            <a:rect l="l" t="t" r="r" b="b"/>
            <a:pathLst>
              <a:path h="603503">
                <a:moveTo>
                  <a:pt x="0" y="603504"/>
                </a:moveTo>
                <a:lnTo>
                  <a:pt x="0" y="0"/>
                </a:lnTo>
              </a:path>
            </a:pathLst>
          </a:custGeom>
          <a:ln w="27432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06140" y="2782061"/>
            <a:ext cx="713232" cy="0"/>
          </a:xfrm>
          <a:custGeom>
            <a:avLst/>
            <a:gdLst/>
            <a:ahLst/>
            <a:cxnLst/>
            <a:rect l="l" t="t" r="r" b="b"/>
            <a:pathLst>
              <a:path w="713232">
                <a:moveTo>
                  <a:pt x="0" y="0"/>
                </a:moveTo>
                <a:lnTo>
                  <a:pt x="713232" y="0"/>
                </a:lnTo>
              </a:path>
            </a:pathLst>
          </a:custGeom>
          <a:ln w="22860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12514" y="2592323"/>
            <a:ext cx="0" cy="388620"/>
          </a:xfrm>
          <a:custGeom>
            <a:avLst/>
            <a:gdLst/>
            <a:ahLst/>
            <a:cxnLst/>
            <a:rect l="l" t="t" r="r" b="b"/>
            <a:pathLst>
              <a:path h="388620">
                <a:moveTo>
                  <a:pt x="0" y="388619"/>
                </a:moveTo>
                <a:lnTo>
                  <a:pt x="0" y="0"/>
                </a:lnTo>
              </a:path>
            </a:pathLst>
          </a:custGeom>
          <a:ln w="2743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36392" y="3387852"/>
            <a:ext cx="982980" cy="0"/>
          </a:xfrm>
          <a:custGeom>
            <a:avLst/>
            <a:gdLst/>
            <a:ahLst/>
            <a:cxnLst/>
            <a:rect l="l" t="t" r="r" b="b"/>
            <a:pathLst>
              <a:path w="982979">
                <a:moveTo>
                  <a:pt x="0" y="0"/>
                </a:moveTo>
                <a:lnTo>
                  <a:pt x="982980" y="0"/>
                </a:lnTo>
              </a:path>
            </a:pathLst>
          </a:custGeom>
          <a:ln w="2743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112514" y="3090672"/>
            <a:ext cx="0" cy="603503"/>
          </a:xfrm>
          <a:custGeom>
            <a:avLst/>
            <a:gdLst/>
            <a:ahLst/>
            <a:cxnLst/>
            <a:rect l="l" t="t" r="r" b="b"/>
            <a:pathLst>
              <a:path h="603503">
                <a:moveTo>
                  <a:pt x="0" y="603503"/>
                </a:moveTo>
                <a:lnTo>
                  <a:pt x="0" y="0"/>
                </a:lnTo>
              </a:path>
            </a:pathLst>
          </a:custGeom>
          <a:ln w="2743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59935" y="3374135"/>
            <a:ext cx="73151" cy="0"/>
          </a:xfrm>
          <a:custGeom>
            <a:avLst/>
            <a:gdLst/>
            <a:ahLst/>
            <a:cxnLst/>
            <a:rect l="l" t="t" r="r" b="b"/>
            <a:pathLst>
              <a:path w="73151">
                <a:moveTo>
                  <a:pt x="0" y="0"/>
                </a:moveTo>
                <a:lnTo>
                  <a:pt x="73151" y="0"/>
                </a:lnTo>
              </a:path>
            </a:pathLst>
          </a:custGeom>
          <a:ln w="32004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66644" y="3991355"/>
            <a:ext cx="1248156" cy="0"/>
          </a:xfrm>
          <a:custGeom>
            <a:avLst/>
            <a:gdLst/>
            <a:ahLst/>
            <a:cxnLst/>
            <a:rect l="l" t="t" r="r" b="b"/>
            <a:pathLst>
              <a:path w="1248155">
                <a:moveTo>
                  <a:pt x="0" y="0"/>
                </a:moveTo>
                <a:lnTo>
                  <a:pt x="1248156" y="0"/>
                </a:lnTo>
              </a:path>
            </a:pathLst>
          </a:custGeom>
          <a:ln w="27432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10228" y="3794759"/>
            <a:ext cx="0" cy="402336"/>
          </a:xfrm>
          <a:custGeom>
            <a:avLst/>
            <a:gdLst/>
            <a:ahLst/>
            <a:cxnLst/>
            <a:rect l="l" t="t" r="r" b="b"/>
            <a:pathLst>
              <a:path h="402336">
                <a:moveTo>
                  <a:pt x="0" y="402336"/>
                </a:moveTo>
                <a:lnTo>
                  <a:pt x="0" y="0"/>
                </a:lnTo>
              </a:path>
            </a:pathLst>
          </a:custGeom>
          <a:ln w="2743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96895" y="4626864"/>
            <a:ext cx="1517904" cy="0"/>
          </a:xfrm>
          <a:custGeom>
            <a:avLst/>
            <a:gdLst/>
            <a:ahLst/>
            <a:cxnLst/>
            <a:rect l="l" t="t" r="r" b="b"/>
            <a:pathLst>
              <a:path w="1517903">
                <a:moveTo>
                  <a:pt x="0" y="0"/>
                </a:moveTo>
                <a:lnTo>
                  <a:pt x="1517904" y="0"/>
                </a:lnTo>
              </a:path>
            </a:pathLst>
          </a:custGeom>
          <a:ln w="27432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110228" y="4334255"/>
            <a:ext cx="0" cy="598932"/>
          </a:xfrm>
          <a:custGeom>
            <a:avLst/>
            <a:gdLst/>
            <a:ahLst/>
            <a:cxnLst/>
            <a:rect l="l" t="t" r="r" b="b"/>
            <a:pathLst>
              <a:path h="598932">
                <a:moveTo>
                  <a:pt x="0" y="598932"/>
                </a:moveTo>
                <a:lnTo>
                  <a:pt x="0" y="0"/>
                </a:lnTo>
              </a:path>
            </a:pathLst>
          </a:custGeom>
          <a:ln w="2743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322576" y="5237226"/>
            <a:ext cx="1792224" cy="0"/>
          </a:xfrm>
          <a:custGeom>
            <a:avLst/>
            <a:gdLst/>
            <a:ahLst/>
            <a:cxnLst/>
            <a:rect l="l" t="t" r="r" b="b"/>
            <a:pathLst>
              <a:path w="1792224">
                <a:moveTo>
                  <a:pt x="0" y="0"/>
                </a:moveTo>
                <a:lnTo>
                  <a:pt x="1792224" y="0"/>
                </a:lnTo>
              </a:path>
            </a:pathLst>
          </a:custGeom>
          <a:ln w="22860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110228" y="5047488"/>
            <a:ext cx="0" cy="388620"/>
          </a:xfrm>
          <a:custGeom>
            <a:avLst/>
            <a:gdLst/>
            <a:ahLst/>
            <a:cxnLst/>
            <a:rect l="l" t="t" r="r" b="b"/>
            <a:pathLst>
              <a:path h="388620">
                <a:moveTo>
                  <a:pt x="0" y="388620"/>
                </a:moveTo>
                <a:lnTo>
                  <a:pt x="0" y="0"/>
                </a:lnTo>
              </a:path>
            </a:pathLst>
          </a:custGeom>
          <a:ln w="2743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117085" y="5207508"/>
            <a:ext cx="0" cy="54863"/>
          </a:xfrm>
          <a:custGeom>
            <a:avLst/>
            <a:gdLst/>
            <a:ahLst/>
            <a:cxnLst/>
            <a:rect l="l" t="t" r="r" b="b"/>
            <a:pathLst>
              <a:path h="54863">
                <a:moveTo>
                  <a:pt x="0" y="54863"/>
                </a:moveTo>
                <a:lnTo>
                  <a:pt x="0" y="0"/>
                </a:lnTo>
              </a:path>
            </a:pathLst>
          </a:custGeom>
          <a:ln w="36576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61972" y="5742432"/>
            <a:ext cx="2052827" cy="0"/>
          </a:xfrm>
          <a:custGeom>
            <a:avLst/>
            <a:gdLst/>
            <a:ahLst/>
            <a:cxnLst/>
            <a:rect l="l" t="t" r="r" b="b"/>
            <a:pathLst>
              <a:path w="2052827">
                <a:moveTo>
                  <a:pt x="0" y="0"/>
                </a:moveTo>
                <a:lnTo>
                  <a:pt x="2052827" y="0"/>
                </a:lnTo>
              </a:path>
            </a:pathLst>
          </a:custGeom>
          <a:ln w="27432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10228" y="5568696"/>
            <a:ext cx="0" cy="374903"/>
          </a:xfrm>
          <a:custGeom>
            <a:avLst/>
            <a:gdLst/>
            <a:ahLst/>
            <a:cxnLst/>
            <a:rect l="l" t="t" r="r" b="b"/>
            <a:pathLst>
              <a:path h="374903">
                <a:moveTo>
                  <a:pt x="0" y="374903"/>
                </a:moveTo>
                <a:lnTo>
                  <a:pt x="0" y="0"/>
                </a:lnTo>
              </a:path>
            </a:pathLst>
          </a:custGeom>
          <a:ln w="27432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117085" y="5710428"/>
            <a:ext cx="0" cy="54863"/>
          </a:xfrm>
          <a:custGeom>
            <a:avLst/>
            <a:gdLst/>
            <a:ahLst/>
            <a:cxnLst/>
            <a:rect l="l" t="t" r="r" b="b"/>
            <a:pathLst>
              <a:path h="54863">
                <a:moveTo>
                  <a:pt x="0" y="54863"/>
                </a:moveTo>
                <a:lnTo>
                  <a:pt x="0" y="0"/>
                </a:lnTo>
              </a:path>
            </a:pathLst>
          </a:custGeom>
          <a:ln w="36576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79908" y="134365"/>
            <a:ext cx="7385050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spc="70" dirty="0" smtClean="0">
                <a:latin typeface="Arial"/>
                <a:cs typeface="Arial"/>
              </a:rPr>
              <a:t>Figure</a:t>
            </a:r>
            <a:r>
              <a:rPr sz="1750" spc="35" dirty="0" smtClean="0">
                <a:latin typeface="Arial"/>
                <a:cs typeface="Arial"/>
              </a:rPr>
              <a:t> </a:t>
            </a:r>
            <a:r>
              <a:rPr sz="1750" spc="145" dirty="0" smtClean="0">
                <a:latin typeface="Arial"/>
                <a:cs typeface="Arial"/>
              </a:rPr>
              <a:t>13-4 </a:t>
            </a:r>
            <a:r>
              <a:rPr sz="1750" spc="-105" dirty="0" smtClean="0">
                <a:latin typeface="Arial"/>
                <a:cs typeface="Arial"/>
              </a:rPr>
              <a:t> </a:t>
            </a:r>
            <a:r>
              <a:rPr sz="1700" spc="15" dirty="0" smtClean="0">
                <a:latin typeface="Arial"/>
                <a:cs typeface="Arial"/>
              </a:rPr>
              <a:t>8237A-5</a:t>
            </a:r>
            <a:r>
              <a:rPr sz="1700" spc="180" dirty="0" smtClean="0">
                <a:latin typeface="Arial"/>
                <a:cs typeface="Arial"/>
              </a:rPr>
              <a:t> </a:t>
            </a:r>
            <a:r>
              <a:rPr sz="1700" spc="40" dirty="0" smtClean="0">
                <a:latin typeface="Arial"/>
                <a:cs typeface="Arial"/>
              </a:rPr>
              <a:t>command</a:t>
            </a:r>
            <a:r>
              <a:rPr sz="1700" spc="185" dirty="0" smtClean="0">
                <a:latin typeface="Arial"/>
                <a:cs typeface="Arial"/>
              </a:rPr>
              <a:t> </a:t>
            </a:r>
            <a:r>
              <a:rPr sz="1700" spc="0" dirty="0" smtClean="0">
                <a:latin typeface="Arial"/>
                <a:cs typeface="Arial"/>
              </a:rPr>
              <a:t>register. </a:t>
            </a:r>
            <a:r>
              <a:rPr sz="1700" spc="-235" dirty="0" smtClean="0">
                <a:latin typeface="Arial"/>
                <a:cs typeface="Arial"/>
              </a:rPr>
              <a:t> </a:t>
            </a:r>
            <a:r>
              <a:rPr sz="1700" spc="20" dirty="0" smtClean="0">
                <a:latin typeface="Arial"/>
                <a:cs typeface="Arial"/>
              </a:rPr>
              <a:t>(</a:t>
            </a:r>
            <a:r>
              <a:rPr sz="1700" spc="25" dirty="0" smtClean="0">
                <a:latin typeface="Arial"/>
                <a:cs typeface="Arial"/>
              </a:rPr>
              <a:t>Courtesy</a:t>
            </a:r>
            <a:r>
              <a:rPr sz="1700" spc="145" dirty="0" smtClean="0">
                <a:latin typeface="Arial"/>
                <a:cs typeface="Arial"/>
              </a:rPr>
              <a:t> </a:t>
            </a:r>
            <a:r>
              <a:rPr sz="1700" spc="5" dirty="0" smtClean="0">
                <a:latin typeface="Arial"/>
                <a:cs typeface="Arial"/>
              </a:rPr>
              <a:t>of</a:t>
            </a:r>
            <a:r>
              <a:rPr sz="1700" spc="170" dirty="0" smtClean="0">
                <a:latin typeface="Arial"/>
                <a:cs typeface="Arial"/>
              </a:rPr>
              <a:t> </a:t>
            </a:r>
            <a:r>
              <a:rPr sz="1700" spc="25" dirty="0" smtClean="0">
                <a:latin typeface="Arial"/>
                <a:cs typeface="Arial"/>
              </a:rPr>
              <a:t>Intel</a:t>
            </a:r>
            <a:r>
              <a:rPr sz="1700" spc="-30" dirty="0" smtClean="0">
                <a:latin typeface="Arial"/>
                <a:cs typeface="Arial"/>
              </a:rPr>
              <a:t> </a:t>
            </a:r>
            <a:r>
              <a:rPr sz="1700" spc="15" dirty="0" smtClean="0">
                <a:latin typeface="Arial"/>
                <a:cs typeface="Arial"/>
              </a:rPr>
              <a:t>Corporation.)</a:t>
            </a:r>
            <a:endParaRPr sz="17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012695" y="642620"/>
            <a:ext cx="1217930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77495" algn="l"/>
                <a:tab pos="542925" algn="l"/>
                <a:tab pos="1086485" algn="l"/>
              </a:tabLst>
            </a:pPr>
            <a:r>
              <a:rPr sz="1500" spc="100" dirty="0" smtClean="0">
                <a:solidFill>
                  <a:srgbClr val="424242"/>
                </a:solidFill>
                <a:latin typeface="Arial"/>
                <a:cs typeface="Arial"/>
              </a:rPr>
              <a:t>7	</a:t>
            </a:r>
            <a:r>
              <a:rPr sz="1600" spc="60" dirty="0" smtClean="0">
                <a:solidFill>
                  <a:srgbClr val="424242"/>
                </a:solidFill>
                <a:latin typeface="Arial"/>
                <a:cs typeface="Arial"/>
              </a:rPr>
              <a:t>6	</a:t>
            </a:r>
            <a:r>
              <a:rPr sz="1500" spc="75" dirty="0" smtClean="0">
                <a:solidFill>
                  <a:srgbClr val="424242"/>
                </a:solidFill>
                <a:latin typeface="Arial"/>
                <a:cs typeface="Arial"/>
              </a:rPr>
              <a:t>5	</a:t>
            </a:r>
            <a:r>
              <a:rPr sz="1600" spc="35" dirty="0" smtClean="0">
                <a:solidFill>
                  <a:srgbClr val="424242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21939" y="655320"/>
            <a:ext cx="2696210" cy="239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51815" algn="l"/>
                <a:tab pos="835025" algn="l"/>
                <a:tab pos="1096010" algn="l"/>
                <a:tab pos="1489710" algn="l"/>
              </a:tabLst>
            </a:pPr>
            <a:r>
              <a:rPr sz="1500" spc="30" dirty="0" smtClean="0">
                <a:solidFill>
                  <a:srgbClr val="424242"/>
                </a:solidFill>
                <a:latin typeface="Arial"/>
                <a:cs typeface="Arial"/>
              </a:rPr>
              <a:t>4	</a:t>
            </a:r>
            <a:r>
              <a:rPr sz="1500" spc="-10" dirty="0" smtClean="0">
                <a:solidFill>
                  <a:srgbClr val="424242"/>
                </a:solidFill>
                <a:latin typeface="Arial"/>
                <a:cs typeface="Arial"/>
              </a:rPr>
              <a:t>2	</a:t>
            </a:r>
            <a:r>
              <a:rPr sz="1500" spc="130" dirty="0" smtClean="0">
                <a:solidFill>
                  <a:srgbClr val="424242"/>
                </a:solidFill>
                <a:latin typeface="Arial"/>
                <a:cs typeface="Arial"/>
              </a:rPr>
              <a:t>1	</a:t>
            </a:r>
            <a:r>
              <a:rPr sz="1500" spc="-45" dirty="0" smtClean="0">
                <a:solidFill>
                  <a:srgbClr val="424242"/>
                </a:solidFill>
                <a:latin typeface="Arial"/>
                <a:cs typeface="Arial"/>
              </a:rPr>
              <a:t>0,.</a:t>
            </a:r>
            <a:r>
              <a:rPr sz="1500" u="sng" spc="-5" dirty="0" smtClean="0">
                <a:solidFill>
                  <a:srgbClr val="6E6E6E"/>
                </a:solidFill>
                <a:latin typeface="Arial"/>
                <a:cs typeface="Arial"/>
              </a:rPr>
              <a:t> 	</a:t>
            </a:r>
            <a:r>
              <a:rPr sz="1500" spc="825" dirty="0" smtClean="0">
                <a:solidFill>
                  <a:srgbClr val="6E6E6E"/>
                </a:solidFill>
                <a:latin typeface="Arial"/>
                <a:cs typeface="Arial"/>
              </a:rPr>
              <a:t>-</a:t>
            </a:r>
            <a:r>
              <a:rPr sz="1500" spc="80" dirty="0" smtClean="0">
                <a:solidFill>
                  <a:srgbClr val="2A2A2A"/>
                </a:solidFill>
                <a:latin typeface="Arial"/>
                <a:cs typeface="Arial"/>
              </a:rPr>
              <a:t>Bit</a:t>
            </a:r>
            <a:r>
              <a:rPr sz="1500" spc="-15" dirty="0" smtClean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1500" spc="50" dirty="0" smtClean="0">
                <a:solidFill>
                  <a:srgbClr val="2A2A2A"/>
                </a:solidFill>
                <a:latin typeface="Arial"/>
                <a:cs typeface="Arial"/>
              </a:rPr>
              <a:t>Number</a:t>
            </a:r>
            <a:endParaRPr sz="15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247469" y="864651"/>
            <a:ext cx="0" cy="337963"/>
          </a:xfrm>
          <a:custGeom>
            <a:avLst/>
            <a:gdLst/>
            <a:ahLst/>
            <a:cxnLst/>
            <a:rect l="l" t="t" r="r" b="b"/>
            <a:pathLst>
              <a:path h="337963">
                <a:moveTo>
                  <a:pt x="0" y="337963"/>
                </a:moveTo>
                <a:lnTo>
                  <a:pt x="0" y="0"/>
                </a:lnTo>
              </a:path>
            </a:pathLst>
          </a:custGeom>
          <a:ln w="14638">
            <a:solidFill>
              <a:srgbClr val="E9E9E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916683" y="869950"/>
            <a:ext cx="2014855" cy="339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347470" algn="l"/>
                <a:tab pos="1626235" algn="l"/>
                <a:tab pos="1896110" algn="l"/>
              </a:tabLst>
            </a:pPr>
            <a:r>
              <a:rPr sz="3000" spc="817" baseline="1388" dirty="0" smtClean="0">
                <a:solidFill>
                  <a:srgbClr val="2A2A2A"/>
                </a:solidFill>
                <a:latin typeface="Arial"/>
                <a:cs typeface="Arial"/>
              </a:rPr>
              <a:t>l</a:t>
            </a:r>
            <a:r>
              <a:rPr sz="3000" spc="375" baseline="1388" dirty="0" smtClean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3225" spc="412" baseline="1291" dirty="0" smtClean="0">
                <a:solidFill>
                  <a:srgbClr val="2A2A2A"/>
                </a:solidFill>
                <a:latin typeface="Times New Roman"/>
                <a:cs typeface="Times New Roman"/>
              </a:rPr>
              <a:t>1</a:t>
            </a:r>
            <a:r>
              <a:rPr sz="3225" spc="345" baseline="1291" dirty="0" smtClean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150" spc="200" dirty="0" smtClean="0">
                <a:solidFill>
                  <a:srgbClr val="2A2A2A"/>
                </a:solidFill>
                <a:latin typeface="Times New Roman"/>
                <a:cs typeface="Times New Roman"/>
              </a:rPr>
              <a:t>1 </a:t>
            </a:r>
            <a:r>
              <a:rPr sz="2150" spc="-235" dirty="0" smtClean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150" spc="200" dirty="0" smtClean="0">
                <a:solidFill>
                  <a:srgbClr val="2A2A2A"/>
                </a:solidFill>
                <a:latin typeface="Times New Roman"/>
                <a:cs typeface="Times New Roman"/>
              </a:rPr>
              <a:t>1 </a:t>
            </a:r>
            <a:r>
              <a:rPr sz="2150" spc="-270" dirty="0" smtClean="0">
                <a:solidFill>
                  <a:srgbClr val="2A2A2A"/>
                </a:solidFill>
                <a:latin typeface="Times New Roman"/>
                <a:cs typeface="Times New Roman"/>
              </a:rPr>
              <a:t> </a:t>
            </a:r>
            <a:r>
              <a:rPr sz="2150" spc="275" dirty="0" smtClean="0">
                <a:solidFill>
                  <a:srgbClr val="424242"/>
                </a:solidFill>
                <a:latin typeface="Times New Roman"/>
                <a:cs typeface="Times New Roman"/>
              </a:rPr>
              <a:t>1	</a:t>
            </a:r>
            <a:r>
              <a:rPr sz="3000" spc="-742" baseline="5555" dirty="0" smtClean="0">
                <a:solidFill>
                  <a:srgbClr val="EDEDED"/>
                </a:solidFill>
                <a:latin typeface="Arial"/>
                <a:cs typeface="Arial"/>
              </a:rPr>
              <a:t>I</a:t>
            </a:r>
            <a:r>
              <a:rPr sz="3000" spc="562" baseline="5555" dirty="0" smtClean="0">
                <a:solidFill>
                  <a:srgbClr val="424242"/>
                </a:solidFill>
                <a:latin typeface="Arial"/>
                <a:cs typeface="Arial"/>
              </a:rPr>
              <a:t>I	</a:t>
            </a:r>
            <a:r>
              <a:rPr sz="3000" spc="405" baseline="1388" dirty="0" smtClean="0">
                <a:solidFill>
                  <a:srgbClr val="2A2A2A"/>
                </a:solidFill>
                <a:latin typeface="Arial"/>
                <a:cs typeface="Arial"/>
              </a:rPr>
              <a:t>I	I</a:t>
            </a:r>
            <a:endParaRPr sz="3000" baseline="1388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964940" y="1207515"/>
            <a:ext cx="229870" cy="5499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330"/>
              </a:lnSpc>
            </a:pPr>
            <a:r>
              <a:rPr sz="6150" spc="-375" baseline="8807" dirty="0" smtClean="0">
                <a:solidFill>
                  <a:srgbClr val="2A2A2A"/>
                </a:solidFill>
                <a:latin typeface="Arial"/>
                <a:cs typeface="Arial"/>
              </a:rPr>
              <a:t>-</a:t>
            </a:r>
            <a:r>
              <a:rPr sz="500" spc="-60" dirty="0" smtClean="0">
                <a:solidFill>
                  <a:srgbClr val="2A2A2A"/>
                </a:solidFill>
                <a:latin typeface="Arial"/>
                <a:cs typeface="Arial"/>
              </a:rPr>
              <a:t>loo</a:t>
            </a:r>
            <a:endParaRPr sz="5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106671" y="1710435"/>
            <a:ext cx="93980" cy="2254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75" dirty="0" smtClean="0">
                <a:solidFill>
                  <a:srgbClr val="2A2A2A"/>
                </a:solidFill>
                <a:latin typeface="Times New Roman"/>
                <a:cs typeface="Times New Roman"/>
              </a:rPr>
              <a:t>,..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102100" y="2265679"/>
            <a:ext cx="254635" cy="237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870"/>
              </a:lnSpc>
            </a:pPr>
            <a:r>
              <a:rPr sz="500" spc="-45" dirty="0" smtClean="0">
                <a:solidFill>
                  <a:srgbClr val="2A2A2A"/>
                </a:solidFill>
                <a:latin typeface="Arial"/>
                <a:cs typeface="Arial"/>
              </a:rPr>
              <a:t>loo  </a:t>
            </a:r>
            <a:r>
              <a:rPr sz="500" spc="-55" dirty="0" smtClean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2400" spc="-382" baseline="5208" dirty="0" smtClean="0">
                <a:solidFill>
                  <a:srgbClr val="424242"/>
                </a:solidFill>
                <a:latin typeface="Times New Roman"/>
                <a:cs typeface="Times New Roman"/>
              </a:rPr>
              <a:t>X</a:t>
            </a:r>
            <a:endParaRPr sz="2400" baseline="5208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102100" y="2443734"/>
            <a:ext cx="102870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-180" dirty="0" smtClean="0">
                <a:solidFill>
                  <a:srgbClr val="2A2A2A"/>
                </a:solidFill>
                <a:latin typeface="Arial"/>
                <a:cs typeface="Arial"/>
              </a:rPr>
              <a:t>,..</a:t>
            </a:r>
            <a:endParaRPr sz="13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02100" y="2790444"/>
            <a:ext cx="286385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775"/>
              </a:lnSpc>
            </a:pPr>
            <a:r>
              <a:rPr sz="500" spc="-45" dirty="0" smtClean="0">
                <a:solidFill>
                  <a:srgbClr val="2A2A2A"/>
                </a:solidFill>
                <a:latin typeface="Arial"/>
                <a:cs typeface="Arial"/>
              </a:rPr>
              <a:t>loo  </a:t>
            </a:r>
            <a:r>
              <a:rPr sz="500" spc="55" dirty="0" smtClean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2250" spc="307" baseline="3703" dirty="0" smtClean="0">
                <a:solidFill>
                  <a:srgbClr val="2A2A2A"/>
                </a:solidFill>
                <a:latin typeface="Arial"/>
                <a:cs typeface="Arial"/>
              </a:rPr>
              <a:t>1</a:t>
            </a:r>
            <a:endParaRPr sz="2250" baseline="3703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115815" y="2961385"/>
            <a:ext cx="247650" cy="332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55" dirty="0" smtClean="0">
                <a:solidFill>
                  <a:srgbClr val="2A2A2A"/>
                </a:solidFill>
                <a:latin typeface="Arial"/>
                <a:cs typeface="Arial"/>
              </a:rPr>
              <a:t>I" </a:t>
            </a:r>
            <a:r>
              <a:rPr sz="600" spc="65" dirty="0" smtClean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2175" spc="60" baseline="-30651" dirty="0" smtClean="0">
                <a:solidFill>
                  <a:srgbClr val="424242"/>
                </a:solidFill>
                <a:latin typeface="Arial"/>
                <a:cs typeface="Arial"/>
              </a:rPr>
              <a:t>0</a:t>
            </a:r>
            <a:endParaRPr sz="2175" baseline="-30651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111244" y="1300988"/>
            <a:ext cx="3070860" cy="27063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1445">
              <a:lnSpc>
                <a:spcPct val="100000"/>
              </a:lnSpc>
              <a:tabLst>
                <a:tab pos="368935" algn="l"/>
              </a:tabLst>
            </a:pPr>
            <a:r>
              <a:rPr sz="1450" spc="40" dirty="0" smtClean="0">
                <a:solidFill>
                  <a:srgbClr val="424242"/>
                </a:solidFill>
                <a:latin typeface="Arial"/>
                <a:cs typeface="Arial"/>
              </a:rPr>
              <a:t>0	</a:t>
            </a:r>
            <a:r>
              <a:rPr sz="2175" spc="30" baseline="1915" dirty="0" smtClean="0">
                <a:solidFill>
                  <a:srgbClr val="424242"/>
                </a:solidFill>
                <a:latin typeface="Arial"/>
                <a:cs typeface="Arial"/>
              </a:rPr>
              <a:t>Memory-to</a:t>
            </a:r>
            <a:r>
              <a:rPr sz="2175" spc="89" baseline="191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400" spc="-120" baseline="1736" dirty="0" smtClean="0">
                <a:solidFill>
                  <a:srgbClr val="424242"/>
                </a:solidFill>
                <a:latin typeface="Arial"/>
                <a:cs typeface="Arial"/>
              </a:rPr>
              <a:t>memory</a:t>
            </a:r>
            <a:r>
              <a:rPr sz="2400" spc="104" baseline="1736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175" spc="37" baseline="1915" dirty="0" smtClean="0">
                <a:solidFill>
                  <a:srgbClr val="424242"/>
                </a:solidFill>
                <a:latin typeface="Arial"/>
                <a:cs typeface="Arial"/>
              </a:rPr>
              <a:t>disable</a:t>
            </a:r>
            <a:endParaRPr sz="2175" baseline="1915">
              <a:latin typeface="Arial"/>
              <a:cs typeface="Arial"/>
            </a:endParaRPr>
          </a:p>
          <a:p>
            <a:pPr marL="131445">
              <a:lnSpc>
                <a:spcPts val="1600"/>
              </a:lnSpc>
            </a:pPr>
            <a:r>
              <a:rPr sz="1500" spc="204" dirty="0" smtClean="0">
                <a:solidFill>
                  <a:srgbClr val="424242"/>
                </a:solidFill>
                <a:latin typeface="Arial"/>
                <a:cs typeface="Arial"/>
              </a:rPr>
              <a:t>1 </a:t>
            </a:r>
            <a:r>
              <a:rPr sz="1500" spc="-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15" dirty="0" smtClean="0">
                <a:solidFill>
                  <a:srgbClr val="424242"/>
                </a:solidFill>
                <a:latin typeface="Arial"/>
                <a:cs typeface="Arial"/>
              </a:rPr>
              <a:t>Memory-to-memory</a:t>
            </a:r>
            <a:r>
              <a:rPr sz="1450" spc="18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20" dirty="0" smtClean="0">
                <a:solidFill>
                  <a:srgbClr val="424242"/>
                </a:solidFill>
                <a:latin typeface="Arial"/>
                <a:cs typeface="Arial"/>
              </a:rPr>
              <a:t>enable</a:t>
            </a:r>
            <a:endParaRPr sz="145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9"/>
              </a:spcBef>
            </a:pPr>
            <a:endParaRPr sz="750"/>
          </a:p>
          <a:p>
            <a:pPr marL="127000">
              <a:lnSpc>
                <a:spcPct val="100000"/>
              </a:lnSpc>
              <a:tabLst>
                <a:tab pos="368935" algn="l"/>
              </a:tabLst>
            </a:pPr>
            <a:r>
              <a:rPr sz="1450" spc="80" dirty="0" smtClean="0">
                <a:solidFill>
                  <a:srgbClr val="424242"/>
                </a:solidFill>
                <a:latin typeface="Arial"/>
                <a:cs typeface="Arial"/>
              </a:rPr>
              <a:t>0	</a:t>
            </a:r>
            <a:r>
              <a:rPr sz="1450" spc="30" dirty="0" smtClean="0">
                <a:solidFill>
                  <a:srgbClr val="424242"/>
                </a:solidFill>
                <a:latin typeface="Arial"/>
                <a:cs typeface="Arial"/>
              </a:rPr>
              <a:t>Channel</a:t>
            </a:r>
            <a:r>
              <a:rPr sz="1450" spc="2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120" dirty="0" smtClean="0">
                <a:solidFill>
                  <a:srgbClr val="424242"/>
                </a:solidFill>
                <a:latin typeface="Arial"/>
                <a:cs typeface="Arial"/>
              </a:rPr>
              <a:t>0</a:t>
            </a:r>
            <a:r>
              <a:rPr sz="1450" spc="-11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20" dirty="0" smtClean="0">
                <a:solidFill>
                  <a:srgbClr val="424242"/>
                </a:solidFill>
                <a:latin typeface="Arial"/>
                <a:cs typeface="Arial"/>
              </a:rPr>
              <a:t>address</a:t>
            </a:r>
            <a:r>
              <a:rPr sz="1450" spc="114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40" dirty="0" smtClean="0">
                <a:solidFill>
                  <a:srgbClr val="424242"/>
                </a:solidFill>
                <a:latin typeface="Arial"/>
                <a:cs typeface="Arial"/>
              </a:rPr>
              <a:t>hold</a:t>
            </a:r>
            <a:r>
              <a:rPr sz="1450" spc="-7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30" dirty="0" smtClean="0">
                <a:solidFill>
                  <a:srgbClr val="424242"/>
                </a:solidFill>
                <a:latin typeface="Arial"/>
                <a:cs typeface="Arial"/>
              </a:rPr>
              <a:t>disable</a:t>
            </a:r>
            <a:endParaRPr sz="1450">
              <a:latin typeface="Arial"/>
              <a:cs typeface="Arial"/>
            </a:endParaRPr>
          </a:p>
          <a:p>
            <a:pPr marL="131445">
              <a:lnSpc>
                <a:spcPts val="1664"/>
              </a:lnSpc>
            </a:pPr>
            <a:r>
              <a:rPr sz="1500" spc="204" dirty="0" smtClean="0">
                <a:solidFill>
                  <a:srgbClr val="424242"/>
                </a:solidFill>
                <a:latin typeface="Arial"/>
                <a:cs typeface="Arial"/>
              </a:rPr>
              <a:t>1 </a:t>
            </a:r>
            <a:r>
              <a:rPr sz="1500" spc="-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30" dirty="0" smtClean="0">
                <a:solidFill>
                  <a:srgbClr val="424242"/>
                </a:solidFill>
                <a:latin typeface="Arial"/>
                <a:cs typeface="Arial"/>
              </a:rPr>
              <a:t>Channel</a:t>
            </a:r>
            <a:r>
              <a:rPr sz="1450" spc="2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40" dirty="0" smtClean="0">
                <a:solidFill>
                  <a:srgbClr val="424242"/>
                </a:solidFill>
                <a:latin typeface="Arial"/>
                <a:cs typeface="Arial"/>
              </a:rPr>
              <a:t>0</a:t>
            </a:r>
            <a:r>
              <a:rPr sz="1450" spc="-3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20" dirty="0" smtClean="0">
                <a:solidFill>
                  <a:srgbClr val="424242"/>
                </a:solidFill>
                <a:latin typeface="Arial"/>
                <a:cs typeface="Arial"/>
              </a:rPr>
              <a:t>address</a:t>
            </a:r>
            <a:r>
              <a:rPr sz="1450" spc="8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60" dirty="0" smtClean="0">
                <a:solidFill>
                  <a:srgbClr val="424242"/>
                </a:solidFill>
                <a:latin typeface="Arial"/>
                <a:cs typeface="Arial"/>
              </a:rPr>
              <a:t>hold</a:t>
            </a:r>
            <a:r>
              <a:rPr sz="1450" spc="-114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20" dirty="0" smtClean="0">
                <a:solidFill>
                  <a:srgbClr val="424242"/>
                </a:solidFill>
                <a:latin typeface="Arial"/>
                <a:cs typeface="Arial"/>
              </a:rPr>
              <a:t>enable</a:t>
            </a:r>
            <a:endParaRPr sz="1450">
              <a:latin typeface="Arial"/>
              <a:cs typeface="Arial"/>
            </a:endParaRPr>
          </a:p>
          <a:p>
            <a:pPr marL="373380">
              <a:lnSpc>
                <a:spcPts val="1680"/>
              </a:lnSpc>
            </a:pPr>
            <a:r>
              <a:rPr sz="1450" spc="5" dirty="0" smtClean="0">
                <a:solidFill>
                  <a:srgbClr val="424242"/>
                </a:solidFill>
                <a:latin typeface="Arial"/>
                <a:cs typeface="Arial"/>
              </a:rPr>
              <a:t>If</a:t>
            </a:r>
            <a:r>
              <a:rPr sz="1450" spc="-4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30" dirty="0" smtClean="0">
                <a:solidFill>
                  <a:srgbClr val="424242"/>
                </a:solidFill>
                <a:latin typeface="Arial"/>
                <a:cs typeface="Arial"/>
              </a:rPr>
              <a:t>bit</a:t>
            </a:r>
            <a:r>
              <a:rPr sz="1450" spc="1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80" dirty="0" smtClean="0">
                <a:solidFill>
                  <a:srgbClr val="424242"/>
                </a:solidFill>
                <a:latin typeface="Arial"/>
                <a:cs typeface="Arial"/>
              </a:rPr>
              <a:t>0</a:t>
            </a:r>
            <a:r>
              <a:rPr sz="1450" spc="-7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-65" dirty="0" smtClean="0">
                <a:solidFill>
                  <a:srgbClr val="595959"/>
                </a:solidFill>
                <a:latin typeface="Arial"/>
                <a:cs typeface="Arial"/>
              </a:rPr>
              <a:t>:::</a:t>
            </a:r>
            <a:r>
              <a:rPr sz="1450" spc="-10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50" spc="120" dirty="0" smtClean="0">
                <a:solidFill>
                  <a:srgbClr val="424242"/>
                </a:solidFill>
                <a:latin typeface="Arial"/>
                <a:cs typeface="Arial"/>
              </a:rPr>
              <a:t>0</a:t>
            </a:r>
            <a:endParaRPr sz="145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7"/>
              </a:spcBef>
            </a:pPr>
            <a:endParaRPr sz="650"/>
          </a:p>
          <a:p>
            <a:pPr marL="368935" marR="1216025">
              <a:lnSpc>
                <a:spcPts val="1689"/>
              </a:lnSpc>
            </a:pPr>
            <a:r>
              <a:rPr sz="1450" spc="10" dirty="0" smtClean="0">
                <a:solidFill>
                  <a:srgbClr val="424242"/>
                </a:solidFill>
                <a:latin typeface="Arial"/>
                <a:cs typeface="Arial"/>
              </a:rPr>
              <a:t>Controller</a:t>
            </a:r>
            <a:r>
              <a:rPr sz="1450" spc="3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20" dirty="0" smtClean="0">
                <a:solidFill>
                  <a:srgbClr val="424242"/>
                </a:solidFill>
                <a:latin typeface="Arial"/>
                <a:cs typeface="Arial"/>
              </a:rPr>
              <a:t>enable</a:t>
            </a:r>
            <a:r>
              <a:rPr sz="1450" spc="10" dirty="0" smtClean="0">
                <a:solidFill>
                  <a:srgbClr val="424242"/>
                </a:solidFill>
                <a:latin typeface="Arial"/>
                <a:cs typeface="Arial"/>
              </a:rPr>
              <a:t> Controller</a:t>
            </a:r>
            <a:r>
              <a:rPr sz="1450" spc="3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25" dirty="0" smtClean="0">
                <a:solidFill>
                  <a:srgbClr val="424242"/>
                </a:solidFill>
                <a:latin typeface="Arial"/>
                <a:cs typeface="Arial"/>
              </a:rPr>
              <a:t>disable</a:t>
            </a:r>
            <a:endParaRPr sz="1450">
              <a:latin typeface="Arial"/>
              <a:cs typeface="Arial"/>
            </a:endParaRPr>
          </a:p>
          <a:p>
            <a:pPr marL="368935">
              <a:lnSpc>
                <a:spcPct val="100000"/>
              </a:lnSpc>
              <a:spcBef>
                <a:spcPts val="405"/>
              </a:spcBef>
            </a:pPr>
            <a:r>
              <a:rPr sz="1450" spc="35" dirty="0" smtClean="0">
                <a:solidFill>
                  <a:srgbClr val="424242"/>
                </a:solidFill>
                <a:latin typeface="Arial"/>
                <a:cs typeface="Arial"/>
              </a:rPr>
              <a:t>Normal</a:t>
            </a:r>
            <a:r>
              <a:rPr sz="1450" spc="-5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25" dirty="0" smtClean="0">
                <a:solidFill>
                  <a:srgbClr val="424242"/>
                </a:solidFill>
                <a:latin typeface="Arial"/>
                <a:cs typeface="Arial"/>
              </a:rPr>
              <a:t>timing</a:t>
            </a:r>
            <a:endParaRPr sz="1450">
              <a:latin typeface="Arial"/>
              <a:cs typeface="Arial"/>
            </a:endParaRPr>
          </a:p>
          <a:p>
            <a:pPr marL="135890">
              <a:lnSpc>
                <a:spcPts val="1660"/>
              </a:lnSpc>
            </a:pPr>
            <a:r>
              <a:rPr sz="1550" spc="100" dirty="0" smtClean="0">
                <a:solidFill>
                  <a:srgbClr val="424242"/>
                </a:solidFill>
                <a:latin typeface="Times New Roman"/>
                <a:cs typeface="Times New Roman"/>
              </a:rPr>
              <a:t>1 </a:t>
            </a:r>
            <a:r>
              <a:rPr sz="1550" spc="185" dirty="0" smtClean="0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sz="1450" spc="30" dirty="0" smtClean="0">
                <a:solidFill>
                  <a:srgbClr val="424242"/>
                </a:solidFill>
                <a:latin typeface="Arial"/>
                <a:cs typeface="Arial"/>
              </a:rPr>
              <a:t>Compressed</a:t>
            </a:r>
            <a:r>
              <a:rPr sz="1450" spc="4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5" dirty="0" smtClean="0">
                <a:solidFill>
                  <a:srgbClr val="424242"/>
                </a:solidFill>
                <a:latin typeface="Arial"/>
                <a:cs typeface="Arial"/>
              </a:rPr>
              <a:t>timing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985"/>
              </a:lnSpc>
              <a:tabLst>
                <a:tab pos="368935" algn="l"/>
              </a:tabLst>
            </a:pPr>
            <a:r>
              <a:rPr sz="2050" spc="-270" dirty="0" smtClean="0">
                <a:solidFill>
                  <a:srgbClr val="2A2A2A"/>
                </a:solidFill>
                <a:latin typeface="Arial"/>
                <a:cs typeface="Arial"/>
              </a:rPr>
              <a:t>..</a:t>
            </a:r>
            <a:r>
              <a:rPr sz="2050" spc="-360" dirty="0" smtClean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2400" spc="-330" baseline="3472" dirty="0" smtClean="0">
                <a:solidFill>
                  <a:srgbClr val="424242"/>
                </a:solidFill>
                <a:latin typeface="Times New Roman"/>
                <a:cs typeface="Times New Roman"/>
              </a:rPr>
              <a:t>X	</a:t>
            </a:r>
            <a:r>
              <a:rPr sz="2250" spc="15" baseline="1851" dirty="0" smtClean="0">
                <a:solidFill>
                  <a:srgbClr val="424242"/>
                </a:solidFill>
                <a:latin typeface="Arial"/>
                <a:cs typeface="Arial"/>
              </a:rPr>
              <a:t>If</a:t>
            </a:r>
            <a:r>
              <a:rPr sz="2250" spc="-89" baseline="1851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175" spc="60" baseline="1915" dirty="0" smtClean="0">
                <a:solidFill>
                  <a:srgbClr val="424242"/>
                </a:solidFill>
                <a:latin typeface="Arial"/>
                <a:cs typeface="Arial"/>
              </a:rPr>
              <a:t>bit</a:t>
            </a:r>
            <a:r>
              <a:rPr sz="2175" spc="-30" baseline="191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175" spc="120" baseline="1915" dirty="0" smtClean="0">
                <a:solidFill>
                  <a:srgbClr val="424242"/>
                </a:solidFill>
                <a:latin typeface="Arial"/>
                <a:cs typeface="Arial"/>
              </a:rPr>
              <a:t>0</a:t>
            </a:r>
            <a:r>
              <a:rPr sz="2175" spc="-104" baseline="191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700" spc="-97" baseline="1543" dirty="0" smtClean="0">
                <a:solidFill>
                  <a:srgbClr val="6E6E6E"/>
                </a:solidFill>
                <a:latin typeface="Arial"/>
                <a:cs typeface="Arial"/>
              </a:rPr>
              <a:t>=</a:t>
            </a:r>
            <a:r>
              <a:rPr sz="2700" spc="-142" baseline="1543" dirty="0" smtClean="0">
                <a:solidFill>
                  <a:srgbClr val="6E6E6E"/>
                </a:solidFill>
                <a:latin typeface="Arial"/>
                <a:cs typeface="Arial"/>
              </a:rPr>
              <a:t> </a:t>
            </a:r>
            <a:r>
              <a:rPr sz="2175" spc="240" baseline="1915" dirty="0" smtClean="0">
                <a:solidFill>
                  <a:srgbClr val="424242"/>
                </a:solidFill>
                <a:latin typeface="Arial"/>
                <a:cs typeface="Arial"/>
              </a:rPr>
              <a:t>1</a:t>
            </a:r>
            <a:endParaRPr sz="2175" baseline="1915">
              <a:latin typeface="Arial"/>
              <a:cs typeface="Arial"/>
            </a:endParaRPr>
          </a:p>
          <a:p>
            <a:pPr marL="131445">
              <a:lnSpc>
                <a:spcPct val="100000"/>
              </a:lnSpc>
              <a:spcBef>
                <a:spcPts val="225"/>
              </a:spcBef>
              <a:tabLst>
                <a:tab pos="368935" algn="l"/>
              </a:tabLst>
            </a:pPr>
            <a:r>
              <a:rPr sz="1450" spc="40" dirty="0" smtClean="0">
                <a:solidFill>
                  <a:srgbClr val="424242"/>
                </a:solidFill>
                <a:latin typeface="Arial"/>
                <a:cs typeface="Arial"/>
              </a:rPr>
              <a:t>0	</a:t>
            </a:r>
            <a:r>
              <a:rPr sz="1450" spc="25" dirty="0" smtClean="0">
                <a:solidFill>
                  <a:srgbClr val="424242"/>
                </a:solidFill>
                <a:latin typeface="Arial"/>
                <a:cs typeface="Arial"/>
              </a:rPr>
              <a:t>Fixed</a:t>
            </a:r>
            <a:r>
              <a:rPr sz="1450" spc="-6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20" dirty="0" smtClean="0">
                <a:solidFill>
                  <a:srgbClr val="424242"/>
                </a:solidFill>
                <a:latin typeface="Arial"/>
                <a:cs typeface="Arial"/>
              </a:rPr>
              <a:t>priority</a:t>
            </a:r>
            <a:endParaRPr sz="14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111244" y="3771645"/>
            <a:ext cx="95250" cy="111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50" spc="65" dirty="0" smtClean="0">
                <a:solidFill>
                  <a:srgbClr val="2A2A2A"/>
                </a:solidFill>
                <a:latin typeface="Arial"/>
                <a:cs typeface="Arial"/>
              </a:rPr>
              <a:t>I"</a:t>
            </a:r>
            <a:endParaRPr sz="6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11244" y="3924045"/>
            <a:ext cx="255904" cy="337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spc="-300" dirty="0" smtClean="0">
                <a:solidFill>
                  <a:srgbClr val="2A2A2A"/>
                </a:solidFill>
                <a:latin typeface="Arial"/>
                <a:cs typeface="Arial"/>
              </a:rPr>
              <a:t>..</a:t>
            </a:r>
            <a:r>
              <a:rPr sz="2150" spc="-200" dirty="0" smtClean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2325" spc="44" baseline="5376" dirty="0" smtClean="0">
                <a:solidFill>
                  <a:srgbClr val="424242"/>
                </a:solidFill>
                <a:latin typeface="Times New Roman"/>
                <a:cs typeface="Times New Roman"/>
              </a:rPr>
              <a:t>1</a:t>
            </a:r>
            <a:endParaRPr sz="2325" baseline="5376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106671" y="4729988"/>
            <a:ext cx="254000" cy="2419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905"/>
              </a:lnSpc>
            </a:pPr>
            <a:r>
              <a:rPr sz="500" spc="-60" dirty="0" smtClean="0">
                <a:solidFill>
                  <a:srgbClr val="2A2A2A"/>
                </a:solidFill>
                <a:latin typeface="Arial"/>
                <a:cs typeface="Arial"/>
              </a:rPr>
              <a:t>loo  </a:t>
            </a:r>
            <a:r>
              <a:rPr sz="500" spc="-50" dirty="0" smtClean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2400" spc="-330" baseline="3472" dirty="0" smtClean="0">
                <a:solidFill>
                  <a:srgbClr val="424242"/>
                </a:solidFill>
                <a:latin typeface="Times New Roman"/>
                <a:cs typeface="Times New Roman"/>
              </a:rPr>
              <a:t>X</a:t>
            </a:r>
            <a:endParaRPr sz="2400" baseline="3472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106671" y="4916170"/>
            <a:ext cx="98425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-160" dirty="0" smtClean="0">
                <a:solidFill>
                  <a:srgbClr val="2A2A2A"/>
                </a:solidFill>
                <a:latin typeface="Arial"/>
                <a:cs typeface="Arial"/>
              </a:rPr>
              <a:t>,..</a:t>
            </a:r>
            <a:endParaRPr sz="12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106671" y="5245608"/>
            <a:ext cx="281305" cy="226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775"/>
              </a:lnSpc>
            </a:pPr>
            <a:r>
              <a:rPr sz="500" spc="-60" dirty="0" smtClean="0">
                <a:solidFill>
                  <a:srgbClr val="2A2A2A"/>
                </a:solidFill>
                <a:latin typeface="Arial"/>
                <a:cs typeface="Arial"/>
              </a:rPr>
              <a:t>loo  </a:t>
            </a:r>
            <a:r>
              <a:rPr sz="500" spc="60" dirty="0" smtClean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2250" spc="307" baseline="3703" dirty="0" smtClean="0">
                <a:solidFill>
                  <a:srgbClr val="2A2A2A"/>
                </a:solidFill>
                <a:latin typeface="Arial"/>
                <a:cs typeface="Arial"/>
              </a:rPr>
              <a:t>1</a:t>
            </a:r>
            <a:endParaRPr sz="2250" baseline="3703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102100" y="4604766"/>
            <a:ext cx="2488565" cy="1404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78460">
              <a:lnSpc>
                <a:spcPct val="100000"/>
              </a:lnSpc>
            </a:pPr>
            <a:r>
              <a:rPr sz="1450" spc="25" dirty="0" smtClean="0">
                <a:solidFill>
                  <a:srgbClr val="424242"/>
                </a:solidFill>
                <a:latin typeface="Arial"/>
                <a:cs typeface="Arial"/>
              </a:rPr>
              <a:t>If </a:t>
            </a:r>
            <a:r>
              <a:rPr sz="1450" spc="15" dirty="0" smtClean="0">
                <a:solidFill>
                  <a:srgbClr val="424242"/>
                </a:solidFill>
                <a:latin typeface="Arial"/>
                <a:cs typeface="Arial"/>
              </a:rPr>
              <a:t>bit</a:t>
            </a:r>
            <a:r>
              <a:rPr sz="1450" spc="2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30" dirty="0" smtClean="0">
                <a:solidFill>
                  <a:srgbClr val="424242"/>
                </a:solidFill>
                <a:latin typeface="Arial"/>
                <a:cs typeface="Arial"/>
              </a:rPr>
              <a:t>3</a:t>
            </a:r>
            <a:r>
              <a:rPr sz="1450" spc="-5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550" spc="-590" dirty="0" smtClean="0">
                <a:solidFill>
                  <a:srgbClr val="6E6E6E"/>
                </a:solidFill>
                <a:latin typeface="Times New Roman"/>
                <a:cs typeface="Times New Roman"/>
              </a:rPr>
              <a:t>=</a:t>
            </a:r>
            <a:r>
              <a:rPr sz="2550" spc="-60" dirty="0" smtClean="0">
                <a:solidFill>
                  <a:srgbClr val="6E6E6E"/>
                </a:solidFill>
                <a:latin typeface="Times New Roman"/>
                <a:cs typeface="Times New Roman"/>
              </a:rPr>
              <a:t> </a:t>
            </a:r>
            <a:r>
              <a:rPr sz="1450" spc="85" dirty="0" smtClean="0">
                <a:solidFill>
                  <a:srgbClr val="424242"/>
                </a:solidFill>
                <a:latin typeface="Arial"/>
                <a:cs typeface="Arial"/>
              </a:rPr>
              <a:t>1</a:t>
            </a:r>
            <a:endParaRPr sz="1450">
              <a:latin typeface="Arial"/>
              <a:cs typeface="Arial"/>
            </a:endParaRPr>
          </a:p>
          <a:p>
            <a:pPr marL="378460" marR="12700" indent="-238125">
              <a:lnSpc>
                <a:spcPts val="1660"/>
              </a:lnSpc>
              <a:spcBef>
                <a:spcPts val="390"/>
              </a:spcBef>
              <a:tabLst>
                <a:tab pos="377825" algn="l"/>
              </a:tabLst>
            </a:pPr>
            <a:r>
              <a:rPr sz="1450" spc="40" dirty="0" smtClean="0">
                <a:solidFill>
                  <a:srgbClr val="424242"/>
                </a:solidFill>
                <a:latin typeface="Arial"/>
                <a:cs typeface="Arial"/>
              </a:rPr>
              <a:t>0	</a:t>
            </a:r>
            <a:r>
              <a:rPr sz="1450" spc="10" dirty="0" smtClean="0">
                <a:solidFill>
                  <a:srgbClr val="424242"/>
                </a:solidFill>
                <a:latin typeface="Arial"/>
                <a:cs typeface="Arial"/>
              </a:rPr>
              <a:t>OREQ</a:t>
            </a:r>
            <a:r>
              <a:rPr sz="1450" spc="-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20" dirty="0" smtClean="0">
                <a:solidFill>
                  <a:srgbClr val="424242"/>
                </a:solidFill>
                <a:latin typeface="Arial"/>
                <a:cs typeface="Arial"/>
              </a:rPr>
              <a:t>sense</a:t>
            </a:r>
            <a:r>
              <a:rPr sz="1450" spc="7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15" dirty="0" smtClean="0">
                <a:solidFill>
                  <a:srgbClr val="424242"/>
                </a:solidFill>
                <a:latin typeface="Arial"/>
                <a:cs typeface="Arial"/>
              </a:rPr>
              <a:t>active</a:t>
            </a:r>
            <a:r>
              <a:rPr sz="1450" spc="5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40" dirty="0" smtClean="0">
                <a:solidFill>
                  <a:srgbClr val="424242"/>
                </a:solidFill>
                <a:latin typeface="Arial"/>
                <a:cs typeface="Arial"/>
              </a:rPr>
              <a:t>high</a:t>
            </a:r>
            <a:r>
              <a:rPr sz="1450" spc="2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70" dirty="0" smtClean="0">
                <a:solidFill>
                  <a:srgbClr val="424242"/>
                </a:solidFill>
                <a:latin typeface="Arial"/>
                <a:cs typeface="Arial"/>
              </a:rPr>
              <a:t>DAEQ</a:t>
            </a:r>
            <a:r>
              <a:rPr sz="1450" spc="-8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20" dirty="0" smtClean="0">
                <a:solidFill>
                  <a:srgbClr val="424242"/>
                </a:solidFill>
                <a:latin typeface="Arial"/>
                <a:cs typeface="Arial"/>
              </a:rPr>
              <a:t>sense</a:t>
            </a:r>
            <a:r>
              <a:rPr sz="1450" spc="7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15" dirty="0" smtClean="0">
                <a:solidFill>
                  <a:srgbClr val="424242"/>
                </a:solidFill>
                <a:latin typeface="Arial"/>
                <a:cs typeface="Arial"/>
              </a:rPr>
              <a:t>active</a:t>
            </a:r>
            <a:r>
              <a:rPr sz="1450" spc="5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50" dirty="0" smtClean="0">
                <a:solidFill>
                  <a:srgbClr val="2A2A2A"/>
                </a:solidFill>
                <a:latin typeface="Arial"/>
                <a:cs typeface="Arial"/>
              </a:rPr>
              <a:t>low</a:t>
            </a:r>
            <a:endParaRPr sz="145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22"/>
              </a:spcBef>
            </a:pPr>
            <a:endParaRPr sz="500"/>
          </a:p>
          <a:p>
            <a:pPr marL="140335">
              <a:lnSpc>
                <a:spcPts val="1605"/>
              </a:lnSpc>
              <a:tabLst>
                <a:tab pos="377825" algn="l"/>
              </a:tabLst>
            </a:pPr>
            <a:r>
              <a:rPr sz="1450" spc="40" dirty="0" smtClean="0">
                <a:solidFill>
                  <a:srgbClr val="424242"/>
                </a:solidFill>
                <a:latin typeface="Arial"/>
                <a:cs typeface="Arial"/>
              </a:rPr>
              <a:t>0	</a:t>
            </a:r>
            <a:r>
              <a:rPr sz="1450" spc="20" dirty="0" smtClean="0">
                <a:solidFill>
                  <a:srgbClr val="424242"/>
                </a:solidFill>
                <a:latin typeface="Arial"/>
                <a:cs typeface="Arial"/>
              </a:rPr>
              <a:t>DACK</a:t>
            </a:r>
            <a:r>
              <a:rPr sz="1450" spc="5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15" dirty="0" smtClean="0">
                <a:solidFill>
                  <a:srgbClr val="424242"/>
                </a:solidFill>
                <a:latin typeface="Arial"/>
                <a:cs typeface="Arial"/>
              </a:rPr>
              <a:t>sense</a:t>
            </a:r>
            <a:r>
              <a:rPr sz="1450" spc="4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15" dirty="0" smtClean="0">
                <a:solidFill>
                  <a:srgbClr val="424242"/>
                </a:solidFill>
                <a:latin typeface="Arial"/>
                <a:cs typeface="Arial"/>
              </a:rPr>
              <a:t>active</a:t>
            </a:r>
            <a:r>
              <a:rPr sz="1450" spc="5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40" dirty="0" smtClean="0">
                <a:solidFill>
                  <a:srgbClr val="595959"/>
                </a:solidFill>
                <a:latin typeface="Arial"/>
                <a:cs typeface="Arial"/>
              </a:rPr>
              <a:t>low</a:t>
            </a:r>
            <a:endParaRPr sz="1450">
              <a:latin typeface="Arial"/>
              <a:cs typeface="Arial"/>
            </a:endParaRPr>
          </a:p>
          <a:p>
            <a:pPr marR="20320" algn="ctr">
              <a:lnSpc>
                <a:spcPts val="2085"/>
              </a:lnSpc>
            </a:pPr>
            <a:r>
              <a:rPr sz="2200" spc="-290" dirty="0" smtClean="0">
                <a:solidFill>
                  <a:srgbClr val="2A2A2A"/>
                </a:solidFill>
                <a:latin typeface="Arial"/>
                <a:cs typeface="Arial"/>
              </a:rPr>
              <a:t>..</a:t>
            </a:r>
            <a:r>
              <a:rPr sz="2200" spc="-190" dirty="0" smtClean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2325" spc="44" baseline="1792" dirty="0" smtClean="0">
                <a:solidFill>
                  <a:srgbClr val="424242"/>
                </a:solidFill>
                <a:latin typeface="Times New Roman"/>
                <a:cs typeface="Times New Roman"/>
              </a:rPr>
              <a:t>1  </a:t>
            </a:r>
            <a:r>
              <a:rPr sz="2325" spc="-254" baseline="1792" dirty="0" smtClean="0">
                <a:solidFill>
                  <a:srgbClr val="424242"/>
                </a:solidFill>
                <a:latin typeface="Times New Roman"/>
                <a:cs typeface="Times New Roman"/>
              </a:rPr>
              <a:t> </a:t>
            </a:r>
            <a:r>
              <a:rPr sz="2175" spc="-22" baseline="1915" dirty="0" smtClean="0">
                <a:solidFill>
                  <a:srgbClr val="424242"/>
                </a:solidFill>
                <a:latin typeface="Arial"/>
                <a:cs typeface="Arial"/>
              </a:rPr>
              <a:t>OACK</a:t>
            </a:r>
            <a:r>
              <a:rPr sz="2175" spc="150" baseline="191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175" spc="22" baseline="1915" dirty="0" smtClean="0">
                <a:solidFill>
                  <a:srgbClr val="424242"/>
                </a:solidFill>
                <a:latin typeface="Arial"/>
                <a:cs typeface="Arial"/>
              </a:rPr>
              <a:t>sense</a:t>
            </a:r>
            <a:r>
              <a:rPr sz="2175" spc="60" baseline="191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2175" spc="22" baseline="1915" dirty="0" smtClean="0">
                <a:solidFill>
                  <a:srgbClr val="424242"/>
                </a:solidFill>
                <a:latin typeface="Arial"/>
                <a:cs typeface="Arial"/>
              </a:rPr>
              <a:t>active</a:t>
            </a:r>
            <a:r>
              <a:rPr sz="2175" spc="75" baseline="1915" dirty="0" smtClean="0">
                <a:solidFill>
                  <a:srgbClr val="424242"/>
                </a:solidFill>
                <a:latin typeface="Arial"/>
                <a:cs typeface="Arial"/>
              </a:rPr>
              <a:t> high</a:t>
            </a:r>
            <a:endParaRPr sz="2175" baseline="1915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4230115" y="2577338"/>
            <a:ext cx="133350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40" dirty="0" smtClean="0">
                <a:solidFill>
                  <a:srgbClr val="424242"/>
                </a:solidFill>
                <a:latin typeface="Arial"/>
                <a:cs typeface="Arial"/>
              </a:rPr>
              <a:t>0</a:t>
            </a:r>
            <a:endParaRPr sz="145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467859" y="3994657"/>
            <a:ext cx="1356995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25" dirty="0" smtClean="0">
                <a:solidFill>
                  <a:srgbClr val="424242"/>
                </a:solidFill>
                <a:latin typeface="Arial"/>
                <a:cs typeface="Arial"/>
              </a:rPr>
              <a:t>Rotating</a:t>
            </a:r>
            <a:r>
              <a:rPr sz="1450" spc="-2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5" dirty="0" smtClean="0">
                <a:solidFill>
                  <a:srgbClr val="424242"/>
                </a:solidFill>
                <a:latin typeface="Arial"/>
                <a:cs typeface="Arial"/>
              </a:rPr>
              <a:t>priority</a:t>
            </a:r>
            <a:endParaRPr sz="14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225544" y="3969004"/>
            <a:ext cx="1901189" cy="769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-700" dirty="0" smtClean="0">
                <a:solidFill>
                  <a:srgbClr val="424242"/>
                </a:solidFill>
                <a:latin typeface="Arial"/>
                <a:cs typeface="Arial"/>
              </a:rPr>
              <a:t>0</a:t>
            </a:r>
            <a:r>
              <a:rPr sz="6150" spc="-75" baseline="-14905" dirty="0" smtClean="0">
                <a:solidFill>
                  <a:srgbClr val="424242"/>
                </a:solidFill>
                <a:latin typeface="Arial"/>
                <a:cs typeface="Arial"/>
              </a:rPr>
              <a:t>,</a:t>
            </a:r>
            <a:r>
              <a:rPr sz="6150" spc="-667" baseline="-1490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40" dirty="0" smtClean="0">
                <a:solidFill>
                  <a:srgbClr val="424242"/>
                </a:solidFill>
                <a:latin typeface="Arial"/>
                <a:cs typeface="Arial"/>
              </a:rPr>
              <a:t>Late</a:t>
            </a:r>
            <a:r>
              <a:rPr sz="1450" spc="-11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0" dirty="0" smtClean="0">
                <a:solidFill>
                  <a:srgbClr val="424242"/>
                </a:solidFill>
                <a:latin typeface="Arial"/>
                <a:cs typeface="Arial"/>
              </a:rPr>
              <a:t>write</a:t>
            </a:r>
            <a:r>
              <a:rPr sz="1450" spc="10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15" dirty="0" smtClean="0">
                <a:solidFill>
                  <a:srgbClr val="424242"/>
                </a:solidFill>
                <a:latin typeface="Arial"/>
                <a:cs typeface="Arial"/>
              </a:rPr>
              <a:t>selection</a:t>
            </a:r>
            <a:endParaRPr sz="145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467859" y="4520438"/>
            <a:ext cx="2102485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30" dirty="0" smtClean="0">
                <a:solidFill>
                  <a:srgbClr val="595959"/>
                </a:solidFill>
                <a:latin typeface="Arial"/>
                <a:cs typeface="Arial"/>
              </a:rPr>
              <a:t>Extended</a:t>
            </a:r>
            <a:r>
              <a:rPr sz="1450" spc="-30" dirty="0" smtClean="0">
                <a:solidFill>
                  <a:srgbClr val="595959"/>
                </a:solidFill>
                <a:latin typeface="Arial"/>
                <a:cs typeface="Arial"/>
              </a:rPr>
              <a:t> </a:t>
            </a:r>
            <a:r>
              <a:rPr sz="1450" spc="10" dirty="0" smtClean="0">
                <a:solidFill>
                  <a:srgbClr val="424242"/>
                </a:solidFill>
                <a:latin typeface="Arial"/>
                <a:cs typeface="Arial"/>
              </a:rPr>
              <a:t>write</a:t>
            </a:r>
            <a:r>
              <a:rPr sz="1450" spc="45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1450" spc="15" dirty="0" smtClean="0">
                <a:solidFill>
                  <a:srgbClr val="424242"/>
                </a:solidFill>
                <a:latin typeface="Arial"/>
                <a:cs typeface="Arial"/>
              </a:rPr>
              <a:t>selection</a:t>
            </a:r>
            <a:endParaRPr sz="145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A2A2A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latin typeface="Arial"/>
                <a:cs typeface="Arial"/>
              </a:rPr>
              <a:t>e</a:t>
            </a:r>
            <a:r>
              <a:rPr sz="800" i="1" spc="-80" dirty="0" smtClean="0">
                <a:latin typeface="Arial"/>
                <a:cs typeface="Arial"/>
              </a:rPr>
              <a:t> </a:t>
            </a:r>
            <a:r>
              <a:rPr sz="800" i="1" spc="60" dirty="0" smtClean="0">
                <a:latin typeface="Arial"/>
                <a:cs typeface="Arial"/>
              </a:rPr>
              <a:t>Intel</a:t>
            </a:r>
            <a:r>
              <a:rPr sz="800" i="1" spc="-1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Microprocessors:</a:t>
            </a:r>
            <a:r>
              <a:rPr sz="800" i="1" spc="85" dirty="0" smtClean="0"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80861808</a:t>
            </a:r>
            <a:r>
              <a:rPr sz="800" i="1" spc="-50" dirty="0" smtClean="0"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424242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80186180188, </a:t>
            </a:r>
            <a:r>
              <a:rPr sz="800" i="1" spc="-7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80286,</a:t>
            </a:r>
            <a:r>
              <a:rPr sz="800" i="1" spc="6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8038</a:t>
            </a:r>
            <a:r>
              <a:rPr sz="800" i="1" spc="-90" dirty="0" smtClean="0"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424242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80486</a:t>
            </a:r>
            <a:r>
              <a:rPr sz="800" i="1" spc="-45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Pen</a:t>
            </a:r>
            <a:r>
              <a:rPr sz="800" i="1" spc="-40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A2A2A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00437" y="6453178"/>
            <a:ext cx="23533" cy="160532"/>
          </a:xfrm>
          <a:custGeom>
            <a:avLst/>
            <a:gdLst/>
            <a:ahLst/>
            <a:cxnLst/>
            <a:rect l="l" t="t" r="r" b="b"/>
            <a:pathLst>
              <a:path w="23533" h="160532">
                <a:moveTo>
                  <a:pt x="0" y="0"/>
                </a:moveTo>
                <a:lnTo>
                  <a:pt x="23533" y="0"/>
                </a:lnTo>
                <a:lnTo>
                  <a:pt x="23533" y="160532"/>
                </a:lnTo>
                <a:lnTo>
                  <a:pt x="0" y="160532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124460" y="6240526"/>
            <a:ext cx="3694429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9950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9950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latin typeface="Arial"/>
                <a:cs typeface="Arial"/>
              </a:rPr>
              <a:t>Architectur</a:t>
            </a:r>
            <a:r>
              <a:rPr sz="800" i="1" spc="90" dirty="0" smtClean="0"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24242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latin typeface="Arial"/>
                <a:cs typeface="Arial"/>
              </a:rPr>
              <a:t>Programmin</a:t>
            </a:r>
            <a:r>
              <a:rPr sz="800" i="1" spc="6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A2A2A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latin typeface="Arial"/>
                <a:cs typeface="Arial"/>
              </a:rPr>
              <a:t>and</a:t>
            </a:r>
            <a:r>
              <a:rPr sz="800" i="1" spc="-25" dirty="0" smtClean="0">
                <a:latin typeface="Arial"/>
                <a:cs typeface="Arial"/>
              </a:rPr>
              <a:t> </a:t>
            </a:r>
            <a:r>
              <a:rPr sz="800" i="1" spc="35" dirty="0" smtClean="0">
                <a:latin typeface="Arial"/>
                <a:cs typeface="Arial"/>
              </a:rPr>
              <a:t>Interfacin</a:t>
            </a:r>
            <a:r>
              <a:rPr sz="800" i="1" spc="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A2A2A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Eighth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46836" y="6427215"/>
            <a:ext cx="369062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dirty="0" smtClean="0">
                <a:latin typeface="Arial"/>
                <a:cs typeface="Arial"/>
              </a:rPr>
              <a:t>Pen</a:t>
            </a:r>
            <a:r>
              <a:rPr sz="800" i="1" spc="-5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A2A2A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latin typeface="Arial"/>
                <a:cs typeface="Arial"/>
              </a:rPr>
              <a:t>um</a:t>
            </a:r>
            <a:r>
              <a:rPr sz="800" i="1" spc="-50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Pro </a:t>
            </a:r>
            <a:r>
              <a:rPr sz="800" i="1" spc="-40" dirty="0" smtClean="0"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A2A2A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latin typeface="Arial"/>
                <a:cs typeface="Arial"/>
              </a:rPr>
              <a:t>ocessor,</a:t>
            </a:r>
            <a:r>
              <a:rPr sz="800" i="1" spc="55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Pentium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I</a:t>
            </a:r>
            <a:r>
              <a:rPr sz="800" i="1" spc="-60" dirty="0" smtClean="0"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424242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Pentium,</a:t>
            </a:r>
            <a:r>
              <a:rPr sz="800" i="1" spc="35" dirty="0" smtClean="0">
                <a:latin typeface="Arial"/>
                <a:cs typeface="Arial"/>
              </a:rPr>
              <a:t> </a:t>
            </a:r>
            <a:r>
              <a:rPr sz="800" i="1" spc="-15" dirty="0" smtClean="0"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424242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424242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latin typeface="Arial"/>
                <a:cs typeface="Arial"/>
              </a:rPr>
              <a:t>and</a:t>
            </a:r>
            <a:r>
              <a:rPr sz="800" i="1" spc="1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Core2</a:t>
            </a:r>
            <a:r>
              <a:rPr sz="800" i="1" spc="45" dirty="0" smtClean="0">
                <a:latin typeface="Arial"/>
                <a:cs typeface="Arial"/>
              </a:rPr>
              <a:t> </a:t>
            </a:r>
            <a:r>
              <a:rPr sz="800" i="1" spc="-25" dirty="0" smtClean="0">
                <a:latin typeface="Arial"/>
                <a:cs typeface="Arial"/>
              </a:rPr>
              <a:t>with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64-bit</a:t>
            </a:r>
            <a:r>
              <a:rPr sz="800" i="1" spc="5" dirty="0" smtClean="0"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latin typeface="Arial"/>
                <a:cs typeface="Arial"/>
              </a:rPr>
              <a:t>Upper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Saddle</a:t>
            </a:r>
            <a:r>
              <a:rPr sz="850" spc="105" dirty="0" smtClean="0">
                <a:latin typeface="Arial"/>
                <a:cs typeface="Arial"/>
              </a:rPr>
              <a:t> </a:t>
            </a:r>
            <a:r>
              <a:rPr sz="850" spc="0" dirty="0" smtClean="0">
                <a:latin typeface="Arial"/>
                <a:cs typeface="Arial"/>
              </a:rPr>
              <a:t>River,</a:t>
            </a:r>
            <a:r>
              <a:rPr sz="850" spc="90" dirty="0" smtClean="0">
                <a:latin typeface="Arial"/>
                <a:cs typeface="Arial"/>
              </a:rPr>
              <a:t> </a:t>
            </a:r>
            <a:r>
              <a:rPr sz="850" spc="30" dirty="0" smtClean="0">
                <a:latin typeface="Arial"/>
                <a:cs typeface="Arial"/>
              </a:rPr>
              <a:t>New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Jersey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25" dirty="0" smtClean="0">
                <a:latin typeface="Arial"/>
                <a:cs typeface="Arial"/>
              </a:rPr>
              <a:t>07458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114" dirty="0" smtClean="0">
                <a:latin typeface="Arial"/>
                <a:cs typeface="Arial"/>
              </a:rPr>
              <a:t>·All</a:t>
            </a:r>
            <a:r>
              <a:rPr sz="850" spc="-8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rights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46836" y="6695185"/>
            <a:ext cx="70231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latin typeface="Arial"/>
                <a:cs typeface="Arial"/>
              </a:rPr>
              <a:t>Barry</a:t>
            </a:r>
            <a:r>
              <a:rPr sz="850" spc="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B.</a:t>
            </a:r>
            <a:r>
              <a:rPr sz="850" spc="6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9728" y="6453885"/>
            <a:ext cx="65786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950" dirty="0" smtClean="0">
                <a:solidFill>
                  <a:srgbClr val="D1D1D1"/>
                </a:solidFill>
                <a:latin typeface="Arial"/>
                <a:cs typeface="Arial"/>
              </a:rPr>
              <a:t>PEARSON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latin typeface="Arial"/>
                <a:cs typeface="Arial"/>
              </a:rPr>
              <a:t>Copyright</a:t>
            </a:r>
            <a:r>
              <a:rPr sz="850" spc="4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©2009</a:t>
            </a:r>
            <a:r>
              <a:rPr sz="850" spc="9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by</a:t>
            </a:r>
            <a:r>
              <a:rPr sz="850" spc="70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Pearson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Education,</a:t>
            </a:r>
            <a:r>
              <a:rPr sz="850" spc="85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172339"/>
            <a:ext cx="5586095" cy="1335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823</a:t>
            </a:r>
            <a:r>
              <a:rPr sz="4000" b="1" spc="-25" dirty="0" smtClean="0">
                <a:latin typeface="Arial"/>
                <a:cs typeface="Arial"/>
              </a:rPr>
              <a:t>7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Internal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Registers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"/>
              </a:spcBef>
            </a:pPr>
            <a:endParaRPr sz="950"/>
          </a:p>
          <a:p>
            <a:pPr marL="12700">
              <a:lnSpc>
                <a:spcPts val="4760"/>
              </a:lnSpc>
            </a:pPr>
            <a:r>
              <a:rPr sz="4000" b="1" spc="-40" dirty="0" smtClean="0">
                <a:latin typeface="Arial"/>
                <a:cs typeface="Arial"/>
              </a:rPr>
              <a:t>MR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" y="1677542"/>
            <a:ext cx="8106409" cy="3839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mo</a:t>
            </a:r>
            <a:r>
              <a:rPr sz="3200" b="1" spc="-15" dirty="0" smtClean="0">
                <a:latin typeface="Arial"/>
                <a:cs typeface="Arial"/>
              </a:rPr>
              <a:t>d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1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reg</a:t>
            </a:r>
            <a:r>
              <a:rPr sz="3200" b="1" spc="-15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st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r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ch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el.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Each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own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select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sitio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an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marR="1710689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emai</a:t>
            </a:r>
            <a:r>
              <a:rPr sz="2800" spc="-10" dirty="0" smtClean="0">
                <a:latin typeface="Arial"/>
                <a:cs typeface="Arial"/>
              </a:rPr>
              <a:t>ni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 sele</a:t>
            </a:r>
            <a:r>
              <a:rPr sz="2800" spc="-10" dirty="0" smtClean="0">
                <a:latin typeface="Arial"/>
                <a:cs typeface="Arial"/>
              </a:rPr>
              <a:t>ct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ope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liz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on,</a:t>
            </a:r>
            <a:r>
              <a:rPr sz="2800" spc="-10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nc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15" dirty="0" smtClean="0">
                <a:latin typeface="Arial"/>
                <a:cs typeface="Arial"/>
              </a:rPr>
              <a:t>ent</a:t>
            </a:r>
            <a:r>
              <a:rPr sz="2800" spc="-5" dirty="0" smtClean="0">
                <a:latin typeface="Arial"/>
                <a:cs typeface="Arial"/>
              </a:rPr>
              <a:t>/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em</a:t>
            </a:r>
            <a:r>
              <a:rPr sz="2800" spc="-15" dirty="0" smtClean="0">
                <a:latin typeface="Arial"/>
                <a:cs typeface="Arial"/>
              </a:rPr>
              <a:t>ent,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 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nel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35707" y="1709927"/>
            <a:ext cx="493775" cy="0"/>
          </a:xfrm>
          <a:custGeom>
            <a:avLst/>
            <a:gdLst/>
            <a:ahLst/>
            <a:cxnLst/>
            <a:rect l="l" t="t" r="r" b="b"/>
            <a:pathLst>
              <a:path w="493775">
                <a:moveTo>
                  <a:pt x="0" y="0"/>
                </a:moveTo>
                <a:lnTo>
                  <a:pt x="493775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6411" y="1707642"/>
            <a:ext cx="246887" cy="0"/>
          </a:xfrm>
          <a:custGeom>
            <a:avLst/>
            <a:gdLst/>
            <a:ahLst/>
            <a:cxnLst/>
            <a:rect l="l" t="t" r="r" b="b"/>
            <a:pathLst>
              <a:path w="246887">
                <a:moveTo>
                  <a:pt x="0" y="0"/>
                </a:moveTo>
                <a:lnTo>
                  <a:pt x="246887" y="0"/>
                </a:lnTo>
              </a:path>
            </a:pathLst>
          </a:custGeom>
          <a:ln w="22860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18788" y="1709927"/>
            <a:ext cx="306324" cy="0"/>
          </a:xfrm>
          <a:custGeom>
            <a:avLst/>
            <a:gdLst/>
            <a:ahLst/>
            <a:cxnLst/>
            <a:rect l="l" t="t" r="r" b="b"/>
            <a:pathLst>
              <a:path w="306324">
                <a:moveTo>
                  <a:pt x="0" y="0"/>
                </a:moveTo>
                <a:lnTo>
                  <a:pt x="306324" y="0"/>
                </a:lnTo>
              </a:path>
            </a:pathLst>
          </a:custGeom>
          <a:ln w="22860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8023" y="1700783"/>
            <a:ext cx="0" cy="3593592"/>
          </a:xfrm>
          <a:custGeom>
            <a:avLst/>
            <a:gdLst/>
            <a:ahLst/>
            <a:cxnLst/>
            <a:rect l="l" t="t" r="r" b="b"/>
            <a:pathLst>
              <a:path h="3593592">
                <a:moveTo>
                  <a:pt x="0" y="3593592"/>
                </a:moveTo>
                <a:lnTo>
                  <a:pt x="0" y="0"/>
                </a:lnTo>
              </a:path>
            </a:pathLst>
          </a:custGeom>
          <a:ln w="2743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43300" y="1696211"/>
            <a:ext cx="0" cy="1559052"/>
          </a:xfrm>
          <a:custGeom>
            <a:avLst/>
            <a:gdLst/>
            <a:ahLst/>
            <a:cxnLst/>
            <a:rect l="l" t="t" r="r" b="b"/>
            <a:pathLst>
              <a:path h="1559052">
                <a:moveTo>
                  <a:pt x="0" y="1559052"/>
                </a:moveTo>
                <a:lnTo>
                  <a:pt x="0" y="0"/>
                </a:lnTo>
              </a:path>
            </a:pathLst>
          </a:custGeom>
          <a:ln w="2743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75938" y="1700783"/>
            <a:ext cx="0" cy="525780"/>
          </a:xfrm>
          <a:custGeom>
            <a:avLst/>
            <a:gdLst/>
            <a:ahLst/>
            <a:cxnLst/>
            <a:rect l="l" t="t" r="r" b="b"/>
            <a:pathLst>
              <a:path h="525780">
                <a:moveTo>
                  <a:pt x="0" y="525780"/>
                </a:moveTo>
                <a:lnTo>
                  <a:pt x="0" y="0"/>
                </a:lnTo>
              </a:path>
            </a:pathLst>
          </a:custGeom>
          <a:ln w="22860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320540" y="1796795"/>
            <a:ext cx="0" cy="827531"/>
          </a:xfrm>
          <a:custGeom>
            <a:avLst/>
            <a:gdLst/>
            <a:ahLst/>
            <a:cxnLst/>
            <a:rect l="l" t="t" r="r" b="b"/>
            <a:pathLst>
              <a:path h="827531">
                <a:moveTo>
                  <a:pt x="0" y="827531"/>
                </a:moveTo>
                <a:lnTo>
                  <a:pt x="0" y="0"/>
                </a:lnTo>
              </a:path>
            </a:pathLst>
          </a:custGeom>
          <a:ln w="2743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38728" y="3248405"/>
            <a:ext cx="790956" cy="0"/>
          </a:xfrm>
          <a:custGeom>
            <a:avLst/>
            <a:gdLst/>
            <a:ahLst/>
            <a:cxnLst/>
            <a:rect l="l" t="t" r="r" b="b"/>
            <a:pathLst>
              <a:path w="790956">
                <a:moveTo>
                  <a:pt x="0" y="0"/>
                </a:moveTo>
                <a:lnTo>
                  <a:pt x="790956" y="0"/>
                </a:lnTo>
              </a:path>
            </a:pathLst>
          </a:custGeom>
          <a:ln w="22860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20540" y="2738627"/>
            <a:ext cx="0" cy="996696"/>
          </a:xfrm>
          <a:custGeom>
            <a:avLst/>
            <a:gdLst/>
            <a:ahLst/>
            <a:cxnLst/>
            <a:rect l="l" t="t" r="r" b="b"/>
            <a:pathLst>
              <a:path h="996696">
                <a:moveTo>
                  <a:pt x="0" y="996696"/>
                </a:moveTo>
                <a:lnTo>
                  <a:pt x="0" y="0"/>
                </a:lnTo>
              </a:path>
            </a:pathLst>
          </a:custGeom>
          <a:ln w="2743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468879" y="5282946"/>
            <a:ext cx="1860804" cy="0"/>
          </a:xfrm>
          <a:custGeom>
            <a:avLst/>
            <a:gdLst/>
            <a:ahLst/>
            <a:cxnLst/>
            <a:rect l="l" t="t" r="r" b="b"/>
            <a:pathLst>
              <a:path w="1860803">
                <a:moveTo>
                  <a:pt x="0" y="0"/>
                </a:moveTo>
                <a:lnTo>
                  <a:pt x="1860804" y="0"/>
                </a:lnTo>
              </a:path>
            </a:pathLst>
          </a:custGeom>
          <a:ln w="22860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20540" y="4901184"/>
            <a:ext cx="0" cy="827531"/>
          </a:xfrm>
          <a:custGeom>
            <a:avLst/>
            <a:gdLst/>
            <a:ahLst/>
            <a:cxnLst/>
            <a:rect l="l" t="t" r="r" b="b"/>
            <a:pathLst>
              <a:path h="827531">
                <a:moveTo>
                  <a:pt x="0" y="827531"/>
                </a:moveTo>
                <a:lnTo>
                  <a:pt x="0" y="0"/>
                </a:lnTo>
              </a:path>
            </a:pathLst>
          </a:custGeom>
          <a:ln w="2743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9908" y="134365"/>
            <a:ext cx="6954520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spc="70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40" dirty="0" smtClean="0">
                <a:solidFill>
                  <a:srgbClr val="010101"/>
                </a:solidFill>
                <a:latin typeface="Arial"/>
                <a:cs typeface="Arial"/>
              </a:rPr>
              <a:t>13-5 </a:t>
            </a:r>
            <a:r>
              <a:rPr sz="1750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10" dirty="0" smtClean="0">
                <a:solidFill>
                  <a:srgbClr val="010101"/>
                </a:solidFill>
                <a:latin typeface="Arial"/>
                <a:cs typeface="Arial"/>
              </a:rPr>
              <a:t>8237A-5</a:t>
            </a:r>
            <a:r>
              <a:rPr sz="1750" spc="1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20" dirty="0" smtClean="0">
                <a:solidFill>
                  <a:srgbClr val="010101"/>
                </a:solidFill>
                <a:latin typeface="Arial"/>
                <a:cs typeface="Arial"/>
              </a:rPr>
              <a:t>mode</a:t>
            </a:r>
            <a:r>
              <a:rPr sz="17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15" dirty="0" smtClean="0">
                <a:solidFill>
                  <a:srgbClr val="010101"/>
                </a:solidFill>
                <a:latin typeface="Arial"/>
                <a:cs typeface="Arial"/>
              </a:rPr>
              <a:t>register.</a:t>
            </a:r>
            <a:r>
              <a:rPr sz="1750" spc="1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(</a:t>
            </a:r>
            <a:r>
              <a:rPr sz="1750" spc="-10" dirty="0" smtClean="0">
                <a:solidFill>
                  <a:srgbClr val="010101"/>
                </a:solidFill>
                <a:latin typeface="Arial"/>
                <a:cs typeface="Arial"/>
              </a:rPr>
              <a:t>Courtesy</a:t>
            </a:r>
            <a:r>
              <a:rPr sz="1750" spc="1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spc="2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1750" spc="-10" dirty="0" smtClean="0">
                <a:solidFill>
                  <a:srgbClr val="010101"/>
                </a:solidFill>
                <a:latin typeface="Arial"/>
                <a:cs typeface="Arial"/>
              </a:rPr>
              <a:t> Corporation.)</a:t>
            </a:r>
            <a:endParaRPr sz="1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00732" y="1135379"/>
            <a:ext cx="3414395" cy="239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77495" algn="l"/>
                <a:tab pos="533400" algn="l"/>
                <a:tab pos="798830" algn="l"/>
                <a:tab pos="1063625" algn="l"/>
                <a:tab pos="1329055" algn="l"/>
                <a:tab pos="1607820" algn="l"/>
                <a:tab pos="1859280" algn="l"/>
              </a:tabLst>
            </a:pPr>
            <a:r>
              <a:rPr sz="1500" spc="55" dirty="0" smtClean="0">
                <a:solidFill>
                  <a:srgbClr val="4B4B4B"/>
                </a:solidFill>
                <a:latin typeface="Arial"/>
                <a:cs typeface="Arial"/>
              </a:rPr>
              <a:t>7	</a:t>
            </a:r>
            <a:r>
              <a:rPr sz="1500" spc="40" dirty="0" smtClean="0">
                <a:solidFill>
                  <a:srgbClr val="4B4B4B"/>
                </a:solidFill>
                <a:latin typeface="Arial"/>
                <a:cs typeface="Arial"/>
              </a:rPr>
              <a:t>6	</a:t>
            </a:r>
            <a:r>
              <a:rPr sz="1500" spc="30" dirty="0" smtClean="0">
                <a:solidFill>
                  <a:srgbClr val="4B4B4B"/>
                </a:solidFill>
                <a:latin typeface="Arial"/>
                <a:cs typeface="Arial"/>
              </a:rPr>
              <a:t>5	4	</a:t>
            </a:r>
            <a:r>
              <a:rPr sz="1500" spc="40" dirty="0" smtClean="0">
                <a:solidFill>
                  <a:srgbClr val="4B4B4B"/>
                </a:solidFill>
                <a:latin typeface="Arial"/>
                <a:cs typeface="Arial"/>
              </a:rPr>
              <a:t>3	</a:t>
            </a:r>
            <a:r>
              <a:rPr sz="1500" spc="30" dirty="0" smtClean="0">
                <a:solidFill>
                  <a:srgbClr val="4B4B4B"/>
                </a:solidFill>
                <a:latin typeface="Arial"/>
                <a:cs typeface="Arial"/>
              </a:rPr>
              <a:t>2	</a:t>
            </a:r>
            <a:r>
              <a:rPr sz="1500" spc="130" dirty="0" smtClean="0">
                <a:solidFill>
                  <a:srgbClr val="4B4B4B"/>
                </a:solidFill>
                <a:latin typeface="Arial"/>
                <a:cs typeface="Arial"/>
              </a:rPr>
              <a:t>1	</a:t>
            </a:r>
            <a:r>
              <a:rPr sz="1500" spc="355" dirty="0" smtClean="0">
                <a:solidFill>
                  <a:srgbClr val="4B4B4B"/>
                </a:solidFill>
                <a:latin typeface="Arial"/>
                <a:cs typeface="Arial"/>
              </a:rPr>
              <a:t>0+--</a:t>
            </a:r>
            <a:r>
              <a:rPr sz="1500" spc="-27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500" spc="55" dirty="0" smtClean="0">
                <a:solidFill>
                  <a:srgbClr val="313131"/>
                </a:solidFill>
                <a:latin typeface="Arial"/>
                <a:cs typeface="Arial"/>
              </a:rPr>
              <a:t>Bit</a:t>
            </a:r>
            <a:r>
              <a:rPr sz="1500" spc="15" dirty="0" smtClean="0">
                <a:solidFill>
                  <a:srgbClr val="313131"/>
                </a:solidFill>
                <a:latin typeface="Arial"/>
                <a:cs typeface="Arial"/>
              </a:rPr>
              <a:t> Number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218435" y="1624584"/>
            <a:ext cx="3935095" cy="1719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150" dirty="0" smtClean="0">
                <a:solidFill>
                  <a:srgbClr val="313131"/>
                </a:solidFill>
                <a:latin typeface="Arial"/>
                <a:cs typeface="Arial"/>
              </a:rPr>
              <a:t>L</a:t>
            </a:r>
            <a:endParaRPr sz="600">
              <a:latin typeface="Arial"/>
              <a:cs typeface="Arial"/>
            </a:endParaRPr>
          </a:p>
          <a:p>
            <a:pPr marL="2106295">
              <a:lnSpc>
                <a:spcPct val="100000"/>
              </a:lnSpc>
              <a:spcBef>
                <a:spcPts val="409"/>
              </a:spcBef>
            </a:pPr>
            <a:r>
              <a:rPr sz="1050" i="1" spc="-15" baseline="59523" dirty="0" smtClean="0">
                <a:solidFill>
                  <a:srgbClr val="4B4B4B"/>
                </a:solidFill>
                <a:latin typeface="Arial"/>
                <a:cs typeface="Arial"/>
              </a:rPr>
              <a:t>r"  </a:t>
            </a:r>
            <a:r>
              <a:rPr sz="1050" i="1" spc="37" baseline="59523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20" dirty="0" smtClean="0">
                <a:solidFill>
                  <a:srgbClr val="313131"/>
                </a:solidFill>
                <a:latin typeface="Arial"/>
                <a:cs typeface="Arial"/>
              </a:rPr>
              <a:t>0</a:t>
            </a:r>
            <a:r>
              <a:rPr sz="1450" spc="80" dirty="0" smtClean="0">
                <a:solidFill>
                  <a:srgbClr val="4B4B4B"/>
                </a:solidFill>
                <a:latin typeface="Arial"/>
                <a:cs typeface="Arial"/>
              </a:rPr>
              <a:t>0</a:t>
            </a:r>
            <a:r>
              <a:rPr sz="1450" spc="18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5" dirty="0" smtClean="0">
                <a:solidFill>
                  <a:srgbClr val="4B4B4B"/>
                </a:solidFill>
                <a:latin typeface="Arial"/>
                <a:cs typeface="Arial"/>
              </a:rPr>
              <a:t>Channel</a:t>
            </a:r>
            <a:r>
              <a:rPr sz="1450" spc="4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120" dirty="0" smtClean="0">
                <a:solidFill>
                  <a:srgbClr val="4B4B4B"/>
                </a:solidFill>
                <a:latin typeface="Arial"/>
                <a:cs typeface="Arial"/>
              </a:rPr>
              <a:t>0</a:t>
            </a:r>
            <a:r>
              <a:rPr sz="1450" spc="-7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-15" dirty="0" smtClean="0">
                <a:solidFill>
                  <a:srgbClr val="4B4B4B"/>
                </a:solidFill>
                <a:latin typeface="Arial"/>
                <a:cs typeface="Arial"/>
              </a:rPr>
              <a:t>select</a:t>
            </a:r>
            <a:endParaRPr sz="1450">
              <a:latin typeface="Arial"/>
              <a:cs typeface="Arial"/>
            </a:endParaRPr>
          </a:p>
          <a:p>
            <a:pPr marL="2243455">
              <a:lnSpc>
                <a:spcPts val="1689"/>
              </a:lnSpc>
            </a:pPr>
            <a:r>
              <a:rPr sz="1450" spc="15" dirty="0" smtClean="0">
                <a:solidFill>
                  <a:srgbClr val="4B4B4B"/>
                </a:solidFill>
                <a:latin typeface="Arial"/>
                <a:cs typeface="Arial"/>
              </a:rPr>
              <a:t>01 </a:t>
            </a:r>
            <a:r>
              <a:rPr sz="1450" spc="-15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25" dirty="0" smtClean="0">
                <a:solidFill>
                  <a:srgbClr val="4B4B4B"/>
                </a:solidFill>
                <a:latin typeface="Arial"/>
                <a:cs typeface="Arial"/>
              </a:rPr>
              <a:t>Cha</a:t>
            </a:r>
            <a:r>
              <a:rPr sz="1450" spc="50" dirty="0" smtClean="0">
                <a:solidFill>
                  <a:srgbClr val="4B4B4B"/>
                </a:solidFill>
                <a:latin typeface="Arial"/>
                <a:cs typeface="Arial"/>
              </a:rPr>
              <a:t>n</a:t>
            </a:r>
            <a:r>
              <a:rPr sz="1450" spc="-15" dirty="0" smtClean="0">
                <a:solidFill>
                  <a:srgbClr val="313131"/>
                </a:solidFill>
                <a:latin typeface="Arial"/>
                <a:cs typeface="Arial"/>
              </a:rPr>
              <a:t>n</a:t>
            </a:r>
            <a:r>
              <a:rPr sz="1450" spc="10" dirty="0" smtClean="0">
                <a:solidFill>
                  <a:srgbClr val="4B4B4B"/>
                </a:solidFill>
                <a:latin typeface="Arial"/>
                <a:cs typeface="Arial"/>
              </a:rPr>
              <a:t>el</a:t>
            </a:r>
            <a:r>
              <a:rPr sz="1450" spc="3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00" spc="190" dirty="0" smtClean="0">
                <a:solidFill>
                  <a:srgbClr val="313131"/>
                </a:solidFill>
                <a:latin typeface="Arial"/>
                <a:cs typeface="Arial"/>
              </a:rPr>
              <a:t>1</a:t>
            </a:r>
            <a:r>
              <a:rPr sz="1400" spc="-14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1450" spc="-20" dirty="0" smtClean="0">
                <a:solidFill>
                  <a:srgbClr val="4B4B4B"/>
                </a:solidFill>
                <a:latin typeface="Arial"/>
                <a:cs typeface="Arial"/>
              </a:rPr>
              <a:t>select</a:t>
            </a:r>
            <a:endParaRPr sz="1450">
              <a:latin typeface="Arial"/>
              <a:cs typeface="Arial"/>
            </a:endParaRPr>
          </a:p>
          <a:p>
            <a:pPr marL="2252980">
              <a:lnSpc>
                <a:spcPts val="1664"/>
              </a:lnSpc>
            </a:pPr>
            <a:r>
              <a:rPr sz="1500" spc="-85" dirty="0" smtClean="0">
                <a:solidFill>
                  <a:srgbClr val="4B4B4B"/>
                </a:solidFill>
                <a:latin typeface="Arial"/>
                <a:cs typeface="Arial"/>
              </a:rPr>
              <a:t>1</a:t>
            </a:r>
            <a:r>
              <a:rPr sz="1450" spc="80" dirty="0" smtClean="0">
                <a:solidFill>
                  <a:srgbClr val="4B4B4B"/>
                </a:solidFill>
                <a:latin typeface="Arial"/>
                <a:cs typeface="Arial"/>
              </a:rPr>
              <a:t>0</a:t>
            </a:r>
            <a:r>
              <a:rPr sz="1450" spc="18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5" dirty="0" smtClean="0">
                <a:solidFill>
                  <a:srgbClr val="4B4B4B"/>
                </a:solidFill>
                <a:latin typeface="Arial"/>
                <a:cs typeface="Arial"/>
              </a:rPr>
              <a:t>Channel</a:t>
            </a:r>
            <a:r>
              <a:rPr sz="1450" spc="4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500" spc="75" dirty="0" smtClean="0">
                <a:solidFill>
                  <a:srgbClr val="4B4B4B"/>
                </a:solidFill>
                <a:latin typeface="Arial"/>
                <a:cs typeface="Arial"/>
              </a:rPr>
              <a:t>2</a:t>
            </a:r>
            <a:r>
              <a:rPr sz="1500" spc="-7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-15" dirty="0" smtClean="0">
                <a:solidFill>
                  <a:srgbClr val="4B4B4B"/>
                </a:solidFill>
                <a:latin typeface="Arial"/>
                <a:cs typeface="Arial"/>
              </a:rPr>
              <a:t>select</a:t>
            </a:r>
            <a:endParaRPr sz="1450">
              <a:latin typeface="Arial"/>
              <a:cs typeface="Arial"/>
            </a:endParaRPr>
          </a:p>
          <a:p>
            <a:pPr marL="2106295">
              <a:lnSpc>
                <a:spcPts val="1739"/>
              </a:lnSpc>
            </a:pPr>
            <a:r>
              <a:rPr sz="1050" spc="-155" dirty="0" smtClean="0">
                <a:solidFill>
                  <a:srgbClr val="313131"/>
                </a:solidFill>
                <a:latin typeface="Times New Roman"/>
                <a:cs typeface="Times New Roman"/>
              </a:rPr>
              <a:t>,_  </a:t>
            </a:r>
            <a:r>
              <a:rPr sz="1050" spc="-120" dirty="0" smtClean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175" spc="44" baseline="1915" dirty="0" smtClean="0">
                <a:solidFill>
                  <a:srgbClr val="4B4B4B"/>
                </a:solidFill>
                <a:latin typeface="Arial"/>
                <a:cs typeface="Arial"/>
              </a:rPr>
              <a:t>11</a:t>
            </a:r>
            <a:r>
              <a:rPr sz="2175" spc="225" baseline="191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175" spc="7" baseline="1915" dirty="0" smtClean="0">
                <a:solidFill>
                  <a:srgbClr val="4B4B4B"/>
                </a:solidFill>
                <a:latin typeface="Arial"/>
                <a:cs typeface="Arial"/>
              </a:rPr>
              <a:t>Channel</a:t>
            </a:r>
            <a:r>
              <a:rPr sz="2175" spc="67" baseline="191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2325" spc="390" baseline="1792" dirty="0" smtClean="0">
                <a:solidFill>
                  <a:srgbClr val="4B4B4B"/>
                </a:solidFill>
                <a:latin typeface="Times New Roman"/>
                <a:cs typeface="Times New Roman"/>
              </a:rPr>
              <a:t>3</a:t>
            </a:r>
            <a:r>
              <a:rPr sz="2325" spc="-195" baseline="1792" dirty="0" smtClean="0">
                <a:solidFill>
                  <a:srgbClr val="4B4B4B"/>
                </a:solidFill>
                <a:latin typeface="Times New Roman"/>
                <a:cs typeface="Times New Roman"/>
              </a:rPr>
              <a:t> </a:t>
            </a:r>
            <a:r>
              <a:rPr sz="2175" spc="-30" baseline="1915" dirty="0" smtClean="0">
                <a:solidFill>
                  <a:srgbClr val="4B4B4B"/>
                </a:solidFill>
                <a:latin typeface="Arial"/>
                <a:cs typeface="Arial"/>
              </a:rPr>
              <a:t>select</a:t>
            </a:r>
            <a:endParaRPr sz="2175" baseline="1915">
              <a:latin typeface="Arial"/>
              <a:cs typeface="Arial"/>
            </a:endParaRPr>
          </a:p>
          <a:p>
            <a:pPr marL="2106295">
              <a:lnSpc>
                <a:spcPct val="100000"/>
              </a:lnSpc>
              <a:spcBef>
                <a:spcPts val="434"/>
              </a:spcBef>
            </a:pPr>
            <a:r>
              <a:rPr sz="900" spc="22" baseline="60185" dirty="0" smtClean="0">
                <a:solidFill>
                  <a:srgbClr val="313131"/>
                </a:solidFill>
                <a:latin typeface="Arial"/>
                <a:cs typeface="Arial"/>
              </a:rPr>
              <a:t>I"'  </a:t>
            </a:r>
            <a:r>
              <a:rPr sz="900" spc="37" baseline="60185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1450" spc="40" dirty="0" smtClean="0">
                <a:solidFill>
                  <a:srgbClr val="4B4B4B"/>
                </a:solidFill>
                <a:latin typeface="Arial"/>
                <a:cs typeface="Arial"/>
              </a:rPr>
              <a:t>00 </a:t>
            </a:r>
            <a:r>
              <a:rPr sz="1450" spc="-20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-10" dirty="0" smtClean="0">
                <a:solidFill>
                  <a:srgbClr val="4B4B4B"/>
                </a:solidFill>
                <a:latin typeface="Arial"/>
                <a:cs typeface="Arial"/>
              </a:rPr>
              <a:t>Verify</a:t>
            </a:r>
            <a:r>
              <a:rPr sz="1450" spc="6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-15" dirty="0" smtClean="0">
                <a:solidFill>
                  <a:srgbClr val="4B4B4B"/>
                </a:solidFill>
                <a:latin typeface="Arial"/>
                <a:cs typeface="Arial"/>
              </a:rPr>
              <a:t>transfer</a:t>
            </a:r>
            <a:endParaRPr sz="1450">
              <a:latin typeface="Arial"/>
              <a:cs typeface="Arial"/>
            </a:endParaRPr>
          </a:p>
          <a:p>
            <a:pPr marL="2243455">
              <a:lnSpc>
                <a:spcPts val="1620"/>
              </a:lnSpc>
            </a:pPr>
            <a:r>
              <a:rPr sz="1450" spc="125" dirty="0" smtClean="0">
                <a:solidFill>
                  <a:srgbClr val="313131"/>
                </a:solidFill>
                <a:latin typeface="Arial"/>
                <a:cs typeface="Arial"/>
              </a:rPr>
              <a:t>0</a:t>
            </a:r>
            <a:r>
              <a:rPr sz="1450" spc="5" dirty="0" smtClean="0">
                <a:solidFill>
                  <a:srgbClr val="4B4B4B"/>
                </a:solidFill>
                <a:latin typeface="Arial"/>
                <a:cs typeface="Arial"/>
              </a:rPr>
              <a:t>1</a:t>
            </a:r>
            <a:r>
              <a:rPr sz="1450" spc="15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-10" dirty="0" smtClean="0">
                <a:solidFill>
                  <a:srgbClr val="4B4B4B"/>
                </a:solidFill>
                <a:latin typeface="Arial"/>
                <a:cs typeface="Arial"/>
              </a:rPr>
              <a:t>Write</a:t>
            </a:r>
            <a:r>
              <a:rPr sz="1450" spc="10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-15" dirty="0" smtClean="0">
                <a:solidFill>
                  <a:srgbClr val="4B4B4B"/>
                </a:solidFill>
                <a:latin typeface="Arial"/>
                <a:cs typeface="Arial"/>
              </a:rPr>
              <a:t>transfer</a:t>
            </a:r>
            <a:endParaRPr sz="1450">
              <a:latin typeface="Arial"/>
              <a:cs typeface="Arial"/>
            </a:endParaRPr>
          </a:p>
          <a:p>
            <a:pPr marL="2252980">
              <a:lnSpc>
                <a:spcPts val="1689"/>
              </a:lnSpc>
            </a:pPr>
            <a:r>
              <a:rPr sz="1400" spc="-25" dirty="0" smtClean="0">
                <a:solidFill>
                  <a:srgbClr val="4B4B4B"/>
                </a:solidFill>
                <a:latin typeface="Arial"/>
                <a:cs typeface="Arial"/>
              </a:rPr>
              <a:t>1</a:t>
            </a:r>
            <a:r>
              <a:rPr sz="1400" spc="105" dirty="0" smtClean="0">
                <a:solidFill>
                  <a:srgbClr val="4B4B4B"/>
                </a:solidFill>
                <a:latin typeface="Arial"/>
                <a:cs typeface="Arial"/>
              </a:rPr>
              <a:t>0 </a:t>
            </a:r>
            <a:r>
              <a:rPr sz="1400" spc="-12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25" dirty="0" smtClean="0">
                <a:solidFill>
                  <a:srgbClr val="4B4B4B"/>
                </a:solidFill>
                <a:latin typeface="Arial"/>
                <a:cs typeface="Arial"/>
              </a:rPr>
              <a:t>Read</a:t>
            </a:r>
            <a:r>
              <a:rPr sz="1450" spc="-12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95" dirty="0" smtClean="0">
                <a:solidFill>
                  <a:srgbClr val="4B4B4B"/>
                </a:solidFill>
                <a:latin typeface="Arial"/>
                <a:cs typeface="Arial"/>
              </a:rPr>
              <a:t>t</a:t>
            </a:r>
            <a:r>
              <a:rPr sz="1450" spc="-95" dirty="0" smtClean="0">
                <a:solidFill>
                  <a:srgbClr val="313131"/>
                </a:solidFill>
                <a:latin typeface="Arial"/>
                <a:cs typeface="Arial"/>
              </a:rPr>
              <a:t>r</a:t>
            </a:r>
            <a:r>
              <a:rPr sz="1450" spc="0" dirty="0" smtClean="0">
                <a:solidFill>
                  <a:srgbClr val="4B4B4B"/>
                </a:solidFill>
                <a:latin typeface="Arial"/>
                <a:cs typeface="Arial"/>
              </a:rPr>
              <a:t>ansfer</a:t>
            </a:r>
            <a:endParaRPr sz="14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21555" y="3457702"/>
            <a:ext cx="343535" cy="339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spc="-250" dirty="0" smtClean="0">
                <a:solidFill>
                  <a:srgbClr val="313131"/>
                </a:solidFill>
                <a:latin typeface="Times New Roman"/>
                <a:cs typeface="Times New Roman"/>
              </a:rPr>
              <a:t>.</a:t>
            </a:r>
            <a:r>
              <a:rPr sz="2150" spc="-185" dirty="0" smtClean="0">
                <a:solidFill>
                  <a:srgbClr val="313131"/>
                </a:solidFill>
                <a:latin typeface="Times New Roman"/>
                <a:cs typeface="Times New Roman"/>
              </a:rPr>
              <a:t>.</a:t>
            </a:r>
            <a:r>
              <a:rPr sz="2175" spc="-75" baseline="1915" dirty="0" smtClean="0">
                <a:solidFill>
                  <a:srgbClr val="4B4B4B"/>
                </a:solidFill>
                <a:latin typeface="Arial"/>
                <a:cs typeface="Arial"/>
              </a:rPr>
              <a:t>XX</a:t>
            </a:r>
            <a:endParaRPr sz="2175" baseline="191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12411" y="3839209"/>
            <a:ext cx="2619375" cy="1950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22885">
              <a:lnSpc>
                <a:spcPct val="100000"/>
              </a:lnSpc>
            </a:pPr>
            <a:r>
              <a:rPr sz="1450" spc="80" dirty="0" smtClean="0">
                <a:solidFill>
                  <a:srgbClr val="4B4B4B"/>
                </a:solidFill>
                <a:latin typeface="Arial"/>
                <a:cs typeface="Arial"/>
              </a:rPr>
              <a:t>0 </a:t>
            </a:r>
            <a:r>
              <a:rPr sz="1450" spc="3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-10" dirty="0" smtClean="0">
                <a:solidFill>
                  <a:srgbClr val="4B4B4B"/>
                </a:solidFill>
                <a:latin typeface="Arial"/>
                <a:cs typeface="Arial"/>
              </a:rPr>
              <a:t>Autoin</a:t>
            </a:r>
            <a:r>
              <a:rPr sz="1450" spc="-26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-35" dirty="0" smtClean="0">
                <a:solidFill>
                  <a:srgbClr val="313131"/>
                </a:solidFill>
                <a:latin typeface="Arial"/>
                <a:cs typeface="Arial"/>
              </a:rPr>
              <a:t>i</a:t>
            </a:r>
            <a:r>
              <a:rPr sz="1450" spc="-10" dirty="0" smtClean="0">
                <a:solidFill>
                  <a:srgbClr val="4B4B4B"/>
                </a:solidFill>
                <a:latin typeface="Arial"/>
                <a:cs typeface="Arial"/>
              </a:rPr>
              <a:t>tialization</a:t>
            </a:r>
            <a:r>
              <a:rPr sz="1450" spc="10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5" dirty="0" smtClean="0">
                <a:solidFill>
                  <a:srgbClr val="4B4B4B"/>
                </a:solidFill>
                <a:latin typeface="Arial"/>
                <a:cs typeface="Arial"/>
              </a:rPr>
              <a:t>disable</a:t>
            </a:r>
            <a:endParaRPr sz="1450">
              <a:latin typeface="Arial"/>
              <a:cs typeface="Arial"/>
            </a:endParaRPr>
          </a:p>
          <a:p>
            <a:pPr marL="231775">
              <a:lnSpc>
                <a:spcPts val="1655"/>
              </a:lnSpc>
            </a:pPr>
            <a:r>
              <a:rPr sz="1450" spc="85" dirty="0" smtClean="0">
                <a:solidFill>
                  <a:srgbClr val="4B4B4B"/>
                </a:solidFill>
                <a:latin typeface="Arial"/>
                <a:cs typeface="Arial"/>
              </a:rPr>
              <a:t>1 </a:t>
            </a:r>
            <a:r>
              <a:rPr sz="1450" spc="-4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-10" dirty="0" smtClean="0">
                <a:solidFill>
                  <a:srgbClr val="4B4B4B"/>
                </a:solidFill>
                <a:latin typeface="Arial"/>
                <a:cs typeface="Arial"/>
              </a:rPr>
              <a:t>Autoin</a:t>
            </a:r>
            <a:r>
              <a:rPr sz="1450" spc="-26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-15" dirty="0" smtClean="0">
                <a:solidFill>
                  <a:srgbClr val="313131"/>
                </a:solidFill>
                <a:latin typeface="Arial"/>
                <a:cs typeface="Arial"/>
              </a:rPr>
              <a:t>i</a:t>
            </a:r>
            <a:r>
              <a:rPr sz="1450" spc="-5" dirty="0" smtClean="0">
                <a:solidFill>
                  <a:srgbClr val="313131"/>
                </a:solidFill>
                <a:latin typeface="Arial"/>
                <a:cs typeface="Arial"/>
              </a:rPr>
              <a:t>t</a:t>
            </a:r>
            <a:r>
              <a:rPr sz="1450" spc="5" dirty="0" smtClean="0">
                <a:solidFill>
                  <a:srgbClr val="4B4B4B"/>
                </a:solidFill>
                <a:latin typeface="Arial"/>
                <a:cs typeface="Arial"/>
              </a:rPr>
              <a:t>ializ</a:t>
            </a:r>
            <a:r>
              <a:rPr sz="1450" spc="-20" dirty="0" smtClean="0">
                <a:solidFill>
                  <a:srgbClr val="4B4B4B"/>
                </a:solidFill>
                <a:latin typeface="Arial"/>
                <a:cs typeface="Arial"/>
              </a:rPr>
              <a:t>a</a:t>
            </a:r>
            <a:r>
              <a:rPr sz="1450" spc="60" dirty="0" smtClean="0">
                <a:solidFill>
                  <a:srgbClr val="313131"/>
                </a:solidFill>
                <a:latin typeface="Arial"/>
                <a:cs typeface="Arial"/>
              </a:rPr>
              <a:t>t</a:t>
            </a:r>
            <a:r>
              <a:rPr sz="1450" spc="25" dirty="0" smtClean="0">
                <a:solidFill>
                  <a:srgbClr val="5B5B5B"/>
                </a:solidFill>
                <a:latin typeface="Arial"/>
                <a:cs typeface="Arial"/>
              </a:rPr>
              <a:t>ion</a:t>
            </a:r>
            <a:r>
              <a:rPr sz="1450" spc="-75" dirty="0" smtClean="0">
                <a:solidFill>
                  <a:srgbClr val="5B5B5B"/>
                </a:solidFill>
                <a:latin typeface="Arial"/>
                <a:cs typeface="Arial"/>
              </a:rPr>
              <a:t> </a:t>
            </a:r>
            <a:r>
              <a:rPr sz="1450" spc="5" dirty="0" smtClean="0">
                <a:solidFill>
                  <a:srgbClr val="4B4B4B"/>
                </a:solidFill>
                <a:latin typeface="Arial"/>
                <a:cs typeface="Arial"/>
              </a:rPr>
              <a:t>enable</a:t>
            </a:r>
            <a:endParaRPr sz="145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5"/>
              </a:spcBef>
            </a:pPr>
            <a:endParaRPr sz="650"/>
          </a:p>
          <a:p>
            <a:pPr marL="241300" marR="12700" indent="-9525">
              <a:lnSpc>
                <a:spcPts val="1660"/>
              </a:lnSpc>
            </a:pPr>
            <a:r>
              <a:rPr sz="1450" spc="40" dirty="0" smtClean="0">
                <a:solidFill>
                  <a:srgbClr val="4B4B4B"/>
                </a:solidFill>
                <a:latin typeface="Arial"/>
                <a:cs typeface="Arial"/>
              </a:rPr>
              <a:t>0  Address</a:t>
            </a:r>
            <a:r>
              <a:rPr sz="1450" spc="13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-15" dirty="0" smtClean="0">
                <a:solidFill>
                  <a:srgbClr val="4B4B4B"/>
                </a:solidFill>
                <a:latin typeface="Arial"/>
                <a:cs typeface="Arial"/>
              </a:rPr>
              <a:t>increment</a:t>
            </a:r>
            <a:r>
              <a:rPr sz="1450" spc="13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-15" dirty="0" smtClean="0">
                <a:solidFill>
                  <a:srgbClr val="4B4B4B"/>
                </a:solidFill>
                <a:latin typeface="Arial"/>
                <a:cs typeface="Arial"/>
              </a:rPr>
              <a:t>select</a:t>
            </a:r>
            <a:r>
              <a:rPr sz="1450" spc="-1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85" dirty="0" smtClean="0">
                <a:solidFill>
                  <a:srgbClr val="4B4B4B"/>
                </a:solidFill>
                <a:latin typeface="Arial"/>
                <a:cs typeface="Arial"/>
              </a:rPr>
              <a:t>1 </a:t>
            </a:r>
            <a:r>
              <a:rPr sz="1450" spc="-12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0" dirty="0" smtClean="0">
                <a:solidFill>
                  <a:srgbClr val="4B4B4B"/>
                </a:solidFill>
                <a:latin typeface="Arial"/>
                <a:cs typeface="Arial"/>
              </a:rPr>
              <a:t>Address</a:t>
            </a:r>
            <a:r>
              <a:rPr sz="1450" spc="5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-10" dirty="0" smtClean="0">
                <a:solidFill>
                  <a:srgbClr val="4B4B4B"/>
                </a:solidFill>
                <a:latin typeface="Arial"/>
                <a:cs typeface="Arial"/>
              </a:rPr>
              <a:t>decrement</a:t>
            </a:r>
            <a:r>
              <a:rPr sz="1450" spc="9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5" dirty="0" smtClean="0">
                <a:solidFill>
                  <a:srgbClr val="4B4B4B"/>
                </a:solidFill>
                <a:latin typeface="Arial"/>
                <a:cs typeface="Arial"/>
              </a:rPr>
              <a:t>select</a:t>
            </a:r>
            <a:endParaRPr sz="145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15"/>
              </a:spcBef>
            </a:pPr>
            <a:endParaRPr sz="650"/>
          </a:p>
          <a:p>
            <a:pPr marL="12700">
              <a:lnSpc>
                <a:spcPct val="100000"/>
              </a:lnSpc>
            </a:pPr>
            <a:r>
              <a:rPr sz="1050" i="1" spc="-44" baseline="59523" dirty="0" smtClean="0">
                <a:solidFill>
                  <a:srgbClr val="4B4B4B"/>
                </a:solidFill>
                <a:latin typeface="Arial"/>
                <a:cs typeface="Arial"/>
              </a:rPr>
              <a:t>r"  </a:t>
            </a:r>
            <a:r>
              <a:rPr sz="1050" i="1" spc="89" baseline="59523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15" dirty="0" smtClean="0">
                <a:solidFill>
                  <a:srgbClr val="4B4B4B"/>
                </a:solidFill>
                <a:latin typeface="Arial"/>
                <a:cs typeface="Arial"/>
              </a:rPr>
              <a:t>00 </a:t>
            </a:r>
            <a:r>
              <a:rPr sz="1450" spc="-7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5" dirty="0" smtClean="0">
                <a:solidFill>
                  <a:srgbClr val="4B4B4B"/>
                </a:solidFill>
                <a:latin typeface="Arial"/>
                <a:cs typeface="Arial"/>
              </a:rPr>
              <a:t>Demand </a:t>
            </a:r>
            <a:r>
              <a:rPr sz="1450" spc="15" dirty="0" smtClean="0">
                <a:solidFill>
                  <a:srgbClr val="4B4B4B"/>
                </a:solidFill>
                <a:latin typeface="Arial"/>
                <a:cs typeface="Arial"/>
              </a:rPr>
              <a:t>mode</a:t>
            </a:r>
            <a:r>
              <a:rPr sz="1450" spc="-3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-10" dirty="0" smtClean="0">
                <a:solidFill>
                  <a:srgbClr val="4B4B4B"/>
                </a:solidFill>
                <a:latin typeface="Arial"/>
                <a:cs typeface="Arial"/>
              </a:rPr>
              <a:t>select</a:t>
            </a:r>
            <a:endParaRPr sz="1450">
              <a:latin typeface="Arial"/>
              <a:cs typeface="Arial"/>
            </a:endParaRPr>
          </a:p>
          <a:p>
            <a:pPr marL="158750" marR="602615" indent="-9525">
              <a:lnSpc>
                <a:spcPts val="1660"/>
              </a:lnSpc>
              <a:spcBef>
                <a:spcPts val="35"/>
              </a:spcBef>
            </a:pPr>
            <a:r>
              <a:rPr sz="1450" spc="15" dirty="0" smtClean="0">
                <a:solidFill>
                  <a:srgbClr val="4B4B4B"/>
                </a:solidFill>
                <a:latin typeface="Arial"/>
                <a:cs typeface="Arial"/>
              </a:rPr>
              <a:t>01 </a:t>
            </a:r>
            <a:r>
              <a:rPr sz="1450" spc="-7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-10" dirty="0" smtClean="0">
                <a:solidFill>
                  <a:srgbClr val="4B4B4B"/>
                </a:solidFill>
                <a:latin typeface="Arial"/>
                <a:cs typeface="Arial"/>
              </a:rPr>
              <a:t>Single</a:t>
            </a:r>
            <a:r>
              <a:rPr sz="1450" spc="3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15" dirty="0" smtClean="0">
                <a:solidFill>
                  <a:srgbClr val="4B4B4B"/>
                </a:solidFill>
                <a:latin typeface="Arial"/>
                <a:cs typeface="Arial"/>
              </a:rPr>
              <a:t>mode </a:t>
            </a:r>
            <a:r>
              <a:rPr sz="1450" spc="-15" dirty="0" smtClean="0">
                <a:solidFill>
                  <a:srgbClr val="4B4B4B"/>
                </a:solidFill>
                <a:latin typeface="Arial"/>
                <a:cs typeface="Arial"/>
              </a:rPr>
              <a:t>select</a:t>
            </a:r>
            <a:r>
              <a:rPr sz="1450" spc="-1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-55" dirty="0" smtClean="0">
                <a:solidFill>
                  <a:srgbClr val="4B4B4B"/>
                </a:solidFill>
                <a:latin typeface="Arial"/>
                <a:cs typeface="Arial"/>
              </a:rPr>
              <a:t>1</a:t>
            </a:r>
            <a:r>
              <a:rPr sz="1450" spc="80" dirty="0" smtClean="0">
                <a:solidFill>
                  <a:srgbClr val="4B4B4B"/>
                </a:solidFill>
                <a:latin typeface="Arial"/>
                <a:cs typeface="Arial"/>
              </a:rPr>
              <a:t>0 </a:t>
            </a:r>
            <a:r>
              <a:rPr sz="1450" spc="-14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0" dirty="0" smtClean="0">
                <a:solidFill>
                  <a:srgbClr val="4B4B4B"/>
                </a:solidFill>
                <a:latin typeface="Arial"/>
                <a:cs typeface="Arial"/>
              </a:rPr>
              <a:t>Block</a:t>
            </a:r>
            <a:r>
              <a:rPr sz="1450" spc="4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5" dirty="0" smtClean="0">
                <a:solidFill>
                  <a:srgbClr val="4B4B4B"/>
                </a:solidFill>
                <a:latin typeface="Arial"/>
                <a:cs typeface="Arial"/>
              </a:rPr>
              <a:t>mode </a:t>
            </a:r>
            <a:r>
              <a:rPr sz="1450" spc="-15" dirty="0" smtClean="0">
                <a:solidFill>
                  <a:srgbClr val="4B4B4B"/>
                </a:solidFill>
                <a:latin typeface="Arial"/>
                <a:cs typeface="Arial"/>
              </a:rPr>
              <a:t>select</a:t>
            </a:r>
            <a:endParaRPr sz="1450">
              <a:latin typeface="Arial"/>
              <a:cs typeface="Arial"/>
            </a:endParaRPr>
          </a:p>
          <a:p>
            <a:pPr marL="12700">
              <a:lnSpc>
                <a:spcPts val="1764"/>
              </a:lnSpc>
            </a:pPr>
            <a:r>
              <a:rPr sz="3300" spc="-472" baseline="-8838" dirty="0" smtClean="0">
                <a:solidFill>
                  <a:srgbClr val="313131"/>
                </a:solidFill>
                <a:latin typeface="Arial"/>
                <a:cs typeface="Arial"/>
              </a:rPr>
              <a:t>..</a:t>
            </a:r>
            <a:r>
              <a:rPr sz="3300" spc="-104" baseline="-8838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1450" spc="30" dirty="0" smtClean="0">
                <a:solidFill>
                  <a:srgbClr val="4B4B4B"/>
                </a:solidFill>
                <a:latin typeface="Arial"/>
                <a:cs typeface="Arial"/>
              </a:rPr>
              <a:t>11</a:t>
            </a:r>
            <a:r>
              <a:rPr sz="1450" spc="15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5" dirty="0" smtClean="0">
                <a:solidFill>
                  <a:srgbClr val="4B4B4B"/>
                </a:solidFill>
                <a:latin typeface="Arial"/>
                <a:cs typeface="Arial"/>
              </a:rPr>
              <a:t>Cascade</a:t>
            </a:r>
            <a:r>
              <a:rPr sz="1450" spc="8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15" dirty="0" smtClean="0">
                <a:solidFill>
                  <a:srgbClr val="4B4B4B"/>
                </a:solidFill>
                <a:latin typeface="Arial"/>
                <a:cs typeface="Arial"/>
              </a:rPr>
              <a:t>mode </a:t>
            </a:r>
            <a:r>
              <a:rPr sz="1450" spc="-15" dirty="0" smtClean="0">
                <a:solidFill>
                  <a:srgbClr val="4B4B4B"/>
                </a:solidFill>
                <a:latin typeface="Arial"/>
                <a:cs typeface="Arial"/>
              </a:rPr>
              <a:t>select</a:t>
            </a:r>
            <a:endParaRPr sz="14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458715" y="3322573"/>
            <a:ext cx="808990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30" dirty="0" smtClean="0">
                <a:solidFill>
                  <a:srgbClr val="4B4B4B"/>
                </a:solidFill>
                <a:latin typeface="Arial"/>
                <a:cs typeface="Arial"/>
              </a:rPr>
              <a:t>11 </a:t>
            </a:r>
            <a:r>
              <a:rPr sz="1450" spc="-18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5" dirty="0" smtClean="0">
                <a:solidFill>
                  <a:srgbClr val="4B4B4B"/>
                </a:solidFill>
                <a:latin typeface="Arial"/>
                <a:cs typeface="Arial"/>
              </a:rPr>
              <a:t>Illegal</a:t>
            </a:r>
            <a:endParaRPr sz="14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51323" y="3524757"/>
            <a:ext cx="1576705" cy="247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-15" dirty="0" smtClean="0">
                <a:solidFill>
                  <a:srgbClr val="4B4B4B"/>
                </a:solidFill>
                <a:latin typeface="Arial"/>
                <a:cs typeface="Arial"/>
              </a:rPr>
              <a:t>If</a:t>
            </a:r>
            <a:r>
              <a:rPr sz="1450" spc="-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5" dirty="0" smtClean="0">
                <a:solidFill>
                  <a:srgbClr val="4B4B4B"/>
                </a:solidFill>
                <a:latin typeface="Arial"/>
                <a:cs typeface="Arial"/>
              </a:rPr>
              <a:t>bits</a:t>
            </a:r>
            <a:r>
              <a:rPr sz="1450" spc="-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20" dirty="0" smtClean="0">
                <a:solidFill>
                  <a:srgbClr val="4B4B4B"/>
                </a:solidFill>
                <a:latin typeface="Arial"/>
                <a:cs typeface="Arial"/>
              </a:rPr>
              <a:t>6</a:t>
            </a:r>
            <a:r>
              <a:rPr sz="1450" spc="-1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40" dirty="0" smtClean="0">
                <a:solidFill>
                  <a:srgbClr val="4B4B4B"/>
                </a:solidFill>
                <a:latin typeface="Arial"/>
                <a:cs typeface="Arial"/>
              </a:rPr>
              <a:t>and</a:t>
            </a:r>
            <a:r>
              <a:rPr sz="1450" spc="-13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450" spc="125" dirty="0" smtClean="0">
                <a:solidFill>
                  <a:srgbClr val="4B4B4B"/>
                </a:solidFill>
                <a:latin typeface="Arial"/>
                <a:cs typeface="Arial"/>
              </a:rPr>
              <a:t>7</a:t>
            </a:r>
            <a:r>
              <a:rPr sz="1450" spc="-45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1550" spc="45" dirty="0" smtClean="0">
                <a:solidFill>
                  <a:srgbClr val="747474"/>
                </a:solidFill>
                <a:latin typeface="Arial"/>
                <a:cs typeface="Arial"/>
              </a:rPr>
              <a:t>=</a:t>
            </a:r>
            <a:r>
              <a:rPr sz="1550" spc="-25" dirty="0" smtClean="0">
                <a:solidFill>
                  <a:srgbClr val="747474"/>
                </a:solidFill>
                <a:latin typeface="Arial"/>
                <a:cs typeface="Arial"/>
              </a:rPr>
              <a:t> </a:t>
            </a:r>
            <a:r>
              <a:rPr sz="1450" spc="5" dirty="0" smtClean="0">
                <a:solidFill>
                  <a:srgbClr val="4B4B4B"/>
                </a:solidFill>
                <a:latin typeface="Arial"/>
                <a:cs typeface="Arial"/>
              </a:rPr>
              <a:t>11</a:t>
            </a:r>
            <a:endParaRPr sz="14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1C1C1C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00437" y="6453178"/>
            <a:ext cx="23533" cy="160532"/>
          </a:xfrm>
          <a:custGeom>
            <a:avLst/>
            <a:gdLst/>
            <a:ahLst/>
            <a:cxnLst/>
            <a:rect l="l" t="t" r="r" b="b"/>
            <a:pathLst>
              <a:path w="23533" h="160532">
                <a:moveTo>
                  <a:pt x="0" y="0"/>
                </a:moveTo>
                <a:lnTo>
                  <a:pt x="23533" y="0"/>
                </a:lnTo>
                <a:lnTo>
                  <a:pt x="23533" y="160532"/>
                </a:lnTo>
                <a:lnTo>
                  <a:pt x="0" y="160532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24460" y="6240526"/>
            <a:ext cx="3694429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9950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9950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B4B4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B4B4B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46836" y="6427215"/>
            <a:ext cx="369062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1C1C1C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13131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13131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46836" y="6695185"/>
            <a:ext cx="70231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9728" y="6453885"/>
            <a:ext cx="65786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950" dirty="0" smtClean="0">
                <a:solidFill>
                  <a:srgbClr val="D1D1D1"/>
                </a:solidFill>
                <a:latin typeface="Arial"/>
                <a:cs typeface="Arial"/>
              </a:rPr>
              <a:t>PEARSON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2205989" y="1376172"/>
          <a:ext cx="2114549" cy="32567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316"/>
                <a:gridCol w="425195"/>
                <a:gridCol w="260604"/>
                <a:gridCol w="402336"/>
                <a:gridCol w="532638"/>
                <a:gridCol w="251460"/>
              </a:tblGrid>
              <a:tr h="228600">
                <a:tc>
                  <a:txBody>
                    <a:bodyPr/>
                    <a:lstStyle/>
                    <a:p>
                      <a:pPr>
                        <a:lnSpc>
                          <a:spcPts val="2035"/>
                        </a:lnSpc>
                      </a:pPr>
                      <a:r>
                        <a:rPr sz="2000" dirty="0" smtClean="0">
                          <a:solidFill>
                            <a:srgbClr val="313131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716">
                      <a:solidFill>
                        <a:srgbClr val="484444"/>
                      </a:solidFill>
                      <a:prstDash val="solid"/>
                    </a:lnR>
                    <a:lnT w="22860">
                      <a:solidFill>
                        <a:srgbClr val="444444"/>
                      </a:solidFill>
                      <a:prstDash val="solid"/>
                    </a:lnT>
                    <a:lnB w="22860">
                      <a:solidFill>
                        <a:srgbClr val="444444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240029">
                        <a:lnSpc>
                          <a:spcPts val="2150"/>
                        </a:lnSpc>
                        <a:tabLst>
                          <a:tab pos="806450" algn="l"/>
                        </a:tabLst>
                      </a:pPr>
                      <a:r>
                        <a:rPr sz="2150" dirty="0" smtClean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2150" spc="120" dirty="0" smtClean="0">
                          <a:solidFill>
                            <a:srgbClr val="4B4B4B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150" spc="0" dirty="0" smtClean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1	</a:t>
                      </a:r>
                      <a:r>
                        <a:rPr sz="3000" spc="0" baseline="1388" dirty="0" smtClean="0">
                          <a:solidFill>
                            <a:srgbClr val="313131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3000" baseline="1388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484444"/>
                      </a:solidFill>
                      <a:prstDash val="solid"/>
                    </a:lnL>
                    <a:lnR w="18288">
                      <a:solidFill>
                        <a:srgbClr val="3F3F3F"/>
                      </a:solidFill>
                      <a:prstDash val="solid"/>
                    </a:lnR>
                    <a:lnT w="22860">
                      <a:solidFill>
                        <a:srgbClr val="444444"/>
                      </a:solidFill>
                      <a:prstDash val="solid"/>
                    </a:lnT>
                    <a:lnB w="22860">
                      <a:solidFill>
                        <a:srgbClr val="44444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ts val="2070"/>
                        </a:lnSpc>
                      </a:pPr>
                      <a:r>
                        <a:rPr sz="2000" dirty="0" smtClean="0">
                          <a:solidFill>
                            <a:srgbClr val="4B4B4B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3F3F3F"/>
                      </a:solidFill>
                      <a:prstDash val="solid"/>
                    </a:lnL>
                    <a:lnR w="32004">
                      <a:solidFill>
                        <a:srgbClr val="5B5B5B"/>
                      </a:solidFill>
                      <a:prstDash val="solid"/>
                    </a:lnR>
                    <a:lnT w="22860">
                      <a:solidFill>
                        <a:srgbClr val="444444"/>
                      </a:solidFill>
                      <a:prstDash val="solid"/>
                    </a:lnT>
                    <a:lnB w="22860">
                      <a:solidFill>
                        <a:srgbClr val="44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004">
                      <a:solidFill>
                        <a:srgbClr val="5B5B5B"/>
                      </a:solidFill>
                      <a:prstDash val="solid"/>
                    </a:lnL>
                    <a:lnR w="22860">
                      <a:solidFill>
                        <a:srgbClr val="545454"/>
                      </a:solidFill>
                      <a:prstDash val="solid"/>
                    </a:lnR>
                    <a:lnT w="22860">
                      <a:solidFill>
                        <a:srgbClr val="444444"/>
                      </a:solidFill>
                      <a:prstDash val="solid"/>
                    </a:lnT>
                    <a:lnB w="22860">
                      <a:solidFill>
                        <a:srgbClr val="444444"/>
                      </a:solidFill>
                      <a:prstDash val="solid"/>
                    </a:lnB>
                  </a:tcPr>
                </a:tc>
              </a:tr>
              <a:tr h="2441448">
                <a:tc rowSpan="2" gridSpan="2"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27432">
                      <a:solidFill>
                        <a:srgbClr val="646464"/>
                      </a:solidFill>
                      <a:prstDash val="solid"/>
                    </a:lnR>
                    <a:lnT w="22860">
                      <a:solidFill>
                        <a:srgbClr val="444444"/>
                      </a:solidFill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646464"/>
                      </a:solidFill>
                      <a:prstDash val="solid"/>
                    </a:lnL>
                    <a:lnR w="18288">
                      <a:solidFill>
                        <a:srgbClr val="484848"/>
                      </a:solidFill>
                      <a:prstDash val="solid"/>
                    </a:lnR>
                    <a:lnT w="22860">
                      <a:solidFill>
                        <a:srgbClr val="444444"/>
                      </a:solidFill>
                      <a:prstDash val="solid"/>
                    </a:lnT>
                  </a:tcPr>
                </a:tc>
                <a:tc gridSpan="3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tabLst>
                          <a:tab pos="474980" algn="l"/>
                          <a:tab pos="996315" algn="l"/>
                        </a:tabLst>
                      </a:pPr>
                      <a:r>
                        <a:rPr sz="750" baseline="5555" dirty="0" smtClean="0">
                          <a:solidFill>
                            <a:srgbClr val="313131"/>
                          </a:solidFill>
                          <a:latin typeface="Arial"/>
                          <a:cs typeface="Arial"/>
                        </a:rPr>
                        <a:t>I	</a:t>
                      </a:r>
                      <a:r>
                        <a:rPr sz="900" baseline="4629" dirty="0" smtClean="0">
                          <a:solidFill>
                            <a:srgbClr val="313131"/>
                          </a:solidFill>
                          <a:latin typeface="Arial"/>
                          <a:cs typeface="Arial"/>
                        </a:rPr>
                        <a:t>I	</a:t>
                      </a:r>
                      <a:r>
                        <a:rPr sz="600" dirty="0" smtClean="0">
                          <a:solidFill>
                            <a:srgbClr val="313131"/>
                          </a:solidFill>
                          <a:latin typeface="Times New Roman"/>
                          <a:cs typeface="Times New Roman"/>
                        </a:rPr>
                        <a:t>J</a:t>
                      </a:r>
                      <a:endParaRPr sz="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650"/>
                        </a:lnSpc>
                        <a:spcBef>
                          <a:spcPts val="28"/>
                        </a:spcBef>
                      </a:pPr>
                      <a:endParaRPr sz="65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 marR="32384" algn="r">
                        <a:lnSpc>
                          <a:spcPct val="100000"/>
                        </a:lnSpc>
                      </a:pPr>
                      <a:r>
                        <a:rPr sz="3350" dirty="0" smtClean="0">
                          <a:solidFill>
                            <a:srgbClr val="313131"/>
                          </a:solidFill>
                          <a:latin typeface="Arial"/>
                          <a:cs typeface="Arial"/>
                        </a:rPr>
                        <a:t>---</a:t>
                      </a:r>
                      <a:endParaRPr sz="3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484848"/>
                      </a:solidFill>
                      <a:prstDash val="solid"/>
                    </a:lnL>
                    <a:lnT w="22860">
                      <a:solidFill>
                        <a:srgbClr val="444444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500634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27432">
                      <a:solidFill>
                        <a:srgbClr val="646464"/>
                      </a:solidFill>
                      <a:prstDash val="solid"/>
                    </a:lnR>
                    <a:lnT w="22860">
                      <a:solidFill>
                        <a:srgbClr val="444444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endParaRPr sz="3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646464"/>
                      </a:solidFill>
                      <a:prstDash val="solid"/>
                    </a:lnL>
                    <a:lnB w="27432">
                      <a:solidFill>
                        <a:srgbClr val="575757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172339"/>
            <a:ext cx="5586095" cy="1335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823</a:t>
            </a:r>
            <a:r>
              <a:rPr sz="4000" b="1" spc="-25" dirty="0" smtClean="0">
                <a:latin typeface="Arial"/>
                <a:cs typeface="Arial"/>
              </a:rPr>
              <a:t>7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Internal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Registers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"/>
              </a:spcBef>
            </a:pPr>
            <a:endParaRPr sz="950"/>
          </a:p>
          <a:p>
            <a:pPr marL="12700">
              <a:lnSpc>
                <a:spcPts val="4760"/>
              </a:lnSpc>
            </a:pPr>
            <a:r>
              <a:rPr sz="4000" b="1" spc="-40" dirty="0" smtClean="0">
                <a:latin typeface="Arial"/>
                <a:cs typeface="Arial"/>
              </a:rPr>
              <a:t>BR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" y="1677542"/>
            <a:ext cx="8399145" cy="23399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bus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req</a:t>
            </a:r>
            <a:r>
              <a:rPr sz="3200" b="1" spc="-15" dirty="0" smtClean="0">
                <a:latin typeface="Arial"/>
                <a:cs typeface="Arial"/>
              </a:rPr>
              <a:t>u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t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reg</a:t>
            </a:r>
            <a:r>
              <a:rPr sz="3200" b="1" spc="-15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st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r</a:t>
            </a:r>
            <a:r>
              <a:rPr sz="3200" b="1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q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est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 DMA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software.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marR="75247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very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ef</a:t>
            </a:r>
            <a:r>
              <a:rPr sz="2800" spc="-10" dirty="0" smtClean="0">
                <a:latin typeface="Arial"/>
                <a:cs typeface="Arial"/>
              </a:rPr>
              <a:t>ul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10" dirty="0" smtClean="0">
                <a:latin typeface="Arial"/>
                <a:cs typeface="Arial"/>
              </a:rPr>
              <a:t>y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r>
              <a:rPr sz="2800" spc="4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tra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s, where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nal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gn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not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ai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 be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DMA</a:t>
            </a:r>
            <a:r>
              <a:rPr sz="2800" spc="-14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tra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412747" y="2638044"/>
            <a:ext cx="1495044" cy="0"/>
          </a:xfrm>
          <a:custGeom>
            <a:avLst/>
            <a:gdLst/>
            <a:ahLst/>
            <a:cxnLst/>
            <a:rect l="l" t="t" r="r" b="b"/>
            <a:pathLst>
              <a:path w="1495044">
                <a:moveTo>
                  <a:pt x="0" y="0"/>
                </a:moveTo>
                <a:lnTo>
                  <a:pt x="1495044" y="0"/>
                </a:lnTo>
              </a:path>
            </a:pathLst>
          </a:custGeom>
          <a:ln w="36576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73117" y="2638044"/>
            <a:ext cx="445770" cy="0"/>
          </a:xfrm>
          <a:custGeom>
            <a:avLst/>
            <a:gdLst/>
            <a:ahLst/>
            <a:cxnLst/>
            <a:rect l="l" t="t" r="r" b="b"/>
            <a:pathLst>
              <a:path w="445770">
                <a:moveTo>
                  <a:pt x="0" y="0"/>
                </a:moveTo>
                <a:lnTo>
                  <a:pt x="445770" y="0"/>
                </a:lnTo>
              </a:path>
            </a:pathLst>
          </a:custGeom>
          <a:ln w="36576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04488" y="2638044"/>
            <a:ext cx="409194" cy="0"/>
          </a:xfrm>
          <a:custGeom>
            <a:avLst/>
            <a:gdLst/>
            <a:ahLst/>
            <a:cxnLst/>
            <a:rect l="l" t="t" r="r" b="b"/>
            <a:pathLst>
              <a:path w="409194">
                <a:moveTo>
                  <a:pt x="0" y="0"/>
                </a:moveTo>
                <a:lnTo>
                  <a:pt x="409194" y="0"/>
                </a:lnTo>
              </a:path>
            </a:pathLst>
          </a:custGeom>
          <a:ln w="36576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3400" y="2619755"/>
            <a:ext cx="0" cy="973836"/>
          </a:xfrm>
          <a:custGeom>
            <a:avLst/>
            <a:gdLst/>
            <a:ahLst/>
            <a:cxnLst/>
            <a:rect l="l" t="t" r="r" b="b"/>
            <a:pathLst>
              <a:path h="973836">
                <a:moveTo>
                  <a:pt x="0" y="973836"/>
                </a:moveTo>
                <a:lnTo>
                  <a:pt x="0" y="0"/>
                </a:lnTo>
              </a:path>
            </a:pathLst>
          </a:custGeom>
          <a:ln w="59436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57115" y="2683764"/>
            <a:ext cx="0" cy="896112"/>
          </a:xfrm>
          <a:custGeom>
            <a:avLst/>
            <a:gdLst/>
            <a:ahLst/>
            <a:cxnLst/>
            <a:rect l="l" t="t" r="r" b="b"/>
            <a:pathLst>
              <a:path h="896112">
                <a:moveTo>
                  <a:pt x="0" y="896112"/>
                </a:moveTo>
                <a:lnTo>
                  <a:pt x="0" y="0"/>
                </a:lnTo>
              </a:path>
            </a:pathLst>
          </a:custGeom>
          <a:ln w="45720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34255" y="3570732"/>
            <a:ext cx="539496" cy="0"/>
          </a:xfrm>
          <a:custGeom>
            <a:avLst/>
            <a:gdLst/>
            <a:ahLst/>
            <a:cxnLst/>
            <a:rect l="l" t="t" r="r" b="b"/>
            <a:pathLst>
              <a:path w="539496">
                <a:moveTo>
                  <a:pt x="0" y="0"/>
                </a:moveTo>
                <a:lnTo>
                  <a:pt x="539496" y="0"/>
                </a:lnTo>
              </a:path>
            </a:pathLst>
          </a:custGeom>
          <a:ln w="45720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64608" y="2802635"/>
            <a:ext cx="0" cy="1522476"/>
          </a:xfrm>
          <a:custGeom>
            <a:avLst/>
            <a:gdLst/>
            <a:ahLst/>
            <a:cxnLst/>
            <a:rect l="l" t="t" r="r" b="b"/>
            <a:pathLst>
              <a:path h="1522476">
                <a:moveTo>
                  <a:pt x="0" y="1522476"/>
                </a:moveTo>
                <a:lnTo>
                  <a:pt x="0" y="0"/>
                </a:lnTo>
              </a:path>
            </a:pathLst>
          </a:custGeom>
          <a:ln w="1828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79908" y="134365"/>
            <a:ext cx="7147559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spc="70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40" dirty="0" smtClean="0">
                <a:solidFill>
                  <a:srgbClr val="010101"/>
                </a:solidFill>
                <a:latin typeface="Arial"/>
                <a:cs typeface="Arial"/>
              </a:rPr>
              <a:t>13-6 </a:t>
            </a:r>
            <a:r>
              <a:rPr sz="1750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823</a:t>
            </a:r>
            <a:r>
              <a:rPr sz="1750" spc="-5" dirty="0" smtClean="0">
                <a:solidFill>
                  <a:srgbClr val="010101"/>
                </a:solidFill>
                <a:latin typeface="Arial"/>
                <a:cs typeface="Arial"/>
              </a:rPr>
              <a:t>7</a:t>
            </a:r>
            <a:r>
              <a:rPr sz="1700" spc="25" dirty="0" smtClean="0">
                <a:solidFill>
                  <a:srgbClr val="010101"/>
                </a:solidFill>
                <a:latin typeface="Arial"/>
                <a:cs typeface="Arial"/>
              </a:rPr>
              <a:t>A-5</a:t>
            </a:r>
            <a:r>
              <a:rPr sz="1700" spc="1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20" dirty="0" smtClean="0">
                <a:solidFill>
                  <a:srgbClr val="010101"/>
                </a:solidFill>
                <a:latin typeface="Arial"/>
                <a:cs typeface="Arial"/>
              </a:rPr>
              <a:t>request</a:t>
            </a:r>
            <a:r>
              <a:rPr sz="1700" spc="1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010101"/>
                </a:solidFill>
                <a:latin typeface="Arial"/>
                <a:cs typeface="Arial"/>
              </a:rPr>
              <a:t>register. </a:t>
            </a:r>
            <a:r>
              <a:rPr sz="1700" spc="-2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15" dirty="0" smtClean="0">
                <a:solidFill>
                  <a:srgbClr val="010101"/>
                </a:solidFill>
                <a:latin typeface="Arial"/>
                <a:cs typeface="Arial"/>
              </a:rPr>
              <a:t>(Courtesy</a:t>
            </a:r>
            <a:r>
              <a:rPr sz="1700" spc="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25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00" spc="1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3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170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15" dirty="0" smtClean="0">
                <a:solidFill>
                  <a:srgbClr val="010101"/>
                </a:solidFill>
                <a:latin typeface="Arial"/>
                <a:cs typeface="Arial"/>
              </a:rPr>
              <a:t>Corporation.)</a:t>
            </a:r>
            <a:endParaRPr sz="17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02867" y="1567434"/>
            <a:ext cx="6271260" cy="4457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87680" algn="l"/>
                <a:tab pos="972185" algn="l"/>
                <a:tab pos="1457325" algn="l"/>
                <a:tab pos="1950720" algn="l"/>
                <a:tab pos="2426335" algn="l"/>
                <a:tab pos="2952115" algn="l"/>
                <a:tab pos="3418204" algn="l"/>
              </a:tabLst>
            </a:pPr>
            <a:r>
              <a:rPr sz="2650" spc="100" dirty="0" smtClean="0">
                <a:solidFill>
                  <a:srgbClr val="2F2D2D"/>
                </a:solidFill>
                <a:latin typeface="Arial"/>
                <a:cs typeface="Arial"/>
              </a:rPr>
              <a:t>7	</a:t>
            </a:r>
            <a:r>
              <a:rPr sz="2850" spc="185" dirty="0" smtClean="0">
                <a:solidFill>
                  <a:srgbClr val="2F2D2D"/>
                </a:solidFill>
                <a:latin typeface="Times New Roman"/>
                <a:cs typeface="Times New Roman"/>
              </a:rPr>
              <a:t>6	</a:t>
            </a:r>
            <a:r>
              <a:rPr sz="2650" spc="55" dirty="0" smtClean="0">
                <a:solidFill>
                  <a:srgbClr val="2F2D2D"/>
                </a:solidFill>
                <a:latin typeface="Arial"/>
                <a:cs typeface="Arial"/>
              </a:rPr>
              <a:t>5	</a:t>
            </a:r>
            <a:r>
              <a:rPr sz="2650" spc="114" dirty="0" smtClean="0">
                <a:solidFill>
                  <a:srgbClr val="2F2D2D"/>
                </a:solidFill>
                <a:latin typeface="Arial"/>
                <a:cs typeface="Arial"/>
              </a:rPr>
              <a:t>4	</a:t>
            </a:r>
            <a:r>
              <a:rPr sz="2650" spc="70" dirty="0" smtClean="0">
                <a:solidFill>
                  <a:srgbClr val="2F2D2D"/>
                </a:solidFill>
                <a:latin typeface="Arial"/>
                <a:cs typeface="Arial"/>
              </a:rPr>
              <a:t>3	</a:t>
            </a:r>
            <a:r>
              <a:rPr sz="2650" spc="100" dirty="0" smtClean="0">
                <a:solidFill>
                  <a:srgbClr val="2F2D2D"/>
                </a:solidFill>
                <a:latin typeface="Arial"/>
                <a:cs typeface="Arial"/>
              </a:rPr>
              <a:t>2	</a:t>
            </a:r>
            <a:r>
              <a:rPr sz="2650" spc="10" dirty="0" smtClean="0">
                <a:solidFill>
                  <a:srgbClr val="2F2D2D"/>
                </a:solidFill>
                <a:latin typeface="Arial"/>
                <a:cs typeface="Arial"/>
              </a:rPr>
              <a:t>1	</a:t>
            </a:r>
            <a:r>
              <a:rPr sz="2650" spc="965" dirty="0" smtClean="0">
                <a:solidFill>
                  <a:srgbClr val="2F2D2D"/>
                </a:solidFill>
                <a:latin typeface="Arial"/>
                <a:cs typeface="Arial"/>
              </a:rPr>
              <a:t>O</a:t>
            </a:r>
            <a:r>
              <a:rPr sz="2650" spc="345" dirty="0" smtClean="0">
                <a:solidFill>
                  <a:srgbClr val="2F2D2D"/>
                </a:solidFill>
                <a:latin typeface="Arial"/>
                <a:cs typeface="Arial"/>
              </a:rPr>
              <a:t> </a:t>
            </a:r>
            <a:r>
              <a:rPr sz="2650" spc="459" dirty="0" smtClean="0">
                <a:solidFill>
                  <a:srgbClr val="2F2D2D"/>
                </a:solidFill>
                <a:latin typeface="Arial"/>
                <a:cs typeface="Arial"/>
              </a:rPr>
              <a:t>•-Bit</a:t>
            </a:r>
            <a:r>
              <a:rPr sz="2650" spc="155" dirty="0" smtClean="0">
                <a:solidFill>
                  <a:srgbClr val="2F2D2D"/>
                </a:solidFill>
                <a:latin typeface="Arial"/>
                <a:cs typeface="Arial"/>
              </a:rPr>
              <a:t> </a:t>
            </a:r>
            <a:r>
              <a:rPr sz="2650" spc="105" dirty="0" smtClean="0">
                <a:solidFill>
                  <a:srgbClr val="2F2D2D"/>
                </a:solidFill>
                <a:latin typeface="Arial"/>
                <a:cs typeface="Arial"/>
              </a:rPr>
              <a:t>Number</a:t>
            </a:r>
            <a:endParaRPr sz="26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79340" y="2504440"/>
            <a:ext cx="166370" cy="405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600" spc="-175" dirty="0" smtClean="0">
                <a:solidFill>
                  <a:srgbClr val="2F2D2D"/>
                </a:solidFill>
                <a:latin typeface="Arial"/>
                <a:cs typeface="Arial"/>
              </a:rPr>
              <a:t>,.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74767" y="3480054"/>
            <a:ext cx="3318510" cy="11569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743585" algn="l"/>
              </a:tabLst>
            </a:pPr>
            <a:r>
              <a:rPr sz="9225" spc="-1507" baseline="-14905" dirty="0" smtClean="0">
                <a:solidFill>
                  <a:srgbClr val="2F2D2D"/>
                </a:solidFill>
                <a:latin typeface="Times New Roman"/>
                <a:cs typeface="Times New Roman"/>
              </a:rPr>
              <a:t>-</a:t>
            </a:r>
            <a:r>
              <a:rPr sz="9225" spc="-1447" baseline="-14905" dirty="0" smtClean="0">
                <a:solidFill>
                  <a:srgbClr val="2F2D2D"/>
                </a:solidFill>
                <a:latin typeface="Times New Roman"/>
                <a:cs typeface="Times New Roman"/>
              </a:rPr>
              <a:t> </a:t>
            </a:r>
            <a:r>
              <a:rPr sz="2650" spc="10" dirty="0" smtClean="0">
                <a:solidFill>
                  <a:srgbClr val="2F2D2D"/>
                </a:solidFill>
                <a:latin typeface="Arial"/>
                <a:cs typeface="Arial"/>
              </a:rPr>
              <a:t>11	</a:t>
            </a:r>
            <a:r>
              <a:rPr sz="2550" spc="35" dirty="0" smtClean="0">
                <a:solidFill>
                  <a:srgbClr val="2F2D2D"/>
                </a:solidFill>
                <a:latin typeface="Arial"/>
                <a:cs typeface="Arial"/>
              </a:rPr>
              <a:t>Select</a:t>
            </a:r>
            <a:r>
              <a:rPr sz="2550" spc="204" dirty="0" smtClean="0">
                <a:solidFill>
                  <a:srgbClr val="2F2D2D"/>
                </a:solidFill>
                <a:latin typeface="Arial"/>
                <a:cs typeface="Arial"/>
              </a:rPr>
              <a:t> </a:t>
            </a:r>
            <a:r>
              <a:rPr sz="2550" spc="60" dirty="0" smtClean="0">
                <a:solidFill>
                  <a:srgbClr val="2F2D2D"/>
                </a:solidFill>
                <a:latin typeface="Arial"/>
                <a:cs typeface="Arial"/>
              </a:rPr>
              <a:t>channel</a:t>
            </a:r>
            <a:r>
              <a:rPr sz="2550" spc="210" dirty="0" smtClean="0">
                <a:solidFill>
                  <a:srgbClr val="2F2D2D"/>
                </a:solidFill>
                <a:latin typeface="Arial"/>
                <a:cs typeface="Arial"/>
              </a:rPr>
              <a:t> </a:t>
            </a:r>
            <a:r>
              <a:rPr sz="2650" spc="114" dirty="0" smtClean="0">
                <a:solidFill>
                  <a:srgbClr val="2F2D2D"/>
                </a:solidFill>
                <a:latin typeface="Arial"/>
                <a:cs typeface="Arial"/>
              </a:rPr>
              <a:t>3</a:t>
            </a:r>
            <a:endParaRPr sz="26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870196" y="4907533"/>
            <a:ext cx="525780" cy="405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14325" algn="l"/>
              </a:tabLst>
            </a:pPr>
            <a:r>
              <a:rPr sz="2300" spc="-295" dirty="0" smtClean="0">
                <a:solidFill>
                  <a:srgbClr val="2F2D2D"/>
                </a:solidFill>
                <a:latin typeface="Arial"/>
                <a:cs typeface="Arial"/>
              </a:rPr>
              <a:t>...	</a:t>
            </a:r>
            <a:r>
              <a:rPr sz="3975" spc="127" baseline="10482" dirty="0" smtClean="0">
                <a:solidFill>
                  <a:srgbClr val="2F2D2D"/>
                </a:solidFill>
                <a:latin typeface="Arial"/>
                <a:cs typeface="Arial"/>
              </a:rPr>
              <a:t>1</a:t>
            </a:r>
            <a:endParaRPr sz="3975" baseline="10482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62220" y="2766821"/>
            <a:ext cx="3140710" cy="791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56260" indent="-544195">
              <a:lnSpc>
                <a:spcPct val="100000"/>
              </a:lnSpc>
              <a:buClr>
                <a:srgbClr val="2F2D2D"/>
              </a:buClr>
              <a:buFont typeface="Arial"/>
              <a:buAutoNum type="arabicPlain"/>
              <a:tabLst>
                <a:tab pos="556260" algn="l"/>
              </a:tabLst>
            </a:pPr>
            <a:r>
              <a:rPr sz="2550" spc="35" dirty="0" smtClean="0">
                <a:solidFill>
                  <a:srgbClr val="2F2D2D"/>
                </a:solidFill>
                <a:latin typeface="Arial"/>
                <a:cs typeface="Arial"/>
              </a:rPr>
              <a:t>Select</a:t>
            </a:r>
            <a:r>
              <a:rPr sz="2550" spc="204" dirty="0" smtClean="0">
                <a:solidFill>
                  <a:srgbClr val="2F2D2D"/>
                </a:solidFill>
                <a:latin typeface="Arial"/>
                <a:cs typeface="Arial"/>
              </a:rPr>
              <a:t> </a:t>
            </a:r>
            <a:r>
              <a:rPr sz="2550" spc="60" dirty="0" smtClean="0">
                <a:solidFill>
                  <a:srgbClr val="2F2D2D"/>
                </a:solidFill>
                <a:latin typeface="Arial"/>
                <a:cs typeface="Arial"/>
              </a:rPr>
              <a:t>channel</a:t>
            </a:r>
            <a:r>
              <a:rPr sz="2550" spc="170" dirty="0" smtClean="0">
                <a:solidFill>
                  <a:srgbClr val="2F2D2D"/>
                </a:solidFill>
                <a:latin typeface="Arial"/>
                <a:cs typeface="Arial"/>
              </a:rPr>
              <a:t> </a:t>
            </a:r>
            <a:r>
              <a:rPr sz="2550" spc="180" dirty="0" smtClean="0">
                <a:solidFill>
                  <a:srgbClr val="2F2D2D"/>
                </a:solidFill>
                <a:latin typeface="Arial"/>
                <a:cs typeface="Arial"/>
              </a:rPr>
              <a:t>0</a:t>
            </a:r>
            <a:endParaRPr sz="2550">
              <a:latin typeface="Arial"/>
              <a:cs typeface="Arial"/>
            </a:endParaRPr>
          </a:p>
          <a:p>
            <a:pPr marL="556260" indent="-544195">
              <a:lnSpc>
                <a:spcPct val="100000"/>
              </a:lnSpc>
              <a:spcBef>
                <a:spcPts val="35"/>
              </a:spcBef>
              <a:buClr>
                <a:srgbClr val="2F2D2D"/>
              </a:buClr>
              <a:buFont typeface="Arial"/>
              <a:buAutoNum type="arabicPlain"/>
              <a:tabLst>
                <a:tab pos="556260" algn="l"/>
                <a:tab pos="2938145" algn="l"/>
              </a:tabLst>
            </a:pPr>
            <a:r>
              <a:rPr sz="2550" spc="35" dirty="0" smtClean="0">
                <a:solidFill>
                  <a:srgbClr val="2F2D2D"/>
                </a:solidFill>
                <a:latin typeface="Arial"/>
                <a:cs typeface="Arial"/>
              </a:rPr>
              <a:t>Select</a:t>
            </a:r>
            <a:r>
              <a:rPr sz="2550" spc="204" dirty="0" smtClean="0">
                <a:solidFill>
                  <a:srgbClr val="2F2D2D"/>
                </a:solidFill>
                <a:latin typeface="Arial"/>
                <a:cs typeface="Arial"/>
              </a:rPr>
              <a:t> </a:t>
            </a:r>
            <a:r>
              <a:rPr sz="2550" spc="60" dirty="0" smtClean="0">
                <a:solidFill>
                  <a:srgbClr val="2F2D2D"/>
                </a:solidFill>
                <a:latin typeface="Arial"/>
                <a:cs typeface="Arial"/>
              </a:rPr>
              <a:t>channel	</a:t>
            </a:r>
            <a:r>
              <a:rPr sz="2550" spc="70" dirty="0" smtClean="0">
                <a:solidFill>
                  <a:srgbClr val="2F2D2D"/>
                </a:solidFill>
                <a:latin typeface="Arial"/>
                <a:cs typeface="Arial"/>
              </a:rPr>
              <a:t>1</a:t>
            </a:r>
            <a:endParaRPr sz="255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80508" y="3548633"/>
            <a:ext cx="3100705" cy="398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537845" algn="l"/>
              </a:tabLst>
            </a:pPr>
            <a:r>
              <a:rPr sz="2550" spc="-125" dirty="0" smtClean="0">
                <a:solidFill>
                  <a:srgbClr val="2F2D2D"/>
                </a:solidFill>
                <a:latin typeface="Arial"/>
                <a:cs typeface="Arial"/>
              </a:rPr>
              <a:t>1</a:t>
            </a:r>
            <a:r>
              <a:rPr sz="2550" spc="180" dirty="0" smtClean="0">
                <a:solidFill>
                  <a:srgbClr val="2F2D2D"/>
                </a:solidFill>
                <a:latin typeface="Arial"/>
                <a:cs typeface="Arial"/>
              </a:rPr>
              <a:t>0	</a:t>
            </a:r>
            <a:r>
              <a:rPr sz="2550" spc="35" dirty="0" smtClean="0">
                <a:solidFill>
                  <a:srgbClr val="2F2D2D"/>
                </a:solidFill>
                <a:latin typeface="Arial"/>
                <a:cs typeface="Arial"/>
              </a:rPr>
              <a:t>Select</a:t>
            </a:r>
            <a:r>
              <a:rPr sz="2550" spc="204" dirty="0" smtClean="0">
                <a:solidFill>
                  <a:srgbClr val="2F2D2D"/>
                </a:solidFill>
                <a:latin typeface="Arial"/>
                <a:cs typeface="Arial"/>
              </a:rPr>
              <a:t> </a:t>
            </a:r>
            <a:r>
              <a:rPr sz="2550" spc="60" dirty="0" smtClean="0">
                <a:solidFill>
                  <a:srgbClr val="2F2D2D"/>
                </a:solidFill>
                <a:latin typeface="Arial"/>
                <a:cs typeface="Arial"/>
              </a:rPr>
              <a:t>channel</a:t>
            </a:r>
            <a:r>
              <a:rPr sz="2550" spc="170" dirty="0" smtClean="0">
                <a:solidFill>
                  <a:srgbClr val="2F2D2D"/>
                </a:solidFill>
                <a:latin typeface="Arial"/>
                <a:cs typeface="Arial"/>
              </a:rPr>
              <a:t> </a:t>
            </a:r>
            <a:r>
              <a:rPr sz="2550" spc="110" dirty="0" smtClean="0">
                <a:solidFill>
                  <a:srgbClr val="2F2D2D"/>
                </a:solidFill>
                <a:latin typeface="Arial"/>
                <a:cs typeface="Arial"/>
              </a:rPr>
              <a:t>2</a:t>
            </a:r>
            <a:endParaRPr sz="255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53659" y="4461255"/>
            <a:ext cx="3093085" cy="405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78790" algn="l"/>
              </a:tabLst>
            </a:pPr>
            <a:r>
              <a:rPr sz="2600" spc="114" dirty="0" smtClean="0">
                <a:solidFill>
                  <a:srgbClr val="2F2D2D"/>
                </a:solidFill>
                <a:latin typeface="Arial"/>
                <a:cs typeface="Arial"/>
              </a:rPr>
              <a:t>0	</a:t>
            </a:r>
            <a:r>
              <a:rPr sz="2550" spc="40" dirty="0" smtClean="0">
                <a:solidFill>
                  <a:srgbClr val="2F2D2D"/>
                </a:solidFill>
                <a:latin typeface="Arial"/>
                <a:cs typeface="Arial"/>
              </a:rPr>
              <a:t>Reset</a:t>
            </a:r>
            <a:r>
              <a:rPr sz="2550" spc="175" dirty="0" smtClean="0">
                <a:solidFill>
                  <a:srgbClr val="2F2D2D"/>
                </a:solidFill>
                <a:latin typeface="Arial"/>
                <a:cs typeface="Arial"/>
              </a:rPr>
              <a:t> </a:t>
            </a:r>
            <a:r>
              <a:rPr sz="2550" spc="35" dirty="0" smtClean="0">
                <a:solidFill>
                  <a:srgbClr val="2F2D2D"/>
                </a:solidFill>
                <a:latin typeface="Arial"/>
                <a:cs typeface="Arial"/>
              </a:rPr>
              <a:t>request</a:t>
            </a:r>
            <a:r>
              <a:rPr sz="2550" spc="240" dirty="0" smtClean="0">
                <a:solidFill>
                  <a:srgbClr val="2F2D2D"/>
                </a:solidFill>
                <a:latin typeface="Arial"/>
                <a:cs typeface="Arial"/>
              </a:rPr>
              <a:t> </a:t>
            </a:r>
            <a:r>
              <a:rPr sz="2550" spc="50" dirty="0" smtClean="0">
                <a:solidFill>
                  <a:srgbClr val="2F2D2D"/>
                </a:solidFill>
                <a:latin typeface="Arial"/>
                <a:cs typeface="Arial"/>
              </a:rPr>
              <a:t>bit</a:t>
            </a:r>
            <a:endParaRPr sz="25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06288" y="4851654"/>
            <a:ext cx="2252980" cy="398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550" spc="35" dirty="0" smtClean="0">
                <a:solidFill>
                  <a:srgbClr val="2F2D2D"/>
                </a:solidFill>
                <a:latin typeface="Arial"/>
                <a:cs typeface="Arial"/>
              </a:rPr>
              <a:t>Set</a:t>
            </a:r>
            <a:r>
              <a:rPr sz="2550" spc="245" dirty="0" smtClean="0">
                <a:solidFill>
                  <a:srgbClr val="2F2D2D"/>
                </a:solidFill>
                <a:latin typeface="Arial"/>
                <a:cs typeface="Arial"/>
              </a:rPr>
              <a:t> </a:t>
            </a:r>
            <a:r>
              <a:rPr sz="2550" spc="35" dirty="0" smtClean="0">
                <a:solidFill>
                  <a:srgbClr val="2F2D2D"/>
                </a:solidFill>
                <a:latin typeface="Arial"/>
                <a:cs typeface="Arial"/>
              </a:rPr>
              <a:t>request</a:t>
            </a:r>
            <a:r>
              <a:rPr sz="2550" spc="204" dirty="0" smtClean="0">
                <a:solidFill>
                  <a:srgbClr val="2F2D2D"/>
                </a:solidFill>
                <a:latin typeface="Arial"/>
                <a:cs typeface="Arial"/>
              </a:rPr>
              <a:t> </a:t>
            </a:r>
            <a:r>
              <a:rPr sz="2550" spc="40" dirty="0" smtClean="0">
                <a:solidFill>
                  <a:srgbClr val="2F2D2D"/>
                </a:solidFill>
                <a:latin typeface="Arial"/>
                <a:cs typeface="Arial"/>
              </a:rPr>
              <a:t>bit</a:t>
            </a:r>
            <a:endParaRPr sz="255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0437" y="6453178"/>
            <a:ext cx="23533" cy="160532"/>
          </a:xfrm>
          <a:custGeom>
            <a:avLst/>
            <a:gdLst/>
            <a:ahLst/>
            <a:cxnLst/>
            <a:rect l="l" t="t" r="r" b="b"/>
            <a:pathLst>
              <a:path w="23533" h="160532">
                <a:moveTo>
                  <a:pt x="0" y="0"/>
                </a:moveTo>
                <a:lnTo>
                  <a:pt x="23533" y="0"/>
                </a:lnTo>
                <a:lnTo>
                  <a:pt x="23533" y="160532"/>
                </a:lnTo>
                <a:lnTo>
                  <a:pt x="0" y="160532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109728" y="6453885"/>
            <a:ext cx="65786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950" dirty="0" smtClean="0">
                <a:solidFill>
                  <a:srgbClr val="D1D1D1"/>
                </a:solidFill>
                <a:latin typeface="Arial"/>
                <a:cs typeface="Arial"/>
              </a:rPr>
              <a:t>PEARSON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F2D2D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F2D2D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2F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D2D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2F2D2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F2D2D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F2D2D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F2D2D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F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D2D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F2D2D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2F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D2D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2F2D2D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D2D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F2D2D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937260" y="2025395"/>
          <a:ext cx="3888478" cy="32003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3264"/>
                <a:gridCol w="201367"/>
                <a:gridCol w="486917"/>
                <a:gridCol w="486918"/>
                <a:gridCol w="484631"/>
                <a:gridCol w="247278"/>
                <a:gridCol w="239639"/>
                <a:gridCol w="246887"/>
                <a:gridCol w="237743"/>
                <a:gridCol w="484631"/>
                <a:gridCol w="489203"/>
              </a:tblGrid>
              <a:tr h="422910">
                <a:tc gridSpan="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50292">
                      <a:solidFill>
                        <a:srgbClr val="342F34"/>
                      </a:solidFill>
                      <a:prstDash val="solid"/>
                    </a:lnL>
                    <a:lnR w="41148">
                      <a:solidFill>
                        <a:srgbClr val="2F2B2F"/>
                      </a:solidFill>
                      <a:prstDash val="solid"/>
                    </a:lnR>
                    <a:lnT w="45720">
                      <a:solidFill>
                        <a:srgbClr val="3B3B3B"/>
                      </a:solidFill>
                      <a:prstDash val="solid"/>
                    </a:lnT>
                    <a:lnB w="41148">
                      <a:solidFill>
                        <a:srgbClr val="342F2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1148">
                      <a:solidFill>
                        <a:srgbClr val="2F2B2F"/>
                      </a:solidFill>
                      <a:prstDash val="solid"/>
                    </a:lnL>
                    <a:lnR w="45720">
                      <a:solidFill>
                        <a:srgbClr val="383434"/>
                      </a:solidFill>
                      <a:prstDash val="solid"/>
                    </a:lnR>
                    <a:lnT w="45720">
                      <a:solidFill>
                        <a:srgbClr val="3B3B3B"/>
                      </a:solidFill>
                      <a:prstDash val="solid"/>
                    </a:lnT>
                    <a:lnB w="41148">
                      <a:solidFill>
                        <a:srgbClr val="342F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5720">
                      <a:solidFill>
                        <a:srgbClr val="383434"/>
                      </a:solidFill>
                      <a:prstDash val="solid"/>
                    </a:lnL>
                    <a:lnR w="45720">
                      <a:solidFill>
                        <a:srgbClr val="3F3B3B"/>
                      </a:solidFill>
                      <a:prstDash val="solid"/>
                    </a:lnR>
                    <a:lnT w="45720">
                      <a:solidFill>
                        <a:srgbClr val="3B3B3B"/>
                      </a:solidFill>
                      <a:prstDash val="solid"/>
                    </a:lnT>
                    <a:lnB w="41148">
                      <a:solidFill>
                        <a:srgbClr val="342F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5720">
                      <a:solidFill>
                        <a:srgbClr val="3F3B3B"/>
                      </a:solidFill>
                      <a:prstDash val="solid"/>
                    </a:lnL>
                    <a:lnR w="41148">
                      <a:solidFill>
                        <a:srgbClr val="342F34"/>
                      </a:solidFill>
                      <a:prstDash val="solid"/>
                    </a:lnR>
                    <a:lnT w="45720">
                      <a:solidFill>
                        <a:srgbClr val="3B3B3B"/>
                      </a:solidFill>
                      <a:prstDash val="solid"/>
                    </a:lnT>
                    <a:lnB w="41148">
                      <a:solidFill>
                        <a:srgbClr val="342F2F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1148">
                      <a:solidFill>
                        <a:srgbClr val="342F34"/>
                      </a:solidFill>
                      <a:prstDash val="solid"/>
                    </a:lnL>
                    <a:lnR w="45720">
                      <a:solidFill>
                        <a:srgbClr val="383838"/>
                      </a:solidFill>
                      <a:prstDash val="solid"/>
                    </a:lnR>
                    <a:lnT w="45720">
                      <a:solidFill>
                        <a:srgbClr val="3B3B3B"/>
                      </a:solidFill>
                      <a:prstDash val="solid"/>
                    </a:lnT>
                    <a:lnB w="41148">
                      <a:solidFill>
                        <a:srgbClr val="342F2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5720">
                      <a:solidFill>
                        <a:srgbClr val="383838"/>
                      </a:solidFill>
                      <a:prstDash val="solid"/>
                    </a:lnL>
                    <a:lnR w="45720">
                      <a:solidFill>
                        <a:srgbClr val="383838"/>
                      </a:solidFill>
                      <a:prstDash val="solid"/>
                    </a:lnR>
                    <a:lnT w="45720">
                      <a:solidFill>
                        <a:srgbClr val="3B3B3B"/>
                      </a:solidFill>
                      <a:prstDash val="solid"/>
                    </a:lnT>
                    <a:lnB w="41148">
                      <a:solidFill>
                        <a:srgbClr val="342F2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5720">
                      <a:solidFill>
                        <a:srgbClr val="383838"/>
                      </a:solidFill>
                      <a:prstDash val="solid"/>
                    </a:lnL>
                    <a:lnR w="45720">
                      <a:solidFill>
                        <a:srgbClr val="383438"/>
                      </a:solidFill>
                      <a:prstDash val="solid"/>
                    </a:lnR>
                    <a:lnT w="45720">
                      <a:solidFill>
                        <a:srgbClr val="3B3B3B"/>
                      </a:solidFill>
                      <a:prstDash val="solid"/>
                    </a:lnT>
                    <a:lnB w="41148">
                      <a:solidFill>
                        <a:srgbClr val="342F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5720">
                      <a:solidFill>
                        <a:srgbClr val="383438"/>
                      </a:solidFill>
                      <a:prstDash val="solid"/>
                    </a:lnL>
                    <a:lnR w="45720">
                      <a:solidFill>
                        <a:srgbClr val="3B3838"/>
                      </a:solidFill>
                      <a:prstDash val="solid"/>
                    </a:lnR>
                    <a:lnT w="45720">
                      <a:solidFill>
                        <a:srgbClr val="3B3B3B"/>
                      </a:solidFill>
                      <a:prstDash val="solid"/>
                    </a:lnT>
                    <a:lnB w="41148">
                      <a:solidFill>
                        <a:srgbClr val="342F2F"/>
                      </a:solidFill>
                      <a:prstDash val="solid"/>
                    </a:lnB>
                  </a:tcPr>
                </a:tc>
              </a:tr>
              <a:tr h="2073401">
                <a:tc rowSpan="2"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1050" dirty="0" smtClean="0">
                          <a:solidFill>
                            <a:srgbClr val="2F2D2D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41148">
                      <a:solidFill>
                        <a:srgbClr val="342F2F"/>
                      </a:solidFill>
                      <a:prstDash val="solid"/>
                    </a:lnT>
                  </a:tcPr>
                </a:tc>
                <a:tc rowSpan="2" gridSpan="5"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</a:pPr>
                      <a:r>
                        <a:rPr sz="1700" dirty="0" smtClean="0">
                          <a:solidFill>
                            <a:srgbClr val="2F2D2D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700">
                        <a:latin typeface="Arial"/>
                        <a:cs typeface="Arial"/>
                      </a:endParaRPr>
                    </a:p>
                    <a:p>
                      <a:pPr marR="22225" algn="ctr">
                        <a:lnSpc>
                          <a:spcPts val="2655"/>
                        </a:lnSpc>
                      </a:pPr>
                      <a:r>
                        <a:rPr sz="2550" dirty="0" smtClean="0">
                          <a:solidFill>
                            <a:srgbClr val="2F2D2D"/>
                          </a:solidFill>
                          <a:latin typeface="Arial"/>
                          <a:cs typeface="Arial"/>
                        </a:rPr>
                        <a:t>Don•t</a:t>
                      </a:r>
                      <a:r>
                        <a:rPr sz="2550" spc="114" dirty="0" smtClean="0">
                          <a:solidFill>
                            <a:srgbClr val="2F2D2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550" spc="0" dirty="0" smtClean="0">
                          <a:solidFill>
                            <a:srgbClr val="2F2D2D"/>
                          </a:solidFill>
                          <a:latin typeface="Arial"/>
                          <a:cs typeface="Arial"/>
                        </a:rPr>
                        <a:t>Care</a:t>
                      </a:r>
                      <a:endParaRPr sz="25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41148">
                      <a:solidFill>
                        <a:srgbClr val="342F2F"/>
                      </a:solidFill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1050" dirty="0" smtClean="0">
                          <a:solidFill>
                            <a:srgbClr val="2F2D2D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45720">
                      <a:solidFill>
                        <a:srgbClr val="383838"/>
                      </a:solidFill>
                      <a:prstDash val="solid"/>
                    </a:lnR>
                    <a:lnT w="41148">
                      <a:solidFill>
                        <a:srgbClr val="342F2F"/>
                      </a:solidFill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53975" algn="ctr">
                        <a:lnSpc>
                          <a:spcPct val="100000"/>
                        </a:lnSpc>
                      </a:pPr>
                      <a:r>
                        <a:rPr sz="1050" dirty="0" smtClean="0">
                          <a:solidFill>
                            <a:srgbClr val="2F2D2D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5720">
                      <a:solidFill>
                        <a:srgbClr val="383838"/>
                      </a:solidFill>
                      <a:prstDash val="solid"/>
                    </a:lnL>
                    <a:lnT w="41148">
                      <a:solidFill>
                        <a:srgbClr val="342F2F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2F2D2D"/>
                          </a:solidFill>
                          <a:latin typeface="Times New Roman"/>
                          <a:cs typeface="Times New Roman"/>
                        </a:rPr>
                        <a:t>_j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41148">
                      <a:solidFill>
                        <a:srgbClr val="342F2F"/>
                      </a:solidFill>
                      <a:prstDash val="solid"/>
                    </a:lnT>
                  </a:tcPr>
                </a:tc>
              </a:tr>
              <a:tr h="3200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41148">
                      <a:solidFill>
                        <a:srgbClr val="342F2F"/>
                      </a:solidFill>
                      <a:prstDash val="soli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41148">
                      <a:solidFill>
                        <a:srgbClr val="342F2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45720">
                      <a:solidFill>
                        <a:srgbClr val="383838"/>
                      </a:solidFill>
                      <a:prstDash val="solid"/>
                    </a:lnR>
                    <a:lnT w="41148">
                      <a:solidFill>
                        <a:srgbClr val="342F2F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45720">
                      <a:solidFill>
                        <a:srgbClr val="383838"/>
                      </a:solidFill>
                      <a:prstDash val="solid"/>
                    </a:lnL>
                    <a:lnR w="13716">
                      <a:solidFill>
                        <a:srgbClr val="484848"/>
                      </a:solidFill>
                      <a:prstDash val="solid"/>
                    </a:lnR>
                    <a:lnB w="45720">
                      <a:solidFill>
                        <a:srgbClr val="3B383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84047">
                <a:tc gridSpan="11">
                  <a:txBody>
                    <a:bodyPr/>
                    <a:lstStyle/>
                    <a:p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3716">
                      <a:solidFill>
                        <a:srgbClr val="484848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172339"/>
            <a:ext cx="5586095" cy="1335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823</a:t>
            </a:r>
            <a:r>
              <a:rPr sz="4000" b="1" spc="-25" dirty="0" smtClean="0">
                <a:latin typeface="Arial"/>
                <a:cs typeface="Arial"/>
              </a:rPr>
              <a:t>7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Internal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Registers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"/>
              </a:spcBef>
            </a:pPr>
            <a:endParaRPr sz="950"/>
          </a:p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MRSR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" y="1677542"/>
            <a:ext cx="8129270" cy="2425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m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sk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regi</a:t>
            </a:r>
            <a:r>
              <a:rPr sz="3200" b="1" spc="-10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ter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t/re</a:t>
            </a:r>
            <a:r>
              <a:rPr sz="3200" b="1" spc="-20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et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mask.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k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10" dirty="0" smtClean="0">
                <a:latin typeface="Arial"/>
                <a:cs typeface="Arial"/>
              </a:rPr>
              <a:t>t,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ch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sa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4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marR="89471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RE</a:t>
            </a:r>
            <a:r>
              <a:rPr sz="2800" spc="-3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ET</a:t>
            </a:r>
            <a:r>
              <a:rPr sz="2800" spc="-5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nal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ets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nel </a:t>
            </a:r>
            <a:r>
              <a:rPr sz="2800" spc="-20" dirty="0" smtClean="0">
                <a:latin typeface="Arial"/>
                <a:cs typeface="Arial"/>
              </a:rPr>
              <a:t>ma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ks 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di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ble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5" dirty="0" smtClean="0"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692" rIns="0" bIns="0" rtlCol="0">
            <a:noAutofit/>
          </a:bodyPr>
          <a:lstStyle/>
          <a:p>
            <a:pPr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C</a:t>
            </a:r>
            <a:r>
              <a:rPr sz="4000" b="1" spc="-40" dirty="0" smtClean="0">
                <a:latin typeface="Arial"/>
                <a:cs typeface="Arial"/>
              </a:rPr>
              <a:t>h</a:t>
            </a:r>
            <a:r>
              <a:rPr sz="4000" b="1" spc="-20" dirty="0" smtClean="0">
                <a:latin typeface="Arial"/>
                <a:cs typeface="Arial"/>
              </a:rPr>
              <a:t>apt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0" dirty="0" smtClean="0">
                <a:latin typeface="Arial"/>
                <a:cs typeface="Arial"/>
              </a:rPr>
              <a:t>r</a:t>
            </a:r>
            <a:r>
              <a:rPr sz="4000" b="1" spc="2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Objectiv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5" dirty="0" smtClean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14704"/>
            <a:ext cx="8538210" cy="42932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latin typeface="Arial"/>
                <a:cs typeface="Arial"/>
              </a:rPr>
              <a:t>U</a:t>
            </a:r>
            <a:r>
              <a:rPr sz="2400" b="1" spc="-10" dirty="0" smtClean="0">
                <a:latin typeface="Arial"/>
                <a:cs typeface="Arial"/>
              </a:rPr>
              <a:t>p</a:t>
            </a:r>
            <a:r>
              <a:rPr sz="2400" b="1" spc="0" dirty="0" smtClean="0">
                <a:latin typeface="Arial"/>
                <a:cs typeface="Arial"/>
              </a:rPr>
              <a:t>on completion</a:t>
            </a:r>
            <a:r>
              <a:rPr sz="2400" b="1" spc="-4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of this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ch</a:t>
            </a:r>
            <a:r>
              <a:rPr sz="2400" b="1" spc="-10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pte</a:t>
            </a:r>
            <a:r>
              <a:rPr sz="2400" b="1" spc="-130" dirty="0" smtClean="0">
                <a:latin typeface="Arial"/>
                <a:cs typeface="Arial"/>
              </a:rPr>
              <a:t>r</a:t>
            </a:r>
            <a:r>
              <a:rPr sz="2400" b="1" spc="0" dirty="0" smtClean="0">
                <a:latin typeface="Arial"/>
                <a:cs typeface="Arial"/>
              </a:rPr>
              <a:t>, </a:t>
            </a:r>
            <a:r>
              <a:rPr sz="2400" b="1" spc="-30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ou</a:t>
            </a:r>
            <a:r>
              <a:rPr sz="2400" b="1" spc="5" dirty="0" smtClean="0">
                <a:latin typeface="Arial"/>
                <a:cs typeface="Arial"/>
              </a:rPr>
              <a:t> </a:t>
            </a:r>
            <a:r>
              <a:rPr sz="2400" b="1" spc="25" dirty="0" smtClean="0">
                <a:latin typeface="Arial"/>
                <a:cs typeface="Arial"/>
              </a:rPr>
              <a:t>w</a:t>
            </a:r>
            <a:r>
              <a:rPr sz="2400" b="1" spc="0" dirty="0" smtClean="0">
                <a:latin typeface="Arial"/>
                <a:cs typeface="Arial"/>
              </a:rPr>
              <a:t>ill</a:t>
            </a:r>
            <a:r>
              <a:rPr sz="2400" b="1" spc="-5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be able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2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Describe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Expla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HOLD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HLDA 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05029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Expla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ncti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823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 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nsfers.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Pro</a:t>
            </a:r>
            <a:r>
              <a:rPr sz="3200" spc="-2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823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ccom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lish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07591" y="2754629"/>
            <a:ext cx="1280160" cy="0"/>
          </a:xfrm>
          <a:custGeom>
            <a:avLst/>
            <a:gdLst/>
            <a:ahLst/>
            <a:cxnLst/>
            <a:rect l="l" t="t" r="r" b="b"/>
            <a:pathLst>
              <a:path w="1280160">
                <a:moveTo>
                  <a:pt x="0" y="0"/>
                </a:moveTo>
                <a:lnTo>
                  <a:pt x="1280160" y="0"/>
                </a:lnTo>
              </a:path>
            </a:pathLst>
          </a:custGeom>
          <a:ln w="32004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0" y="2754629"/>
            <a:ext cx="781812" cy="0"/>
          </a:xfrm>
          <a:custGeom>
            <a:avLst/>
            <a:gdLst/>
            <a:ahLst/>
            <a:cxnLst/>
            <a:rect l="l" t="t" r="r" b="b"/>
            <a:pathLst>
              <a:path w="781812">
                <a:moveTo>
                  <a:pt x="0" y="0"/>
                </a:moveTo>
                <a:lnTo>
                  <a:pt x="781812" y="0"/>
                </a:lnTo>
              </a:path>
            </a:pathLst>
          </a:custGeom>
          <a:ln w="32004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71900" y="2756916"/>
            <a:ext cx="82296" cy="0"/>
          </a:xfrm>
          <a:custGeom>
            <a:avLst/>
            <a:gdLst/>
            <a:ahLst/>
            <a:cxnLst/>
            <a:rect l="l" t="t" r="r" b="b"/>
            <a:pathLst>
              <a:path w="82296">
                <a:moveTo>
                  <a:pt x="0" y="0"/>
                </a:moveTo>
                <a:lnTo>
                  <a:pt x="82296" y="0"/>
                </a:lnTo>
              </a:path>
            </a:pathLst>
          </a:custGeom>
          <a:ln w="50292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17620" y="2802635"/>
            <a:ext cx="0" cy="754379"/>
          </a:xfrm>
          <a:custGeom>
            <a:avLst/>
            <a:gdLst/>
            <a:ahLst/>
            <a:cxnLst/>
            <a:rect l="l" t="t" r="r" b="b"/>
            <a:pathLst>
              <a:path h="754379">
                <a:moveTo>
                  <a:pt x="0" y="754379"/>
                </a:moveTo>
                <a:lnTo>
                  <a:pt x="0" y="0"/>
                </a:lnTo>
              </a:path>
            </a:pathLst>
          </a:custGeom>
          <a:ln w="36576">
            <a:solidFill>
              <a:srgbClr val="34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99332" y="3550158"/>
            <a:ext cx="443483" cy="0"/>
          </a:xfrm>
          <a:custGeom>
            <a:avLst/>
            <a:gdLst/>
            <a:ahLst/>
            <a:cxnLst/>
            <a:rect l="l" t="t" r="r" b="b"/>
            <a:pathLst>
              <a:path w="443483">
                <a:moveTo>
                  <a:pt x="0" y="0"/>
                </a:moveTo>
                <a:lnTo>
                  <a:pt x="443483" y="0"/>
                </a:lnTo>
              </a:path>
            </a:pathLst>
          </a:custGeom>
          <a:ln w="41148">
            <a:solidFill>
              <a:srgbClr val="3F3B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19955" y="2820923"/>
            <a:ext cx="0" cy="1467612"/>
          </a:xfrm>
          <a:custGeom>
            <a:avLst/>
            <a:gdLst/>
            <a:ahLst/>
            <a:cxnLst/>
            <a:rect l="l" t="t" r="r" b="b"/>
            <a:pathLst>
              <a:path h="1467612">
                <a:moveTo>
                  <a:pt x="0" y="1467612"/>
                </a:moveTo>
                <a:lnTo>
                  <a:pt x="0" y="0"/>
                </a:lnTo>
              </a:path>
            </a:pathLst>
          </a:custGeom>
          <a:ln w="4572">
            <a:solidFill>
              <a:srgbClr val="44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79908" y="134365"/>
            <a:ext cx="8518525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spc="70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40" dirty="0" smtClean="0">
                <a:solidFill>
                  <a:srgbClr val="010101"/>
                </a:solidFill>
                <a:latin typeface="Arial"/>
                <a:cs typeface="Arial"/>
              </a:rPr>
              <a:t>13-7 </a:t>
            </a:r>
            <a:r>
              <a:rPr sz="1750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823</a:t>
            </a:r>
            <a:r>
              <a:rPr sz="1750" spc="-5" dirty="0" smtClean="0">
                <a:solidFill>
                  <a:srgbClr val="010101"/>
                </a:solidFill>
                <a:latin typeface="Arial"/>
                <a:cs typeface="Arial"/>
              </a:rPr>
              <a:t>7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A-5</a:t>
            </a:r>
            <a:r>
              <a:rPr sz="1750" spc="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30" dirty="0" smtClean="0">
                <a:solidFill>
                  <a:srgbClr val="010101"/>
                </a:solidFill>
                <a:latin typeface="Arial"/>
                <a:cs typeface="Arial"/>
              </a:rPr>
              <a:t>mask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register</a:t>
            </a:r>
            <a:r>
              <a:rPr sz="1750" spc="1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set/reset</a:t>
            </a:r>
            <a:r>
              <a:rPr sz="1750" spc="1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10" dirty="0" smtClean="0">
                <a:solidFill>
                  <a:srgbClr val="010101"/>
                </a:solidFill>
                <a:latin typeface="Arial"/>
                <a:cs typeface="Arial"/>
              </a:rPr>
              <a:t>mode.</a:t>
            </a:r>
            <a:r>
              <a:rPr sz="1750" spc="1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(</a:t>
            </a:r>
            <a:r>
              <a:rPr sz="1750" spc="-10" dirty="0" smtClean="0">
                <a:solidFill>
                  <a:srgbClr val="010101"/>
                </a:solidFill>
                <a:latin typeface="Arial"/>
                <a:cs typeface="Arial"/>
              </a:rPr>
              <a:t>Courtesy</a:t>
            </a:r>
            <a:r>
              <a:rPr sz="1750" spc="1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spc="2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1750" spc="-10" dirty="0" smtClean="0">
                <a:solidFill>
                  <a:srgbClr val="010101"/>
                </a:solidFill>
                <a:latin typeface="Arial"/>
                <a:cs typeface="Arial"/>
              </a:rPr>
              <a:t> Corporation.)</a:t>
            </a:r>
            <a:endParaRPr sz="175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38860" y="1858517"/>
            <a:ext cx="5346700" cy="353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19100" algn="l"/>
                <a:tab pos="826135" algn="l"/>
                <a:tab pos="1246505" algn="l"/>
                <a:tab pos="1667510" algn="l"/>
                <a:tab pos="2078989" algn="l"/>
                <a:tab pos="2517775" algn="l"/>
                <a:tab pos="2915285" algn="l"/>
              </a:tabLst>
            </a:pPr>
            <a:r>
              <a:rPr sz="2250" spc="110" dirty="0" smtClean="0">
                <a:solidFill>
                  <a:srgbClr val="2B2A2A"/>
                </a:solidFill>
                <a:latin typeface="Arial"/>
                <a:cs typeface="Arial"/>
              </a:rPr>
              <a:t>7	</a:t>
            </a:r>
            <a:r>
              <a:rPr sz="2200" spc="110" dirty="0" smtClean="0">
                <a:solidFill>
                  <a:srgbClr val="2B2A2A"/>
                </a:solidFill>
                <a:latin typeface="Arial"/>
                <a:cs typeface="Arial"/>
              </a:rPr>
              <a:t>6	</a:t>
            </a:r>
            <a:r>
              <a:rPr sz="2250" spc="75" dirty="0" smtClean="0">
                <a:solidFill>
                  <a:srgbClr val="2B2A2A"/>
                </a:solidFill>
                <a:latin typeface="Arial"/>
                <a:cs typeface="Arial"/>
              </a:rPr>
              <a:t>5	</a:t>
            </a:r>
            <a:r>
              <a:rPr sz="2250" spc="100" dirty="0" smtClean="0">
                <a:solidFill>
                  <a:srgbClr val="2B2A2A"/>
                </a:solidFill>
                <a:latin typeface="Arial"/>
                <a:cs typeface="Arial"/>
              </a:rPr>
              <a:t>4	</a:t>
            </a:r>
            <a:r>
              <a:rPr sz="2250" spc="50" dirty="0" smtClean="0">
                <a:solidFill>
                  <a:srgbClr val="2B2A2A"/>
                </a:solidFill>
                <a:latin typeface="Arial"/>
                <a:cs typeface="Arial"/>
              </a:rPr>
              <a:t>3	</a:t>
            </a:r>
            <a:r>
              <a:rPr sz="2250" spc="25" dirty="0" smtClean="0">
                <a:solidFill>
                  <a:srgbClr val="2B2A2A"/>
                </a:solidFill>
                <a:latin typeface="Arial"/>
                <a:cs typeface="Arial"/>
              </a:rPr>
              <a:t>2	</a:t>
            </a:r>
            <a:r>
              <a:rPr sz="2250" spc="85" dirty="0" smtClean="0">
                <a:solidFill>
                  <a:srgbClr val="2B2A2A"/>
                </a:solidFill>
                <a:latin typeface="Arial"/>
                <a:cs typeface="Arial"/>
              </a:rPr>
              <a:t>1	</a:t>
            </a:r>
            <a:r>
              <a:rPr sz="2250" spc="100" dirty="0" smtClean="0">
                <a:solidFill>
                  <a:srgbClr val="2B2A2A"/>
                </a:solidFill>
                <a:latin typeface="Arial"/>
                <a:cs typeface="Arial"/>
              </a:rPr>
              <a:t>0</a:t>
            </a:r>
            <a:r>
              <a:rPr sz="2250" spc="-430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2250" spc="30" dirty="0" smtClean="0">
                <a:solidFill>
                  <a:srgbClr val="2B2A2A"/>
                </a:solidFill>
                <a:latin typeface="Arial"/>
                <a:cs typeface="Arial"/>
              </a:rPr>
              <a:t>..</a:t>
            </a:r>
            <a:r>
              <a:rPr sz="2250" spc="-180" dirty="0" smtClean="0">
                <a:solidFill>
                  <a:srgbClr val="2B2A2A"/>
                </a:solidFill>
                <a:latin typeface="Arial"/>
                <a:cs typeface="Arial"/>
              </a:rPr>
              <a:t>.</a:t>
            </a:r>
            <a:r>
              <a:rPr sz="2250" spc="775" dirty="0" smtClean="0">
                <a:solidFill>
                  <a:srgbClr val="2B2A2A"/>
                </a:solidFill>
                <a:latin typeface="Arial"/>
                <a:cs typeface="Arial"/>
              </a:rPr>
              <a:t>-Bit</a:t>
            </a:r>
            <a:r>
              <a:rPr sz="2250" spc="25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2250" spc="90" dirty="0" smtClean="0">
                <a:solidFill>
                  <a:srgbClr val="2B2A2A"/>
                </a:solidFill>
                <a:latin typeface="Arial"/>
                <a:cs typeface="Arial"/>
              </a:rPr>
              <a:t>Number</a:t>
            </a:r>
            <a:endParaRPr sz="22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56964" y="2621534"/>
            <a:ext cx="14478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700" dirty="0" smtClean="0">
                <a:solidFill>
                  <a:srgbClr val="2B2A2A"/>
                </a:solidFill>
                <a:latin typeface="Arial"/>
                <a:cs typeface="Arial"/>
              </a:rPr>
              <a:t>I</a:t>
            </a:r>
            <a:endParaRPr sz="8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71264" y="2683764"/>
            <a:ext cx="3996054" cy="11861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620395" algn="l"/>
              </a:tabLst>
            </a:pPr>
            <a:r>
              <a:rPr sz="5400" spc="-780" baseline="13117" dirty="0" smtClean="0">
                <a:solidFill>
                  <a:srgbClr val="2B2A2A"/>
                </a:solidFill>
                <a:latin typeface="Arial"/>
                <a:cs typeface="Arial"/>
              </a:rPr>
              <a:t>-</a:t>
            </a:r>
            <a:r>
              <a:rPr sz="5400" spc="-855" baseline="13117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2200" spc="60" dirty="0" smtClean="0">
                <a:solidFill>
                  <a:srgbClr val="2B2A2A"/>
                </a:solidFill>
                <a:latin typeface="Arial"/>
                <a:cs typeface="Arial"/>
              </a:rPr>
              <a:t>00	</a:t>
            </a:r>
            <a:r>
              <a:rPr sz="2200" spc="20" dirty="0" smtClean="0">
                <a:solidFill>
                  <a:srgbClr val="2B2A2A"/>
                </a:solidFill>
                <a:latin typeface="Arial"/>
                <a:cs typeface="Arial"/>
              </a:rPr>
              <a:t>Select</a:t>
            </a:r>
            <a:r>
              <a:rPr sz="2200" spc="150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2200" spc="40" dirty="0" smtClean="0">
                <a:solidFill>
                  <a:srgbClr val="2B2A2A"/>
                </a:solidFill>
                <a:latin typeface="Arial"/>
                <a:cs typeface="Arial"/>
              </a:rPr>
              <a:t>channel</a:t>
            </a:r>
            <a:r>
              <a:rPr sz="2200" spc="155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2200" spc="120" dirty="0" smtClean="0">
                <a:solidFill>
                  <a:srgbClr val="2B2A2A"/>
                </a:solidFill>
                <a:latin typeface="Arial"/>
                <a:cs typeface="Arial"/>
              </a:rPr>
              <a:t>0</a:t>
            </a:r>
            <a:r>
              <a:rPr sz="2200" spc="20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2200" spc="35" dirty="0" smtClean="0">
                <a:solidFill>
                  <a:srgbClr val="2B2A2A"/>
                </a:solidFill>
                <a:latin typeface="Arial"/>
                <a:cs typeface="Arial"/>
              </a:rPr>
              <a:t>mask</a:t>
            </a:r>
            <a:r>
              <a:rPr sz="2200" spc="165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2200" spc="35" dirty="0" smtClean="0">
                <a:solidFill>
                  <a:srgbClr val="2B2A2A"/>
                </a:solidFill>
                <a:latin typeface="Arial"/>
                <a:cs typeface="Arial"/>
              </a:rPr>
              <a:t>bit</a:t>
            </a:r>
            <a:endParaRPr sz="2200">
              <a:latin typeface="Arial"/>
              <a:cs typeface="Arial"/>
            </a:endParaRPr>
          </a:p>
          <a:p>
            <a:pPr marL="154305">
              <a:lnSpc>
                <a:spcPts val="2350"/>
              </a:lnSpc>
              <a:tabLst>
                <a:tab pos="620395" algn="l"/>
              </a:tabLst>
            </a:pPr>
            <a:r>
              <a:rPr sz="2200" spc="35" dirty="0" smtClean="0">
                <a:solidFill>
                  <a:srgbClr val="2B2A2A"/>
                </a:solidFill>
                <a:latin typeface="Arial"/>
                <a:cs typeface="Arial"/>
              </a:rPr>
              <a:t>01	</a:t>
            </a:r>
            <a:r>
              <a:rPr sz="2200" spc="20" dirty="0" smtClean="0">
                <a:solidFill>
                  <a:srgbClr val="2B2A2A"/>
                </a:solidFill>
                <a:latin typeface="Arial"/>
                <a:cs typeface="Arial"/>
              </a:rPr>
              <a:t>Select</a:t>
            </a:r>
            <a:r>
              <a:rPr sz="2200" spc="150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2200" spc="40" dirty="0" smtClean="0">
                <a:solidFill>
                  <a:srgbClr val="2B2A2A"/>
                </a:solidFill>
                <a:latin typeface="Arial"/>
                <a:cs typeface="Arial"/>
              </a:rPr>
              <a:t>channel</a:t>
            </a:r>
            <a:r>
              <a:rPr sz="2200" spc="265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2200" spc="120" dirty="0" smtClean="0">
                <a:solidFill>
                  <a:srgbClr val="2B2A2A"/>
                </a:solidFill>
                <a:latin typeface="Arial"/>
                <a:cs typeface="Arial"/>
              </a:rPr>
              <a:t>1</a:t>
            </a:r>
            <a:r>
              <a:rPr sz="2200" spc="-50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2200" spc="25" dirty="0" smtClean="0">
                <a:solidFill>
                  <a:srgbClr val="2B2A2A"/>
                </a:solidFill>
                <a:latin typeface="Arial"/>
                <a:cs typeface="Arial"/>
              </a:rPr>
              <a:t>mask</a:t>
            </a:r>
            <a:r>
              <a:rPr sz="2200" spc="180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2200" spc="35" dirty="0" smtClean="0">
                <a:solidFill>
                  <a:srgbClr val="2B2A2A"/>
                </a:solidFill>
                <a:latin typeface="Arial"/>
                <a:cs typeface="Arial"/>
              </a:rPr>
              <a:t>bit</a:t>
            </a:r>
            <a:endParaRPr sz="2200">
              <a:latin typeface="Arial"/>
              <a:cs typeface="Arial"/>
            </a:endParaRPr>
          </a:p>
          <a:p>
            <a:pPr marL="172720">
              <a:lnSpc>
                <a:spcPts val="2590"/>
              </a:lnSpc>
              <a:tabLst>
                <a:tab pos="620395" algn="l"/>
              </a:tabLst>
            </a:pPr>
            <a:r>
              <a:rPr sz="2200" spc="-110" dirty="0" smtClean="0">
                <a:solidFill>
                  <a:srgbClr val="2B2A2A"/>
                </a:solidFill>
                <a:latin typeface="Arial"/>
                <a:cs typeface="Arial"/>
              </a:rPr>
              <a:t>1</a:t>
            </a:r>
            <a:r>
              <a:rPr sz="2200" spc="120" dirty="0" smtClean="0">
                <a:solidFill>
                  <a:srgbClr val="2B2A2A"/>
                </a:solidFill>
                <a:latin typeface="Arial"/>
                <a:cs typeface="Arial"/>
              </a:rPr>
              <a:t>0	</a:t>
            </a:r>
            <a:r>
              <a:rPr sz="2200" spc="20" dirty="0" smtClean="0">
                <a:solidFill>
                  <a:srgbClr val="2B2A2A"/>
                </a:solidFill>
                <a:latin typeface="Arial"/>
                <a:cs typeface="Arial"/>
              </a:rPr>
              <a:t>Select</a:t>
            </a:r>
            <a:r>
              <a:rPr sz="2200" spc="150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2200" spc="40" dirty="0" smtClean="0">
                <a:solidFill>
                  <a:srgbClr val="2B2A2A"/>
                </a:solidFill>
                <a:latin typeface="Arial"/>
                <a:cs typeface="Arial"/>
              </a:rPr>
              <a:t>channel</a:t>
            </a:r>
            <a:r>
              <a:rPr sz="2200" spc="155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2200" spc="60" dirty="0" smtClean="0">
                <a:solidFill>
                  <a:srgbClr val="2B2A2A"/>
                </a:solidFill>
                <a:latin typeface="Arial"/>
                <a:cs typeface="Arial"/>
              </a:rPr>
              <a:t>2</a:t>
            </a:r>
            <a:r>
              <a:rPr sz="2200" spc="80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2200" spc="35" dirty="0" smtClean="0">
                <a:solidFill>
                  <a:srgbClr val="2B2A2A"/>
                </a:solidFill>
                <a:latin typeface="Arial"/>
                <a:cs typeface="Arial"/>
              </a:rPr>
              <a:t>mask</a:t>
            </a:r>
            <a:r>
              <a:rPr sz="2200" spc="165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2200" spc="35" dirty="0" smtClean="0">
                <a:solidFill>
                  <a:srgbClr val="2B2A2A"/>
                </a:solidFill>
                <a:latin typeface="Arial"/>
                <a:cs typeface="Arial"/>
              </a:rPr>
              <a:t>bit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57547" y="3977385"/>
            <a:ext cx="131445" cy="48323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3800"/>
              </a:lnSpc>
            </a:pPr>
            <a:r>
              <a:rPr sz="1850" spc="-415" dirty="0" smtClean="0">
                <a:solidFill>
                  <a:srgbClr val="2B2A2A"/>
                </a:solidFill>
                <a:latin typeface="Arial"/>
                <a:cs typeface="Arial"/>
              </a:rPr>
              <a:t>,</a:t>
            </a:r>
            <a:r>
              <a:rPr sz="5025" spc="-1425" baseline="15754" dirty="0" smtClean="0">
                <a:solidFill>
                  <a:srgbClr val="2B2A2A"/>
                </a:solidFill>
                <a:latin typeface="Arial"/>
                <a:cs typeface="Arial"/>
              </a:rPr>
              <a:t>-</a:t>
            </a:r>
            <a:r>
              <a:rPr sz="1850" spc="-245" dirty="0" smtClean="0">
                <a:solidFill>
                  <a:srgbClr val="2B2A2A"/>
                </a:solidFill>
                <a:latin typeface="Arial"/>
                <a:cs typeface="Arial"/>
              </a:rPr>
              <a:t>..</a:t>
            </a:r>
            <a:endParaRPr sz="18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71264" y="4291838"/>
            <a:ext cx="2515870" cy="8674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36220">
              <a:lnSpc>
                <a:spcPct val="100000"/>
              </a:lnSpc>
              <a:tabLst>
                <a:tab pos="615950" algn="l"/>
              </a:tabLst>
            </a:pPr>
            <a:r>
              <a:rPr sz="2350" spc="150" dirty="0" smtClean="0">
                <a:solidFill>
                  <a:srgbClr val="2B2A2A"/>
                </a:solidFill>
                <a:latin typeface="Times New Roman"/>
                <a:cs typeface="Times New Roman"/>
              </a:rPr>
              <a:t>0	</a:t>
            </a:r>
            <a:r>
              <a:rPr sz="2200" spc="40" dirty="0" smtClean="0">
                <a:solidFill>
                  <a:srgbClr val="2B2A2A"/>
                </a:solidFill>
                <a:latin typeface="Arial"/>
                <a:cs typeface="Arial"/>
              </a:rPr>
              <a:t>Clear</a:t>
            </a:r>
            <a:r>
              <a:rPr sz="2200" spc="150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2200" spc="50" dirty="0" smtClean="0">
                <a:solidFill>
                  <a:srgbClr val="2B2A2A"/>
                </a:solidFill>
                <a:latin typeface="Arial"/>
                <a:cs typeface="Arial"/>
              </a:rPr>
              <a:t>mask</a:t>
            </a:r>
            <a:r>
              <a:rPr sz="2200" spc="110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2200" spc="30" dirty="0" smtClean="0">
                <a:solidFill>
                  <a:srgbClr val="2B2A2A"/>
                </a:solidFill>
                <a:latin typeface="Arial"/>
                <a:cs typeface="Arial"/>
              </a:rPr>
              <a:t>bit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790"/>
              </a:lnSpc>
              <a:tabLst>
                <a:tab pos="620395" algn="l"/>
              </a:tabLst>
            </a:pPr>
            <a:r>
              <a:rPr sz="5025" spc="-592" baseline="-19071" dirty="0" smtClean="0">
                <a:solidFill>
                  <a:srgbClr val="2B2A2A"/>
                </a:solidFill>
                <a:latin typeface="Arial"/>
                <a:cs typeface="Arial"/>
              </a:rPr>
              <a:t>-</a:t>
            </a:r>
            <a:r>
              <a:rPr sz="5025" spc="375" baseline="-19071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2200" spc="35" dirty="0" smtClean="0">
                <a:solidFill>
                  <a:srgbClr val="2B2A2A"/>
                </a:solidFill>
                <a:latin typeface="Arial"/>
                <a:cs typeface="Arial"/>
              </a:rPr>
              <a:t>1	</a:t>
            </a:r>
            <a:r>
              <a:rPr sz="2200" spc="20" dirty="0" smtClean="0">
                <a:solidFill>
                  <a:srgbClr val="2B2A2A"/>
                </a:solidFill>
                <a:latin typeface="Arial"/>
                <a:cs typeface="Arial"/>
              </a:rPr>
              <a:t>Set</a:t>
            </a:r>
            <a:r>
              <a:rPr sz="2200" spc="165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2200" spc="50" dirty="0" smtClean="0">
                <a:solidFill>
                  <a:srgbClr val="2B2A2A"/>
                </a:solidFill>
                <a:latin typeface="Arial"/>
                <a:cs typeface="Arial"/>
              </a:rPr>
              <a:t>mask</a:t>
            </a:r>
            <a:r>
              <a:rPr sz="2200" spc="40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2200" spc="35" dirty="0" smtClean="0">
                <a:solidFill>
                  <a:srgbClr val="2B2A2A"/>
                </a:solidFill>
                <a:latin typeface="Arial"/>
                <a:cs typeface="Arial"/>
              </a:rPr>
              <a:t>bit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31284" y="3851909"/>
            <a:ext cx="3836035" cy="353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60375" algn="l"/>
              </a:tabLst>
            </a:pPr>
            <a:r>
              <a:rPr sz="2250" spc="10" dirty="0" smtClean="0">
                <a:solidFill>
                  <a:srgbClr val="2B2A2A"/>
                </a:solidFill>
                <a:latin typeface="Arial"/>
                <a:cs typeface="Arial"/>
              </a:rPr>
              <a:t>11	</a:t>
            </a:r>
            <a:r>
              <a:rPr sz="2200" spc="20" dirty="0" smtClean="0">
                <a:solidFill>
                  <a:srgbClr val="2B2A2A"/>
                </a:solidFill>
                <a:latin typeface="Arial"/>
                <a:cs typeface="Arial"/>
              </a:rPr>
              <a:t>Select</a:t>
            </a:r>
            <a:r>
              <a:rPr sz="2200" spc="150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2200" spc="40" dirty="0" smtClean="0">
                <a:solidFill>
                  <a:srgbClr val="2B2A2A"/>
                </a:solidFill>
                <a:latin typeface="Arial"/>
                <a:cs typeface="Arial"/>
              </a:rPr>
              <a:t>channel</a:t>
            </a:r>
            <a:r>
              <a:rPr sz="2200" spc="155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2250" spc="85" dirty="0" smtClean="0">
                <a:solidFill>
                  <a:srgbClr val="2B2A2A"/>
                </a:solidFill>
                <a:latin typeface="Arial"/>
                <a:cs typeface="Arial"/>
              </a:rPr>
              <a:t>3</a:t>
            </a:r>
            <a:r>
              <a:rPr sz="2250" spc="15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2200" spc="50" dirty="0" smtClean="0">
                <a:solidFill>
                  <a:srgbClr val="2B2A2A"/>
                </a:solidFill>
                <a:latin typeface="Arial"/>
                <a:cs typeface="Arial"/>
              </a:rPr>
              <a:t>mask</a:t>
            </a:r>
            <a:r>
              <a:rPr sz="2200" spc="110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2200" spc="35" dirty="0" smtClean="0">
                <a:solidFill>
                  <a:srgbClr val="2B2A2A"/>
                </a:solidFill>
                <a:latin typeface="Arial"/>
                <a:cs typeface="Arial"/>
              </a:rPr>
              <a:t>bit</a:t>
            </a:r>
            <a:endParaRPr sz="22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0437" y="6453178"/>
            <a:ext cx="23533" cy="160532"/>
          </a:xfrm>
          <a:custGeom>
            <a:avLst/>
            <a:gdLst/>
            <a:ahLst/>
            <a:cxnLst/>
            <a:rect l="l" t="t" r="r" b="b"/>
            <a:pathLst>
              <a:path w="23533" h="160532">
                <a:moveTo>
                  <a:pt x="0" y="0"/>
                </a:moveTo>
                <a:lnTo>
                  <a:pt x="23533" y="0"/>
                </a:lnTo>
                <a:lnTo>
                  <a:pt x="23533" y="160532"/>
                </a:lnTo>
                <a:lnTo>
                  <a:pt x="0" y="160532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9728" y="6453885"/>
            <a:ext cx="65786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950" dirty="0" smtClean="0">
                <a:solidFill>
                  <a:srgbClr val="D1D1D1"/>
                </a:solidFill>
                <a:latin typeface="Arial"/>
                <a:cs typeface="Arial"/>
              </a:rPr>
              <a:t>PEARSON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B2A2A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B2A2A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2B2A2A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2B2A2A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2B2A2A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B2A2A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B2A2A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B2A2A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2B2A2A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2B2A2A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B2A2A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B2A2A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900683" y="2231135"/>
          <a:ext cx="3314696" cy="272948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5676"/>
                <a:gridCol w="178089"/>
                <a:gridCol w="413765"/>
                <a:gridCol w="413766"/>
                <a:gridCol w="413766"/>
                <a:gridCol w="214996"/>
                <a:gridCol w="203341"/>
                <a:gridCol w="210312"/>
                <a:gridCol w="198881"/>
                <a:gridCol w="418338"/>
                <a:gridCol w="413766"/>
              </a:tblGrid>
              <a:tr h="358901">
                <a:tc gridSpan="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1148">
                      <a:solidFill>
                        <a:srgbClr val="342F2F"/>
                      </a:solidFill>
                      <a:prstDash val="solid"/>
                    </a:lnL>
                    <a:lnR w="36576">
                      <a:solidFill>
                        <a:srgbClr val="2F2F2F"/>
                      </a:solidFill>
                      <a:prstDash val="solid"/>
                    </a:lnR>
                    <a:lnT w="36576">
                      <a:solidFill>
                        <a:srgbClr val="343434"/>
                      </a:solidFill>
                      <a:prstDash val="solid"/>
                    </a:lnT>
                    <a:lnB w="32004">
                      <a:solidFill>
                        <a:srgbClr val="2B282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6">
                      <a:solidFill>
                        <a:srgbClr val="2F2F2F"/>
                      </a:solidFill>
                      <a:prstDash val="solid"/>
                    </a:lnL>
                    <a:lnR w="41148">
                      <a:solidFill>
                        <a:srgbClr val="3B383B"/>
                      </a:solidFill>
                      <a:prstDash val="solid"/>
                    </a:lnR>
                    <a:lnT w="36576">
                      <a:solidFill>
                        <a:srgbClr val="343434"/>
                      </a:solidFill>
                      <a:prstDash val="solid"/>
                    </a:lnT>
                    <a:lnB w="32004">
                      <a:solidFill>
                        <a:srgbClr val="2B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1148">
                      <a:solidFill>
                        <a:srgbClr val="3B383B"/>
                      </a:solidFill>
                      <a:prstDash val="solid"/>
                    </a:lnL>
                    <a:lnR w="36576">
                      <a:solidFill>
                        <a:srgbClr val="343434"/>
                      </a:solidFill>
                      <a:prstDash val="solid"/>
                    </a:lnR>
                    <a:lnT w="36576">
                      <a:solidFill>
                        <a:srgbClr val="343434"/>
                      </a:solidFill>
                      <a:prstDash val="solid"/>
                    </a:lnT>
                    <a:lnB w="32004">
                      <a:solidFill>
                        <a:srgbClr val="2B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6">
                      <a:solidFill>
                        <a:srgbClr val="343434"/>
                      </a:solidFill>
                      <a:prstDash val="solid"/>
                    </a:lnL>
                    <a:lnR w="41148">
                      <a:solidFill>
                        <a:srgbClr val="3B383B"/>
                      </a:solidFill>
                      <a:prstDash val="solid"/>
                    </a:lnR>
                    <a:lnT w="36576">
                      <a:solidFill>
                        <a:srgbClr val="343434"/>
                      </a:solidFill>
                      <a:prstDash val="solid"/>
                    </a:lnT>
                    <a:lnB w="32004">
                      <a:solidFill>
                        <a:srgbClr val="2B2828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1148">
                      <a:solidFill>
                        <a:srgbClr val="3B383B"/>
                      </a:solidFill>
                      <a:prstDash val="solid"/>
                    </a:lnL>
                    <a:lnR w="36576">
                      <a:solidFill>
                        <a:srgbClr val="343434"/>
                      </a:solidFill>
                      <a:prstDash val="solid"/>
                    </a:lnR>
                    <a:lnT w="36576">
                      <a:solidFill>
                        <a:srgbClr val="343434"/>
                      </a:solidFill>
                      <a:prstDash val="solid"/>
                    </a:lnT>
                    <a:lnB w="32004">
                      <a:solidFill>
                        <a:srgbClr val="2B282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6">
                      <a:solidFill>
                        <a:srgbClr val="343434"/>
                      </a:solidFill>
                      <a:prstDash val="solid"/>
                    </a:lnL>
                    <a:lnR w="41148">
                      <a:solidFill>
                        <a:srgbClr val="3F3B3B"/>
                      </a:solidFill>
                      <a:prstDash val="solid"/>
                    </a:lnR>
                    <a:lnT w="36576">
                      <a:solidFill>
                        <a:srgbClr val="343434"/>
                      </a:solidFill>
                      <a:prstDash val="solid"/>
                    </a:lnT>
                    <a:lnB w="32004">
                      <a:solidFill>
                        <a:srgbClr val="2B2828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41148">
                      <a:solidFill>
                        <a:srgbClr val="3F3B3B"/>
                      </a:solidFill>
                      <a:prstDash val="solid"/>
                    </a:lnL>
                    <a:lnR w="36576">
                      <a:solidFill>
                        <a:srgbClr val="343434"/>
                      </a:solidFill>
                      <a:prstDash val="solid"/>
                    </a:lnR>
                    <a:lnT w="36576">
                      <a:solidFill>
                        <a:srgbClr val="343434"/>
                      </a:solidFill>
                      <a:prstDash val="solid"/>
                    </a:lnT>
                    <a:lnB w="32004">
                      <a:solidFill>
                        <a:srgbClr val="2B282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6576">
                      <a:solidFill>
                        <a:srgbClr val="343434"/>
                      </a:solidFill>
                      <a:prstDash val="solid"/>
                    </a:lnL>
                    <a:lnR w="32004">
                      <a:solidFill>
                        <a:srgbClr val="2B2B2B"/>
                      </a:solidFill>
                      <a:prstDash val="solid"/>
                    </a:lnR>
                    <a:lnT w="36576">
                      <a:solidFill>
                        <a:srgbClr val="343434"/>
                      </a:solidFill>
                      <a:prstDash val="solid"/>
                    </a:lnT>
                    <a:lnB w="32004">
                      <a:solidFill>
                        <a:srgbClr val="2B2828"/>
                      </a:solidFill>
                      <a:prstDash val="solid"/>
                    </a:lnB>
                  </a:tcPr>
                </a:tc>
              </a:tr>
              <a:tr h="1771650">
                <a:tc rowSpan="2"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2B2A2A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2004">
                      <a:solidFill>
                        <a:srgbClr val="2B2828"/>
                      </a:solidFill>
                      <a:prstDash val="solid"/>
                    </a:lnT>
                  </a:tcPr>
                </a:tc>
                <a:tc rowSpan="2" gridSpan="5">
                  <a:txBody>
                    <a:bodyPr/>
                    <a:lstStyle/>
                    <a:p>
                      <a:pPr marL="42545" algn="ctr">
                        <a:lnSpc>
                          <a:spcPct val="100000"/>
                        </a:lnSpc>
                      </a:pPr>
                      <a:r>
                        <a:rPr sz="1500" dirty="0" smtClean="0">
                          <a:solidFill>
                            <a:srgbClr val="2B2A2A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1500">
                        <a:latin typeface="Arial"/>
                        <a:cs typeface="Arial"/>
                      </a:endParaRPr>
                    </a:p>
                    <a:p>
                      <a:pPr marR="20320" algn="ctr">
                        <a:lnSpc>
                          <a:spcPts val="2335"/>
                        </a:lnSpc>
                      </a:pPr>
                      <a:r>
                        <a:rPr sz="2200" dirty="0" smtClean="0">
                          <a:solidFill>
                            <a:srgbClr val="2B2A2A"/>
                          </a:solidFill>
                          <a:latin typeface="Arial"/>
                          <a:cs typeface="Arial"/>
                        </a:rPr>
                        <a:t>Don't</a:t>
                      </a:r>
                      <a:r>
                        <a:rPr sz="2200" spc="25" dirty="0" smtClean="0">
                          <a:solidFill>
                            <a:srgbClr val="2B2A2A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200" spc="0" dirty="0" smtClean="0">
                          <a:solidFill>
                            <a:srgbClr val="2B2A2A"/>
                          </a:solidFill>
                          <a:latin typeface="Arial"/>
                          <a:cs typeface="Arial"/>
                        </a:rPr>
                        <a:t>Care</a:t>
                      </a:r>
                      <a:endParaRPr sz="2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32004">
                      <a:solidFill>
                        <a:srgbClr val="2B2828"/>
                      </a:solidFill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 gridSpan="2"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2B2A2A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32004">
                      <a:solidFill>
                        <a:srgbClr val="2B2B2B"/>
                      </a:solidFill>
                      <a:prstDash val="solid"/>
                    </a:lnR>
                    <a:lnT w="32004">
                      <a:solidFill>
                        <a:srgbClr val="2B2828"/>
                      </a:solidFill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207645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2B2A2A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004">
                      <a:solidFill>
                        <a:srgbClr val="2B2B2B"/>
                      </a:solidFill>
                      <a:prstDash val="solid"/>
                    </a:lnL>
                    <a:lnT w="32004">
                      <a:solidFill>
                        <a:srgbClr val="2B2828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7203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2004">
                      <a:solidFill>
                        <a:srgbClr val="2B2828"/>
                      </a:solidFill>
                      <a:prstDash val="solid"/>
                    </a:lnT>
                  </a:tcPr>
                </a:tc>
                <a:tc gridSpan="5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T w="32004">
                      <a:solidFill>
                        <a:srgbClr val="2B2828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32004">
                      <a:solidFill>
                        <a:srgbClr val="2B2B2B"/>
                      </a:solidFill>
                      <a:prstDash val="solid"/>
                    </a:lnR>
                    <a:lnT w="32004">
                      <a:solidFill>
                        <a:srgbClr val="2B2828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004">
                      <a:solidFill>
                        <a:srgbClr val="2B2B2B"/>
                      </a:solidFill>
                      <a:prstDash val="solid"/>
                    </a:lnL>
                    <a:lnR w="9144">
                      <a:solidFill>
                        <a:srgbClr val="4B4B4B"/>
                      </a:solidFill>
                      <a:prstDash val="solid"/>
                    </a:lnR>
                    <a:lnB w="41148">
                      <a:solidFill>
                        <a:srgbClr val="3F3B3B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26898">
                <a:tc gridSpan="11">
                  <a:txBody>
                    <a:bodyPr/>
                    <a:lstStyle/>
                    <a:p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9144">
                      <a:solidFill>
                        <a:srgbClr val="4B4B4B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172339"/>
            <a:ext cx="5586095" cy="1335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823</a:t>
            </a:r>
            <a:r>
              <a:rPr sz="4000" b="1" spc="-25" dirty="0" smtClean="0">
                <a:latin typeface="Arial"/>
                <a:cs typeface="Arial"/>
              </a:rPr>
              <a:t>7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Internal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Registers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"/>
              </a:spcBef>
            </a:pPr>
            <a:endParaRPr sz="950"/>
          </a:p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MSR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" y="1677542"/>
            <a:ext cx="7610475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m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sk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regi</a:t>
            </a:r>
            <a:r>
              <a:rPr sz="3200" b="1" spc="-10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ter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k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 co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in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ivid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ls,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MRSR.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683" y="1671066"/>
            <a:ext cx="3406140" cy="0"/>
          </a:xfrm>
          <a:custGeom>
            <a:avLst/>
            <a:gdLst/>
            <a:ahLst/>
            <a:cxnLst/>
            <a:rect l="l" t="t" r="r" b="b"/>
            <a:pathLst>
              <a:path w="3406140">
                <a:moveTo>
                  <a:pt x="0" y="0"/>
                </a:moveTo>
                <a:lnTo>
                  <a:pt x="3406140" y="0"/>
                </a:lnTo>
              </a:path>
            </a:pathLst>
          </a:custGeom>
          <a:ln w="32004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18972" y="1650492"/>
            <a:ext cx="0" cy="406907"/>
          </a:xfrm>
          <a:custGeom>
            <a:avLst/>
            <a:gdLst/>
            <a:ahLst/>
            <a:cxnLst/>
            <a:rect l="l" t="t" r="r" b="b"/>
            <a:pathLst>
              <a:path h="406907">
                <a:moveTo>
                  <a:pt x="0" y="406907"/>
                </a:moveTo>
                <a:lnTo>
                  <a:pt x="0" y="0"/>
                </a:lnTo>
              </a:path>
            </a:pathLst>
          </a:custGeom>
          <a:ln w="36576">
            <a:solidFill>
              <a:srgbClr val="2B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41882" y="1655064"/>
            <a:ext cx="0" cy="402336"/>
          </a:xfrm>
          <a:custGeom>
            <a:avLst/>
            <a:gdLst/>
            <a:ahLst/>
            <a:cxnLst/>
            <a:rect l="l" t="t" r="r" b="b"/>
            <a:pathLst>
              <a:path h="402336">
                <a:moveTo>
                  <a:pt x="0" y="402336"/>
                </a:moveTo>
                <a:lnTo>
                  <a:pt x="0" y="0"/>
                </a:lnTo>
              </a:path>
            </a:pathLst>
          </a:custGeom>
          <a:ln w="32004">
            <a:solidFill>
              <a:srgbClr val="2F2B2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0683" y="2036826"/>
            <a:ext cx="3406140" cy="0"/>
          </a:xfrm>
          <a:custGeom>
            <a:avLst/>
            <a:gdLst/>
            <a:ahLst/>
            <a:cxnLst/>
            <a:rect l="l" t="t" r="r" b="b"/>
            <a:pathLst>
              <a:path w="3406140">
                <a:moveTo>
                  <a:pt x="0" y="0"/>
                </a:moveTo>
                <a:lnTo>
                  <a:pt x="3406140" y="0"/>
                </a:lnTo>
              </a:path>
            </a:pathLst>
          </a:custGeom>
          <a:ln w="36576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762505" y="1650492"/>
            <a:ext cx="0" cy="406907"/>
          </a:xfrm>
          <a:custGeom>
            <a:avLst/>
            <a:gdLst/>
            <a:ahLst/>
            <a:cxnLst/>
            <a:rect l="l" t="t" r="r" b="b"/>
            <a:pathLst>
              <a:path h="406907">
                <a:moveTo>
                  <a:pt x="0" y="406907"/>
                </a:moveTo>
                <a:lnTo>
                  <a:pt x="0" y="0"/>
                </a:lnTo>
              </a:path>
            </a:pathLst>
          </a:custGeom>
          <a:ln w="41148">
            <a:solidFill>
              <a:srgbClr val="3F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80844" y="1655064"/>
            <a:ext cx="0" cy="397763"/>
          </a:xfrm>
          <a:custGeom>
            <a:avLst/>
            <a:gdLst/>
            <a:ahLst/>
            <a:cxnLst/>
            <a:rect l="l" t="t" r="r" b="b"/>
            <a:pathLst>
              <a:path h="397763">
                <a:moveTo>
                  <a:pt x="0" y="397763"/>
                </a:moveTo>
                <a:lnTo>
                  <a:pt x="0" y="0"/>
                </a:lnTo>
              </a:path>
            </a:pathLst>
          </a:custGeom>
          <a:ln w="36576">
            <a:solidFill>
              <a:srgbClr val="38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3754" y="1650492"/>
            <a:ext cx="0" cy="406907"/>
          </a:xfrm>
          <a:custGeom>
            <a:avLst/>
            <a:gdLst/>
            <a:ahLst/>
            <a:cxnLst/>
            <a:rect l="l" t="t" r="r" b="b"/>
            <a:pathLst>
              <a:path h="406907">
                <a:moveTo>
                  <a:pt x="0" y="406907"/>
                </a:moveTo>
                <a:lnTo>
                  <a:pt x="0" y="0"/>
                </a:lnTo>
              </a:path>
            </a:pathLst>
          </a:custGeom>
          <a:ln w="32004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24377" y="1655064"/>
            <a:ext cx="0" cy="397763"/>
          </a:xfrm>
          <a:custGeom>
            <a:avLst/>
            <a:gdLst/>
            <a:ahLst/>
            <a:cxnLst/>
            <a:rect l="l" t="t" r="r" b="b"/>
            <a:pathLst>
              <a:path h="397763">
                <a:moveTo>
                  <a:pt x="0" y="397763"/>
                </a:moveTo>
                <a:lnTo>
                  <a:pt x="0" y="0"/>
                </a:lnTo>
              </a:path>
            </a:pathLst>
          </a:custGeom>
          <a:ln w="4114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49573" y="1655064"/>
            <a:ext cx="0" cy="397763"/>
          </a:xfrm>
          <a:custGeom>
            <a:avLst/>
            <a:gdLst/>
            <a:ahLst/>
            <a:cxnLst/>
            <a:rect l="l" t="t" r="r" b="b"/>
            <a:pathLst>
              <a:path h="397763">
                <a:moveTo>
                  <a:pt x="0" y="397763"/>
                </a:moveTo>
                <a:lnTo>
                  <a:pt x="0" y="0"/>
                </a:lnTo>
              </a:path>
            </a:pathLst>
          </a:custGeom>
          <a:ln w="4114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67911" y="1655064"/>
            <a:ext cx="0" cy="397763"/>
          </a:xfrm>
          <a:custGeom>
            <a:avLst/>
            <a:gdLst/>
            <a:ahLst/>
            <a:cxnLst/>
            <a:rect l="l" t="t" r="r" b="b"/>
            <a:pathLst>
              <a:path h="397763">
                <a:moveTo>
                  <a:pt x="0" y="397763"/>
                </a:moveTo>
                <a:lnTo>
                  <a:pt x="0" y="0"/>
                </a:lnTo>
              </a:path>
            </a:pathLst>
          </a:custGeom>
          <a:ln w="36576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86250" y="1655064"/>
            <a:ext cx="0" cy="397763"/>
          </a:xfrm>
          <a:custGeom>
            <a:avLst/>
            <a:gdLst/>
            <a:ahLst/>
            <a:cxnLst/>
            <a:rect l="l" t="t" r="r" b="b"/>
            <a:pathLst>
              <a:path h="397763">
                <a:moveTo>
                  <a:pt x="0" y="397763"/>
                </a:moveTo>
                <a:lnTo>
                  <a:pt x="0" y="0"/>
                </a:lnTo>
              </a:path>
            </a:pathLst>
          </a:custGeom>
          <a:ln w="4114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09827" y="2253995"/>
            <a:ext cx="425196" cy="0"/>
          </a:xfrm>
          <a:custGeom>
            <a:avLst/>
            <a:gdLst/>
            <a:ahLst/>
            <a:cxnLst/>
            <a:rect l="l" t="t" r="r" b="b"/>
            <a:pathLst>
              <a:path w="425196">
                <a:moveTo>
                  <a:pt x="0" y="0"/>
                </a:moveTo>
                <a:lnTo>
                  <a:pt x="425196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35024" y="2253995"/>
            <a:ext cx="841248" cy="0"/>
          </a:xfrm>
          <a:custGeom>
            <a:avLst/>
            <a:gdLst/>
            <a:ahLst/>
            <a:cxnLst/>
            <a:rect l="l" t="t" r="r" b="b"/>
            <a:pathLst>
              <a:path w="841248">
                <a:moveTo>
                  <a:pt x="0" y="0"/>
                </a:moveTo>
                <a:lnTo>
                  <a:pt x="841248" y="0"/>
                </a:lnTo>
              </a:path>
            </a:pathLst>
          </a:custGeom>
          <a:ln w="4572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176272" y="2253995"/>
            <a:ext cx="420623" cy="0"/>
          </a:xfrm>
          <a:custGeom>
            <a:avLst/>
            <a:gdLst/>
            <a:ahLst/>
            <a:cxnLst/>
            <a:rect l="l" t="t" r="r" b="b"/>
            <a:pathLst>
              <a:path w="420623">
                <a:moveTo>
                  <a:pt x="0" y="0"/>
                </a:moveTo>
                <a:lnTo>
                  <a:pt x="420623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72917" y="2016251"/>
            <a:ext cx="0" cy="3236976"/>
          </a:xfrm>
          <a:custGeom>
            <a:avLst/>
            <a:gdLst/>
            <a:ahLst/>
            <a:cxnLst/>
            <a:rect l="l" t="t" r="r" b="b"/>
            <a:pathLst>
              <a:path h="3236976">
                <a:moveTo>
                  <a:pt x="0" y="3236976"/>
                </a:moveTo>
                <a:lnTo>
                  <a:pt x="0" y="0"/>
                </a:lnTo>
              </a:path>
            </a:pathLst>
          </a:custGeom>
          <a:ln w="4114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39261" y="2020823"/>
            <a:ext cx="0" cy="2336291"/>
          </a:xfrm>
          <a:custGeom>
            <a:avLst/>
            <a:gdLst/>
            <a:ahLst/>
            <a:cxnLst/>
            <a:rect l="l" t="t" r="r" b="b"/>
            <a:pathLst>
              <a:path h="2336291">
                <a:moveTo>
                  <a:pt x="0" y="2336291"/>
                </a:moveTo>
                <a:lnTo>
                  <a:pt x="0" y="0"/>
                </a:lnTo>
              </a:path>
            </a:pathLst>
          </a:custGeom>
          <a:ln w="4114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632453" y="2020823"/>
            <a:ext cx="0" cy="1476755"/>
          </a:xfrm>
          <a:custGeom>
            <a:avLst/>
            <a:gdLst/>
            <a:ahLst/>
            <a:cxnLst/>
            <a:rect l="l" t="t" r="r" b="b"/>
            <a:pathLst>
              <a:path h="1476755">
                <a:moveTo>
                  <a:pt x="0" y="1476755"/>
                </a:moveTo>
                <a:lnTo>
                  <a:pt x="0" y="0"/>
                </a:lnTo>
              </a:path>
            </a:pathLst>
          </a:custGeom>
          <a:ln w="4114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57650" y="2016251"/>
            <a:ext cx="0" cy="594360"/>
          </a:xfrm>
          <a:custGeom>
            <a:avLst/>
            <a:gdLst/>
            <a:ahLst/>
            <a:cxnLst/>
            <a:rect l="l" t="t" r="r" b="b"/>
            <a:pathLst>
              <a:path h="594360">
                <a:moveTo>
                  <a:pt x="0" y="594360"/>
                </a:moveTo>
                <a:lnTo>
                  <a:pt x="0" y="0"/>
                </a:lnTo>
              </a:path>
            </a:pathLst>
          </a:custGeom>
          <a:ln w="41148">
            <a:solidFill>
              <a:srgbClr val="44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02252" y="2327148"/>
            <a:ext cx="0" cy="283463"/>
          </a:xfrm>
          <a:custGeom>
            <a:avLst/>
            <a:gdLst/>
            <a:ahLst/>
            <a:cxnLst/>
            <a:rect l="l" t="t" r="r" b="b"/>
            <a:pathLst>
              <a:path h="283463">
                <a:moveTo>
                  <a:pt x="0" y="283463"/>
                </a:moveTo>
                <a:lnTo>
                  <a:pt x="0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302252" y="2779776"/>
            <a:ext cx="0" cy="201168"/>
          </a:xfrm>
          <a:custGeom>
            <a:avLst/>
            <a:gdLst/>
            <a:ahLst/>
            <a:cxnLst/>
            <a:rect l="l" t="t" r="r" b="b"/>
            <a:pathLst>
              <a:path h="201168">
                <a:moveTo>
                  <a:pt x="0" y="201168"/>
                </a:moveTo>
                <a:lnTo>
                  <a:pt x="0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11879" y="3488435"/>
            <a:ext cx="694944" cy="0"/>
          </a:xfrm>
          <a:custGeom>
            <a:avLst/>
            <a:gdLst/>
            <a:ahLst/>
            <a:cxnLst/>
            <a:rect l="l" t="t" r="r" b="b"/>
            <a:pathLst>
              <a:path w="694944">
                <a:moveTo>
                  <a:pt x="0" y="0"/>
                </a:moveTo>
                <a:lnTo>
                  <a:pt x="694944" y="0"/>
                </a:lnTo>
              </a:path>
            </a:pathLst>
          </a:custGeom>
          <a:ln w="36576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97679" y="3177539"/>
            <a:ext cx="0" cy="649224"/>
          </a:xfrm>
          <a:custGeom>
            <a:avLst/>
            <a:gdLst/>
            <a:ahLst/>
            <a:cxnLst/>
            <a:rect l="l" t="t" r="r" b="b"/>
            <a:pathLst>
              <a:path h="649224">
                <a:moveTo>
                  <a:pt x="0" y="649224"/>
                </a:moveTo>
                <a:lnTo>
                  <a:pt x="0" y="0"/>
                </a:lnTo>
              </a:path>
            </a:pathLst>
          </a:custGeom>
          <a:ln w="27432">
            <a:solidFill>
              <a:srgbClr val="28282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218688" y="4347971"/>
            <a:ext cx="1088136" cy="0"/>
          </a:xfrm>
          <a:custGeom>
            <a:avLst/>
            <a:gdLst/>
            <a:ahLst/>
            <a:cxnLst/>
            <a:rect l="l" t="t" r="r" b="b"/>
            <a:pathLst>
              <a:path w="1088136">
                <a:moveTo>
                  <a:pt x="0" y="0"/>
                </a:moveTo>
                <a:lnTo>
                  <a:pt x="1088136" y="0"/>
                </a:lnTo>
              </a:path>
            </a:pathLst>
          </a:custGeom>
          <a:ln w="36576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02252" y="4069079"/>
            <a:ext cx="0" cy="608076"/>
          </a:xfrm>
          <a:custGeom>
            <a:avLst/>
            <a:gdLst/>
            <a:ahLst/>
            <a:cxnLst/>
            <a:rect l="l" t="t" r="r" b="b"/>
            <a:pathLst>
              <a:path h="608076">
                <a:moveTo>
                  <a:pt x="0" y="608076"/>
                </a:moveTo>
                <a:lnTo>
                  <a:pt x="0" y="0"/>
                </a:lnTo>
              </a:path>
            </a:pathLst>
          </a:custGeom>
          <a:ln w="1828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752344" y="5246370"/>
            <a:ext cx="1554480" cy="0"/>
          </a:xfrm>
          <a:custGeom>
            <a:avLst/>
            <a:gdLst/>
            <a:ahLst/>
            <a:cxnLst/>
            <a:rect l="l" t="t" r="r" b="b"/>
            <a:pathLst>
              <a:path w="1554479">
                <a:moveTo>
                  <a:pt x="0" y="0"/>
                </a:moveTo>
                <a:lnTo>
                  <a:pt x="1554480" y="0"/>
                </a:lnTo>
              </a:path>
            </a:pathLst>
          </a:custGeom>
          <a:ln w="4114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02252" y="4965191"/>
            <a:ext cx="0" cy="617220"/>
          </a:xfrm>
          <a:custGeom>
            <a:avLst/>
            <a:gdLst/>
            <a:ahLst/>
            <a:cxnLst/>
            <a:rect l="l" t="t" r="r" b="b"/>
            <a:pathLst>
              <a:path h="617220">
                <a:moveTo>
                  <a:pt x="0" y="617220"/>
                </a:moveTo>
                <a:lnTo>
                  <a:pt x="0" y="0"/>
                </a:lnTo>
              </a:path>
            </a:pathLst>
          </a:custGeom>
          <a:ln w="27432">
            <a:solidFill>
              <a:srgbClr val="38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9908" y="134365"/>
            <a:ext cx="6927850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spc="70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40" dirty="0" smtClean="0">
                <a:solidFill>
                  <a:srgbClr val="010101"/>
                </a:solidFill>
                <a:latin typeface="Arial"/>
                <a:cs typeface="Arial"/>
              </a:rPr>
              <a:t>13-8 </a:t>
            </a:r>
            <a:r>
              <a:rPr sz="1750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15" dirty="0" smtClean="0">
                <a:solidFill>
                  <a:srgbClr val="010101"/>
                </a:solidFill>
                <a:latin typeface="Arial"/>
                <a:cs typeface="Arial"/>
              </a:rPr>
              <a:t>8237A-5</a:t>
            </a:r>
            <a:r>
              <a:rPr sz="1700" spc="1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60" dirty="0" smtClean="0">
                <a:solidFill>
                  <a:srgbClr val="010101"/>
                </a:solidFill>
                <a:latin typeface="Arial"/>
                <a:cs typeface="Arial"/>
              </a:rPr>
              <a:t>mask</a:t>
            </a:r>
            <a:r>
              <a:rPr sz="170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0" dirty="0" smtClean="0">
                <a:solidFill>
                  <a:srgbClr val="010101"/>
                </a:solidFill>
                <a:latin typeface="Arial"/>
                <a:cs typeface="Arial"/>
              </a:rPr>
              <a:t>register. </a:t>
            </a:r>
            <a:r>
              <a:rPr sz="1700" spc="-2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20" dirty="0" smtClean="0">
                <a:solidFill>
                  <a:srgbClr val="010101"/>
                </a:solidFill>
                <a:latin typeface="Arial"/>
                <a:cs typeface="Arial"/>
              </a:rPr>
              <a:t>(</a:t>
            </a:r>
            <a:r>
              <a:rPr sz="1700" spc="25" dirty="0" smtClean="0">
                <a:solidFill>
                  <a:srgbClr val="010101"/>
                </a:solidFill>
                <a:latin typeface="Arial"/>
                <a:cs typeface="Arial"/>
              </a:rPr>
              <a:t>Courtesy</a:t>
            </a:r>
            <a:r>
              <a:rPr sz="1700" spc="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5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00" spc="1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25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1700" spc="-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15" dirty="0" smtClean="0">
                <a:solidFill>
                  <a:srgbClr val="010101"/>
                </a:solidFill>
                <a:latin typeface="Arial"/>
                <a:cs typeface="Arial"/>
              </a:rPr>
              <a:t>Corporation.)</a:t>
            </a:r>
            <a:endParaRPr sz="17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38860" y="1258823"/>
            <a:ext cx="5434965" cy="377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23545" algn="l"/>
                <a:tab pos="844550" algn="l"/>
                <a:tab pos="1274445" algn="l"/>
                <a:tab pos="1685925" algn="l"/>
                <a:tab pos="2110740" algn="l"/>
                <a:tab pos="2559050" algn="l"/>
                <a:tab pos="2961005" algn="l"/>
              </a:tabLst>
            </a:pPr>
            <a:r>
              <a:rPr sz="2400" spc="155" dirty="0" smtClean="0">
                <a:solidFill>
                  <a:srgbClr val="333333"/>
                </a:solidFill>
                <a:latin typeface="Times New Roman"/>
                <a:cs typeface="Times New Roman"/>
              </a:rPr>
              <a:t>7	6	</a:t>
            </a:r>
            <a:r>
              <a:rPr sz="2400" spc="310" dirty="0" smtClean="0">
                <a:solidFill>
                  <a:srgbClr val="333333"/>
                </a:solidFill>
                <a:latin typeface="Times New Roman"/>
                <a:cs typeface="Times New Roman"/>
              </a:rPr>
              <a:t>5	</a:t>
            </a:r>
            <a:r>
              <a:rPr sz="2400" spc="140" dirty="0" smtClean="0">
                <a:solidFill>
                  <a:srgbClr val="333333"/>
                </a:solidFill>
                <a:latin typeface="Times New Roman"/>
                <a:cs typeface="Times New Roman"/>
              </a:rPr>
              <a:t>4	</a:t>
            </a:r>
            <a:r>
              <a:rPr sz="2400" spc="395" dirty="0" smtClean="0">
                <a:solidFill>
                  <a:srgbClr val="333333"/>
                </a:solidFill>
                <a:latin typeface="Times New Roman"/>
                <a:cs typeface="Times New Roman"/>
              </a:rPr>
              <a:t>3	</a:t>
            </a:r>
            <a:r>
              <a:rPr sz="2400" spc="95" dirty="0" smtClean="0">
                <a:solidFill>
                  <a:srgbClr val="333333"/>
                </a:solidFill>
                <a:latin typeface="Times New Roman"/>
                <a:cs typeface="Times New Roman"/>
              </a:rPr>
              <a:t>2	</a:t>
            </a:r>
            <a:r>
              <a:rPr sz="2400" spc="10" dirty="0" smtClean="0">
                <a:solidFill>
                  <a:srgbClr val="333333"/>
                </a:solidFill>
                <a:latin typeface="Times New Roman"/>
                <a:cs typeface="Times New Roman"/>
              </a:rPr>
              <a:t>1	</a:t>
            </a:r>
            <a:r>
              <a:rPr sz="2400" spc="355" dirty="0" smtClean="0">
                <a:solidFill>
                  <a:srgbClr val="333333"/>
                </a:solidFill>
                <a:latin typeface="Times New Roman"/>
                <a:cs typeface="Times New Roman"/>
              </a:rPr>
              <a:t>o.-</a:t>
            </a:r>
            <a:r>
              <a:rPr sz="2400" spc="245" dirty="0" smtClean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400" spc="370" dirty="0" smtClean="0">
                <a:solidFill>
                  <a:srgbClr val="333333"/>
                </a:solidFill>
                <a:latin typeface="Times New Roman"/>
                <a:cs typeface="Times New Roman"/>
              </a:rPr>
              <a:t>-Bit</a:t>
            </a:r>
            <a:r>
              <a:rPr sz="2400" spc="250" dirty="0" smtClean="0">
                <a:solidFill>
                  <a:srgbClr val="333333"/>
                </a:solidFill>
                <a:latin typeface="Times New Roman"/>
                <a:cs typeface="Times New Roman"/>
              </a:rPr>
              <a:t> </a:t>
            </a:r>
            <a:r>
              <a:rPr sz="2300" spc="95" dirty="0" smtClean="0">
                <a:solidFill>
                  <a:srgbClr val="333333"/>
                </a:solidFill>
                <a:latin typeface="Arial"/>
                <a:cs typeface="Arial"/>
              </a:rPr>
              <a:t>Number</a:t>
            </a:r>
            <a:endParaRPr sz="23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10844" y="2038603"/>
            <a:ext cx="158115" cy="209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675" dirty="0" smtClean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endParaRPr sz="13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724660" y="2107438"/>
            <a:ext cx="157480" cy="2470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spc="605" dirty="0" smtClean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endParaRPr sz="15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497327" y="2032253"/>
            <a:ext cx="158115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spc="660" dirty="0" smtClean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endParaRPr sz="13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057147" y="2283714"/>
            <a:ext cx="1433195" cy="3530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spc="10" dirty="0" smtClean="0">
                <a:solidFill>
                  <a:srgbClr val="333333"/>
                </a:solidFill>
                <a:latin typeface="Arial"/>
                <a:cs typeface="Arial"/>
              </a:rPr>
              <a:t>Donlt</a:t>
            </a:r>
            <a:r>
              <a:rPr sz="2250" spc="3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45" dirty="0" smtClean="0">
                <a:solidFill>
                  <a:srgbClr val="333333"/>
                </a:solidFill>
                <a:latin typeface="Arial"/>
                <a:cs typeface="Arial"/>
              </a:rPr>
              <a:t>Care</a:t>
            </a:r>
            <a:endParaRPr sz="22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65523" y="2244344"/>
            <a:ext cx="299720" cy="620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825" dirty="0" smtClean="0">
                <a:solidFill>
                  <a:srgbClr val="333333"/>
                </a:solidFill>
                <a:latin typeface="Times New Roman"/>
                <a:cs typeface="Times New Roman"/>
              </a:rPr>
              <a:t>-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21555" y="2593594"/>
            <a:ext cx="135255" cy="47370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50" spc="-425" dirty="0" smtClean="0">
                <a:solidFill>
                  <a:srgbClr val="333333"/>
                </a:solidFill>
                <a:latin typeface="Arial"/>
                <a:cs typeface="Arial"/>
              </a:rPr>
              <a:t>..</a:t>
            </a:r>
            <a:endParaRPr sz="30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07840" y="3363214"/>
            <a:ext cx="143510" cy="139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550" spc="-745" dirty="0" smtClean="0">
                <a:solidFill>
                  <a:srgbClr val="333333"/>
                </a:solidFill>
                <a:latin typeface="Times New Roman"/>
                <a:cs typeface="Times New Roman"/>
              </a:rPr>
              <a:t>-</a:t>
            </a:r>
            <a:endParaRPr sz="455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5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marL="26034">
              <a:lnSpc>
                <a:spcPct val="100000"/>
              </a:lnSpc>
            </a:pPr>
            <a:r>
              <a:rPr sz="2900" spc="-405" dirty="0" smtClean="0">
                <a:solidFill>
                  <a:srgbClr val="333333"/>
                </a:solidFill>
                <a:latin typeface="Arial"/>
                <a:cs typeface="Arial"/>
              </a:rPr>
              <a:t>..</a:t>
            </a:r>
            <a:endParaRPr sz="29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307840" y="5165090"/>
            <a:ext cx="149225" cy="504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50" spc="-425" dirty="0" smtClean="0">
                <a:solidFill>
                  <a:srgbClr val="333333"/>
                </a:solidFill>
                <a:latin typeface="Arial"/>
                <a:cs typeface="Arial"/>
              </a:rPr>
              <a:t>..</a:t>
            </a:r>
            <a:endParaRPr sz="325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632452" y="2292858"/>
            <a:ext cx="3637279" cy="32975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18770" algn="l"/>
              </a:tabLst>
            </a:pPr>
            <a:r>
              <a:rPr sz="2250" spc="100" dirty="0" smtClean="0">
                <a:solidFill>
                  <a:srgbClr val="333333"/>
                </a:solidFill>
                <a:latin typeface="Arial"/>
                <a:cs typeface="Arial"/>
              </a:rPr>
              <a:t>0	</a:t>
            </a:r>
            <a:r>
              <a:rPr sz="2250" spc="30" dirty="0" smtClean="0">
                <a:solidFill>
                  <a:srgbClr val="333333"/>
                </a:solidFill>
                <a:latin typeface="Arial"/>
                <a:cs typeface="Arial"/>
              </a:rPr>
              <a:t>Clear</a:t>
            </a:r>
            <a:r>
              <a:rPr sz="2250" spc="6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45" dirty="0" smtClean="0">
                <a:solidFill>
                  <a:srgbClr val="333333"/>
                </a:solidFill>
                <a:latin typeface="Arial"/>
                <a:cs typeface="Arial"/>
              </a:rPr>
              <a:t>channel</a:t>
            </a:r>
            <a:r>
              <a:rPr sz="2250" spc="14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135" dirty="0" smtClean="0">
                <a:solidFill>
                  <a:srgbClr val="333333"/>
                </a:solidFill>
                <a:latin typeface="Arial"/>
                <a:cs typeface="Arial"/>
              </a:rPr>
              <a:t>0</a:t>
            </a:r>
            <a:r>
              <a:rPr sz="2250" spc="-3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50" dirty="0" smtClean="0">
                <a:solidFill>
                  <a:srgbClr val="333333"/>
                </a:solidFill>
                <a:latin typeface="Arial"/>
                <a:cs typeface="Arial"/>
              </a:rPr>
              <a:t>mask</a:t>
            </a:r>
            <a:r>
              <a:rPr sz="2250" spc="1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35" dirty="0" smtClean="0">
                <a:solidFill>
                  <a:srgbClr val="333333"/>
                </a:solidFill>
                <a:latin typeface="Arial"/>
                <a:cs typeface="Arial"/>
              </a:rPr>
              <a:t>bit</a:t>
            </a:r>
            <a:endParaRPr sz="2250">
              <a:latin typeface="Arial"/>
              <a:cs typeface="Arial"/>
            </a:endParaRPr>
          </a:p>
          <a:p>
            <a:pPr marL="30480">
              <a:lnSpc>
                <a:spcPts val="2630"/>
              </a:lnSpc>
            </a:pPr>
            <a:r>
              <a:rPr sz="2250" spc="85" dirty="0" smtClean="0">
                <a:solidFill>
                  <a:srgbClr val="333333"/>
                </a:solidFill>
                <a:latin typeface="Arial"/>
                <a:cs typeface="Arial"/>
              </a:rPr>
              <a:t>1 </a:t>
            </a:r>
            <a:r>
              <a:rPr sz="2250" spc="-29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10" dirty="0" smtClean="0">
                <a:solidFill>
                  <a:srgbClr val="333333"/>
                </a:solidFill>
                <a:latin typeface="Arial"/>
                <a:cs typeface="Arial"/>
              </a:rPr>
              <a:t>Set</a:t>
            </a:r>
            <a:r>
              <a:rPr sz="2250" spc="7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45" dirty="0" smtClean="0">
                <a:solidFill>
                  <a:srgbClr val="333333"/>
                </a:solidFill>
                <a:latin typeface="Arial"/>
                <a:cs typeface="Arial"/>
              </a:rPr>
              <a:t>channel</a:t>
            </a:r>
            <a:r>
              <a:rPr sz="2250" spc="7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185" dirty="0" smtClean="0">
                <a:solidFill>
                  <a:srgbClr val="333333"/>
                </a:solidFill>
                <a:latin typeface="Arial"/>
                <a:cs typeface="Arial"/>
              </a:rPr>
              <a:t>0</a:t>
            </a:r>
            <a:r>
              <a:rPr sz="2250" spc="-1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25" dirty="0" smtClean="0">
                <a:solidFill>
                  <a:srgbClr val="333333"/>
                </a:solidFill>
                <a:latin typeface="Arial"/>
                <a:cs typeface="Arial"/>
              </a:rPr>
              <a:t>mask</a:t>
            </a:r>
            <a:r>
              <a:rPr sz="2250" spc="15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20" dirty="0" smtClean="0">
                <a:solidFill>
                  <a:srgbClr val="333333"/>
                </a:solidFill>
                <a:latin typeface="Arial"/>
                <a:cs typeface="Arial"/>
              </a:rPr>
              <a:t>bit</a:t>
            </a:r>
            <a:endParaRPr sz="225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39"/>
              </a:spcBef>
            </a:pPr>
            <a:endParaRPr sz="1400"/>
          </a:p>
          <a:p>
            <a:pPr marL="12700">
              <a:lnSpc>
                <a:spcPct val="100000"/>
              </a:lnSpc>
              <a:tabLst>
                <a:tab pos="314325" algn="l"/>
              </a:tabLst>
            </a:pPr>
            <a:r>
              <a:rPr sz="2250" spc="100" dirty="0" smtClean="0">
                <a:solidFill>
                  <a:srgbClr val="333333"/>
                </a:solidFill>
                <a:latin typeface="Arial"/>
                <a:cs typeface="Arial"/>
              </a:rPr>
              <a:t>0	</a:t>
            </a:r>
            <a:r>
              <a:rPr sz="2250" spc="40" dirty="0" smtClean="0">
                <a:solidFill>
                  <a:srgbClr val="333333"/>
                </a:solidFill>
                <a:latin typeface="Arial"/>
                <a:cs typeface="Arial"/>
              </a:rPr>
              <a:t>Clear</a:t>
            </a:r>
            <a:r>
              <a:rPr sz="2250" spc="45" dirty="0" smtClean="0">
                <a:solidFill>
                  <a:srgbClr val="333333"/>
                </a:solidFill>
                <a:latin typeface="Arial"/>
                <a:cs typeface="Arial"/>
              </a:rPr>
              <a:t> channel</a:t>
            </a:r>
            <a:r>
              <a:rPr sz="2250" spc="25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235" dirty="0" smtClean="0">
                <a:solidFill>
                  <a:srgbClr val="333333"/>
                </a:solidFill>
                <a:latin typeface="Arial"/>
                <a:cs typeface="Arial"/>
              </a:rPr>
              <a:t>1</a:t>
            </a:r>
            <a:r>
              <a:rPr sz="2250" spc="-24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50" dirty="0" smtClean="0">
                <a:solidFill>
                  <a:srgbClr val="333333"/>
                </a:solidFill>
                <a:latin typeface="Arial"/>
                <a:cs typeface="Arial"/>
              </a:rPr>
              <a:t>mask</a:t>
            </a:r>
            <a:r>
              <a:rPr sz="2250" spc="1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35" dirty="0" smtClean="0">
                <a:solidFill>
                  <a:srgbClr val="333333"/>
                </a:solidFill>
                <a:latin typeface="Arial"/>
                <a:cs typeface="Arial"/>
              </a:rPr>
              <a:t>bit</a:t>
            </a:r>
            <a:endParaRPr sz="2250">
              <a:latin typeface="Arial"/>
              <a:cs typeface="Arial"/>
            </a:endParaRPr>
          </a:p>
          <a:p>
            <a:pPr marL="30480">
              <a:lnSpc>
                <a:spcPts val="2630"/>
              </a:lnSpc>
            </a:pPr>
            <a:r>
              <a:rPr sz="2250" spc="85" dirty="0" smtClean="0">
                <a:solidFill>
                  <a:srgbClr val="333333"/>
                </a:solidFill>
                <a:latin typeface="Arial"/>
                <a:cs typeface="Arial"/>
              </a:rPr>
              <a:t>1 </a:t>
            </a:r>
            <a:r>
              <a:rPr sz="2250" spc="-29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10" dirty="0" smtClean="0">
                <a:solidFill>
                  <a:srgbClr val="333333"/>
                </a:solidFill>
                <a:latin typeface="Arial"/>
                <a:cs typeface="Arial"/>
              </a:rPr>
              <a:t>Set</a:t>
            </a:r>
            <a:r>
              <a:rPr sz="2250" spc="7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45" dirty="0" smtClean="0">
                <a:solidFill>
                  <a:srgbClr val="333333"/>
                </a:solidFill>
                <a:latin typeface="Arial"/>
                <a:cs typeface="Arial"/>
              </a:rPr>
              <a:t>channel</a:t>
            </a:r>
            <a:r>
              <a:rPr sz="2250" spc="21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160" dirty="0" smtClean="0">
                <a:solidFill>
                  <a:srgbClr val="333333"/>
                </a:solidFill>
                <a:latin typeface="Arial"/>
                <a:cs typeface="Arial"/>
              </a:rPr>
              <a:t>1</a:t>
            </a:r>
            <a:r>
              <a:rPr sz="2250" spc="-13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25" dirty="0" smtClean="0">
                <a:solidFill>
                  <a:srgbClr val="333333"/>
                </a:solidFill>
                <a:latin typeface="Arial"/>
                <a:cs typeface="Arial"/>
              </a:rPr>
              <a:t>mask</a:t>
            </a:r>
            <a:r>
              <a:rPr sz="2250" spc="15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20" dirty="0" smtClean="0">
                <a:solidFill>
                  <a:srgbClr val="333333"/>
                </a:solidFill>
                <a:latin typeface="Arial"/>
                <a:cs typeface="Arial"/>
              </a:rPr>
              <a:t>bit</a:t>
            </a:r>
            <a:endParaRPr sz="225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32"/>
              </a:spcBef>
            </a:pPr>
            <a:endParaRPr sz="1300"/>
          </a:p>
          <a:p>
            <a:pPr marL="12700">
              <a:lnSpc>
                <a:spcPct val="100000"/>
              </a:lnSpc>
              <a:tabLst>
                <a:tab pos="318770" algn="l"/>
              </a:tabLst>
            </a:pPr>
            <a:r>
              <a:rPr sz="2250" spc="100" dirty="0" smtClean="0">
                <a:solidFill>
                  <a:srgbClr val="333333"/>
                </a:solidFill>
                <a:latin typeface="Arial"/>
                <a:cs typeface="Arial"/>
              </a:rPr>
              <a:t>0	</a:t>
            </a:r>
            <a:r>
              <a:rPr sz="2250" spc="30" dirty="0" smtClean="0">
                <a:solidFill>
                  <a:srgbClr val="333333"/>
                </a:solidFill>
                <a:latin typeface="Arial"/>
                <a:cs typeface="Arial"/>
              </a:rPr>
              <a:t>Clear</a:t>
            </a:r>
            <a:r>
              <a:rPr sz="2250" spc="1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45" dirty="0" smtClean="0">
                <a:solidFill>
                  <a:srgbClr val="333333"/>
                </a:solidFill>
                <a:latin typeface="Arial"/>
                <a:cs typeface="Arial"/>
              </a:rPr>
              <a:t>channel</a:t>
            </a:r>
            <a:r>
              <a:rPr sz="2250" spc="7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110" dirty="0" smtClean="0">
                <a:solidFill>
                  <a:srgbClr val="333333"/>
                </a:solidFill>
                <a:latin typeface="Arial"/>
                <a:cs typeface="Arial"/>
              </a:rPr>
              <a:t>2</a:t>
            </a:r>
            <a:r>
              <a:rPr sz="2250" spc="2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50" dirty="0" smtClean="0">
                <a:solidFill>
                  <a:srgbClr val="333333"/>
                </a:solidFill>
                <a:latin typeface="Arial"/>
                <a:cs typeface="Arial"/>
              </a:rPr>
              <a:t>mask</a:t>
            </a:r>
            <a:r>
              <a:rPr sz="2250" spc="1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35" dirty="0" smtClean="0">
                <a:solidFill>
                  <a:srgbClr val="333333"/>
                </a:solidFill>
                <a:latin typeface="Arial"/>
                <a:cs typeface="Arial"/>
              </a:rPr>
              <a:t>bit</a:t>
            </a:r>
            <a:endParaRPr sz="2250">
              <a:latin typeface="Arial"/>
              <a:cs typeface="Arial"/>
            </a:endParaRPr>
          </a:p>
          <a:p>
            <a:pPr marL="30480">
              <a:lnSpc>
                <a:spcPts val="2630"/>
              </a:lnSpc>
            </a:pPr>
            <a:r>
              <a:rPr sz="2250" spc="85" dirty="0" smtClean="0">
                <a:solidFill>
                  <a:srgbClr val="333333"/>
                </a:solidFill>
                <a:latin typeface="Arial"/>
                <a:cs typeface="Arial"/>
              </a:rPr>
              <a:t>1 </a:t>
            </a:r>
            <a:r>
              <a:rPr sz="2250" spc="-29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10" dirty="0" smtClean="0">
                <a:solidFill>
                  <a:srgbClr val="333333"/>
                </a:solidFill>
                <a:latin typeface="Arial"/>
                <a:cs typeface="Arial"/>
              </a:rPr>
              <a:t>Set</a:t>
            </a:r>
            <a:r>
              <a:rPr sz="2250" spc="7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45" dirty="0" smtClean="0">
                <a:solidFill>
                  <a:srgbClr val="333333"/>
                </a:solidFill>
                <a:latin typeface="Arial"/>
                <a:cs typeface="Arial"/>
              </a:rPr>
              <a:t>channel</a:t>
            </a:r>
            <a:r>
              <a:rPr sz="2250" spc="7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75" dirty="0" smtClean="0">
                <a:solidFill>
                  <a:srgbClr val="333333"/>
                </a:solidFill>
                <a:latin typeface="Arial"/>
                <a:cs typeface="Arial"/>
              </a:rPr>
              <a:t>2</a:t>
            </a:r>
            <a:r>
              <a:rPr sz="2250" spc="1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40" dirty="0" smtClean="0">
                <a:solidFill>
                  <a:srgbClr val="333333"/>
                </a:solidFill>
                <a:latin typeface="Arial"/>
                <a:cs typeface="Arial"/>
              </a:rPr>
              <a:t>mask</a:t>
            </a:r>
            <a:r>
              <a:rPr sz="2250" spc="10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20" dirty="0" smtClean="0">
                <a:solidFill>
                  <a:srgbClr val="333333"/>
                </a:solidFill>
                <a:latin typeface="Arial"/>
                <a:cs typeface="Arial"/>
              </a:rPr>
              <a:t>bit</a:t>
            </a:r>
            <a:endParaRPr sz="2250">
              <a:latin typeface="Arial"/>
              <a:cs typeface="Arial"/>
            </a:endParaRPr>
          </a:p>
          <a:p>
            <a:pPr>
              <a:lnSpc>
                <a:spcPts val="800"/>
              </a:lnSpc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  <a:tabLst>
                <a:tab pos="323215" algn="l"/>
              </a:tabLst>
            </a:pPr>
            <a:r>
              <a:rPr sz="2250" spc="100" dirty="0" smtClean="0">
                <a:solidFill>
                  <a:srgbClr val="333333"/>
                </a:solidFill>
                <a:latin typeface="Arial"/>
                <a:cs typeface="Arial"/>
              </a:rPr>
              <a:t>0	</a:t>
            </a:r>
            <a:r>
              <a:rPr sz="2250" spc="30" dirty="0" smtClean="0">
                <a:solidFill>
                  <a:srgbClr val="333333"/>
                </a:solidFill>
                <a:latin typeface="Arial"/>
                <a:cs typeface="Arial"/>
              </a:rPr>
              <a:t>Clear </a:t>
            </a:r>
            <a:r>
              <a:rPr sz="2250" spc="45" dirty="0" smtClean="0">
                <a:solidFill>
                  <a:srgbClr val="333333"/>
                </a:solidFill>
                <a:latin typeface="Arial"/>
                <a:cs typeface="Arial"/>
              </a:rPr>
              <a:t>channel</a:t>
            </a:r>
            <a:r>
              <a:rPr sz="2250" spc="17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85" dirty="0" smtClean="0">
                <a:solidFill>
                  <a:srgbClr val="333333"/>
                </a:solidFill>
                <a:latin typeface="Arial"/>
                <a:cs typeface="Arial"/>
              </a:rPr>
              <a:t>3</a:t>
            </a:r>
            <a:r>
              <a:rPr sz="2250" spc="-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50" dirty="0" smtClean="0">
                <a:solidFill>
                  <a:srgbClr val="333333"/>
                </a:solidFill>
                <a:latin typeface="Arial"/>
                <a:cs typeface="Arial"/>
              </a:rPr>
              <a:t>mask</a:t>
            </a:r>
            <a:r>
              <a:rPr sz="2250" spc="1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35" dirty="0" smtClean="0">
                <a:solidFill>
                  <a:srgbClr val="333333"/>
                </a:solidFill>
                <a:latin typeface="Arial"/>
                <a:cs typeface="Arial"/>
              </a:rPr>
              <a:t>bit</a:t>
            </a:r>
            <a:endParaRPr sz="2250">
              <a:latin typeface="Arial"/>
              <a:cs typeface="Arial"/>
            </a:endParaRPr>
          </a:p>
          <a:p>
            <a:pPr marL="30480">
              <a:lnSpc>
                <a:spcPts val="2630"/>
              </a:lnSpc>
            </a:pPr>
            <a:r>
              <a:rPr sz="2250" spc="85" dirty="0" smtClean="0">
                <a:solidFill>
                  <a:srgbClr val="333333"/>
                </a:solidFill>
                <a:latin typeface="Arial"/>
                <a:cs typeface="Arial"/>
              </a:rPr>
              <a:t>1 </a:t>
            </a:r>
            <a:r>
              <a:rPr sz="2250" spc="-29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10" dirty="0" smtClean="0">
                <a:solidFill>
                  <a:srgbClr val="333333"/>
                </a:solidFill>
                <a:latin typeface="Arial"/>
                <a:cs typeface="Arial"/>
              </a:rPr>
              <a:t>Set</a:t>
            </a:r>
            <a:r>
              <a:rPr sz="2250" spc="3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45" dirty="0" smtClean="0">
                <a:solidFill>
                  <a:srgbClr val="333333"/>
                </a:solidFill>
                <a:latin typeface="Arial"/>
                <a:cs typeface="Arial"/>
              </a:rPr>
              <a:t>channel</a:t>
            </a:r>
            <a:r>
              <a:rPr sz="2250" spc="17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85" dirty="0" smtClean="0">
                <a:solidFill>
                  <a:srgbClr val="333333"/>
                </a:solidFill>
                <a:latin typeface="Arial"/>
                <a:cs typeface="Arial"/>
              </a:rPr>
              <a:t>3</a:t>
            </a:r>
            <a:r>
              <a:rPr sz="2250" spc="1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25" dirty="0" smtClean="0">
                <a:solidFill>
                  <a:srgbClr val="333333"/>
                </a:solidFill>
                <a:latin typeface="Arial"/>
                <a:cs typeface="Arial"/>
              </a:rPr>
              <a:t>mask</a:t>
            </a:r>
            <a:r>
              <a:rPr sz="2250" spc="155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2250" spc="20" dirty="0" smtClean="0">
                <a:solidFill>
                  <a:srgbClr val="333333"/>
                </a:solidFill>
                <a:latin typeface="Arial"/>
                <a:cs typeface="Arial"/>
              </a:rPr>
              <a:t>bit</a:t>
            </a:r>
            <a:endParaRPr sz="22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333333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00437" y="6453178"/>
            <a:ext cx="23533" cy="160532"/>
          </a:xfrm>
          <a:custGeom>
            <a:avLst/>
            <a:gdLst/>
            <a:ahLst/>
            <a:cxnLst/>
            <a:rect l="l" t="t" r="r" b="b"/>
            <a:pathLst>
              <a:path w="23533" h="160532">
                <a:moveTo>
                  <a:pt x="0" y="0"/>
                </a:moveTo>
                <a:lnTo>
                  <a:pt x="23533" y="0"/>
                </a:lnTo>
                <a:lnTo>
                  <a:pt x="23533" y="160532"/>
                </a:lnTo>
                <a:lnTo>
                  <a:pt x="0" y="160532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24460" y="6240526"/>
            <a:ext cx="3694429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9950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9950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46836" y="6427215"/>
            <a:ext cx="369062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333333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33333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33333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46836" y="6695185"/>
            <a:ext cx="70231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9728" y="6453885"/>
            <a:ext cx="65786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950" dirty="0" smtClean="0">
                <a:solidFill>
                  <a:srgbClr val="D1D1D1"/>
                </a:solidFill>
                <a:latin typeface="Arial"/>
                <a:cs typeface="Arial"/>
              </a:rPr>
              <a:t>PEARSON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172339"/>
            <a:ext cx="5586095" cy="1335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823</a:t>
            </a:r>
            <a:r>
              <a:rPr sz="4000" b="1" spc="-25" dirty="0" smtClean="0">
                <a:latin typeface="Arial"/>
                <a:cs typeface="Arial"/>
              </a:rPr>
              <a:t>7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Internal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Registers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"/>
              </a:spcBef>
            </a:pPr>
            <a:endParaRPr sz="950"/>
          </a:p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SR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" y="1677542"/>
            <a:ext cx="8082280" cy="44500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21018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st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tus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reg</a:t>
            </a:r>
            <a:r>
              <a:rPr sz="3200" b="1" spc="-15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st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r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status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each DMA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l.</a:t>
            </a:r>
            <a:r>
              <a:rPr sz="3200" spc="-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TC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 in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icate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if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 cha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ach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term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co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nt (tra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sferred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its 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ytes).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When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erm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re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DMA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rmi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qu</a:t>
            </a:r>
            <a:r>
              <a:rPr sz="2800" spc="-15" dirty="0" smtClean="0">
                <a:latin typeface="Arial"/>
                <a:cs typeface="Arial"/>
              </a:rPr>
              <a:t>est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bits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ndi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whether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DR</a:t>
            </a:r>
            <a:r>
              <a:rPr sz="2800" spc="-35" dirty="0" smtClean="0">
                <a:latin typeface="Arial"/>
                <a:cs typeface="Arial"/>
              </a:rPr>
              <a:t>E</a:t>
            </a:r>
            <a:r>
              <a:rPr sz="2800" spc="-25" dirty="0" smtClean="0">
                <a:latin typeface="Arial"/>
                <a:cs typeface="Arial"/>
              </a:rPr>
              <a:t>Q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iv</a:t>
            </a: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nel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ctiv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23544" y="1858517"/>
            <a:ext cx="3264407" cy="0"/>
          </a:xfrm>
          <a:custGeom>
            <a:avLst/>
            <a:gdLst/>
            <a:ahLst/>
            <a:cxnLst/>
            <a:rect l="l" t="t" r="r" b="b"/>
            <a:pathLst>
              <a:path w="3264407">
                <a:moveTo>
                  <a:pt x="0" y="0"/>
                </a:moveTo>
                <a:lnTo>
                  <a:pt x="3264407" y="0"/>
                </a:lnTo>
              </a:path>
            </a:pathLst>
          </a:custGeom>
          <a:ln w="41148">
            <a:solidFill>
              <a:srgbClr val="44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3544" y="2208276"/>
            <a:ext cx="3264407" cy="0"/>
          </a:xfrm>
          <a:custGeom>
            <a:avLst/>
            <a:gdLst/>
            <a:ahLst/>
            <a:cxnLst/>
            <a:rect l="l" t="t" r="r" b="b"/>
            <a:pathLst>
              <a:path w="3264407">
                <a:moveTo>
                  <a:pt x="0" y="0"/>
                </a:moveTo>
                <a:lnTo>
                  <a:pt x="3264407" y="0"/>
                </a:lnTo>
              </a:path>
            </a:pathLst>
          </a:custGeom>
          <a:ln w="36576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4117" y="1837944"/>
            <a:ext cx="0" cy="388619"/>
          </a:xfrm>
          <a:custGeom>
            <a:avLst/>
            <a:gdLst/>
            <a:ahLst/>
            <a:cxnLst/>
            <a:rect l="l" t="t" r="r" b="b"/>
            <a:pathLst>
              <a:path h="388619">
                <a:moveTo>
                  <a:pt x="0" y="388619"/>
                </a:moveTo>
                <a:lnTo>
                  <a:pt x="0" y="0"/>
                </a:lnTo>
              </a:path>
            </a:pathLst>
          </a:custGeom>
          <a:ln w="41148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3855" y="2189988"/>
            <a:ext cx="0" cy="3031236"/>
          </a:xfrm>
          <a:custGeom>
            <a:avLst/>
            <a:gdLst/>
            <a:ahLst/>
            <a:cxnLst/>
            <a:rect l="l" t="t" r="r" b="b"/>
            <a:pathLst>
              <a:path h="3031236">
                <a:moveTo>
                  <a:pt x="0" y="3031236"/>
                </a:moveTo>
                <a:lnTo>
                  <a:pt x="0" y="0"/>
                </a:lnTo>
              </a:path>
            </a:pathLst>
          </a:custGeom>
          <a:ln w="36576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48739" y="1837944"/>
            <a:ext cx="0" cy="388619"/>
          </a:xfrm>
          <a:custGeom>
            <a:avLst/>
            <a:gdLst/>
            <a:ahLst/>
            <a:cxnLst/>
            <a:rect l="l" t="t" r="r" b="b"/>
            <a:pathLst>
              <a:path h="388619">
                <a:moveTo>
                  <a:pt x="0" y="388619"/>
                </a:moveTo>
                <a:lnTo>
                  <a:pt x="0" y="0"/>
                </a:lnTo>
              </a:path>
            </a:pathLst>
          </a:custGeom>
          <a:ln w="36576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9333" y="2189988"/>
            <a:ext cx="0" cy="2706624"/>
          </a:xfrm>
          <a:custGeom>
            <a:avLst/>
            <a:gdLst/>
            <a:ahLst/>
            <a:cxnLst/>
            <a:rect l="l" t="t" r="r" b="b"/>
            <a:pathLst>
              <a:path h="2706624">
                <a:moveTo>
                  <a:pt x="0" y="2706624"/>
                </a:moveTo>
                <a:lnTo>
                  <a:pt x="0" y="0"/>
                </a:lnTo>
              </a:path>
            </a:pathLst>
          </a:custGeom>
          <a:ln w="32004">
            <a:solidFill>
              <a:srgbClr val="34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1076" y="1837944"/>
            <a:ext cx="0" cy="388619"/>
          </a:xfrm>
          <a:custGeom>
            <a:avLst/>
            <a:gdLst/>
            <a:ahLst/>
            <a:cxnLst/>
            <a:rect l="l" t="t" r="r" b="b"/>
            <a:pathLst>
              <a:path h="388619">
                <a:moveTo>
                  <a:pt x="0" y="388619"/>
                </a:moveTo>
                <a:lnTo>
                  <a:pt x="0" y="0"/>
                </a:lnTo>
              </a:path>
            </a:pathLst>
          </a:custGeom>
          <a:ln w="36576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47672" y="2189988"/>
            <a:ext cx="0" cy="2382012"/>
          </a:xfrm>
          <a:custGeom>
            <a:avLst/>
            <a:gdLst/>
            <a:ahLst/>
            <a:cxnLst/>
            <a:rect l="l" t="t" r="r" b="b"/>
            <a:pathLst>
              <a:path h="2382012">
                <a:moveTo>
                  <a:pt x="0" y="2382012"/>
                </a:moveTo>
                <a:lnTo>
                  <a:pt x="0" y="0"/>
                </a:lnTo>
              </a:path>
            </a:pathLst>
          </a:custGeom>
          <a:ln w="36576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55698" y="1837944"/>
            <a:ext cx="0" cy="388619"/>
          </a:xfrm>
          <a:custGeom>
            <a:avLst/>
            <a:gdLst/>
            <a:ahLst/>
            <a:cxnLst/>
            <a:rect l="l" t="t" r="r" b="b"/>
            <a:pathLst>
              <a:path h="388619">
                <a:moveTo>
                  <a:pt x="0" y="388619"/>
                </a:moveTo>
                <a:lnTo>
                  <a:pt x="0" y="0"/>
                </a:lnTo>
              </a:path>
            </a:pathLst>
          </a:custGeom>
          <a:ln w="4114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56866" y="2189988"/>
            <a:ext cx="0" cy="2071115"/>
          </a:xfrm>
          <a:custGeom>
            <a:avLst/>
            <a:gdLst/>
            <a:ahLst/>
            <a:cxnLst/>
            <a:rect l="l" t="t" r="r" b="b"/>
            <a:pathLst>
              <a:path h="2071115">
                <a:moveTo>
                  <a:pt x="0" y="2071115"/>
                </a:moveTo>
                <a:lnTo>
                  <a:pt x="0" y="0"/>
                </a:lnTo>
              </a:path>
            </a:pathLst>
          </a:custGeom>
          <a:ln w="32004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58033" y="1837944"/>
            <a:ext cx="0" cy="388619"/>
          </a:xfrm>
          <a:custGeom>
            <a:avLst/>
            <a:gdLst/>
            <a:ahLst/>
            <a:cxnLst/>
            <a:rect l="l" t="t" r="r" b="b"/>
            <a:pathLst>
              <a:path h="388619">
                <a:moveTo>
                  <a:pt x="0" y="388619"/>
                </a:moveTo>
                <a:lnTo>
                  <a:pt x="0" y="0"/>
                </a:lnTo>
              </a:path>
            </a:pathLst>
          </a:custGeom>
          <a:ln w="4114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960370" y="1837944"/>
            <a:ext cx="0" cy="388619"/>
          </a:xfrm>
          <a:custGeom>
            <a:avLst/>
            <a:gdLst/>
            <a:ahLst/>
            <a:cxnLst/>
            <a:rect l="l" t="t" r="r" b="b"/>
            <a:pathLst>
              <a:path h="388619">
                <a:moveTo>
                  <a:pt x="0" y="388619"/>
                </a:moveTo>
                <a:lnTo>
                  <a:pt x="0" y="0"/>
                </a:lnTo>
              </a:path>
            </a:pathLst>
          </a:custGeom>
          <a:ln w="36576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67328" y="1837944"/>
            <a:ext cx="0" cy="388619"/>
          </a:xfrm>
          <a:custGeom>
            <a:avLst/>
            <a:gdLst/>
            <a:ahLst/>
            <a:cxnLst/>
            <a:rect l="l" t="t" r="r" b="b"/>
            <a:pathLst>
              <a:path h="388619">
                <a:moveTo>
                  <a:pt x="0" y="388619"/>
                </a:moveTo>
                <a:lnTo>
                  <a:pt x="0" y="0"/>
                </a:lnTo>
              </a:path>
            </a:pathLst>
          </a:custGeom>
          <a:ln w="36576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52494" y="2189988"/>
            <a:ext cx="0" cy="457200"/>
          </a:xfrm>
          <a:custGeom>
            <a:avLst/>
            <a:gdLst/>
            <a:ahLst/>
            <a:cxnLst/>
            <a:rect l="l" t="t" r="r" b="b"/>
            <a:pathLst>
              <a:path h="457200">
                <a:moveTo>
                  <a:pt x="0" y="457200"/>
                </a:moveTo>
                <a:lnTo>
                  <a:pt x="0" y="0"/>
                </a:lnTo>
              </a:path>
            </a:pathLst>
          </a:custGeom>
          <a:ln w="32004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9664" y="1837944"/>
            <a:ext cx="0" cy="388619"/>
          </a:xfrm>
          <a:custGeom>
            <a:avLst/>
            <a:gdLst/>
            <a:ahLst/>
            <a:cxnLst/>
            <a:rect l="l" t="t" r="r" b="b"/>
            <a:pathLst>
              <a:path h="388619">
                <a:moveTo>
                  <a:pt x="0" y="388619"/>
                </a:moveTo>
                <a:lnTo>
                  <a:pt x="0" y="0"/>
                </a:lnTo>
              </a:path>
            </a:pathLst>
          </a:custGeom>
          <a:ln w="36576">
            <a:solidFill>
              <a:srgbClr val="3B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64991" y="1837944"/>
            <a:ext cx="0" cy="388619"/>
          </a:xfrm>
          <a:custGeom>
            <a:avLst/>
            <a:gdLst/>
            <a:ahLst/>
            <a:cxnLst/>
            <a:rect l="l" t="t" r="r" b="b"/>
            <a:pathLst>
              <a:path h="388619">
                <a:moveTo>
                  <a:pt x="0" y="388619"/>
                </a:moveTo>
                <a:lnTo>
                  <a:pt x="0" y="0"/>
                </a:lnTo>
              </a:path>
            </a:pathLst>
          </a:custGeom>
          <a:ln w="36576">
            <a:solidFill>
              <a:srgbClr val="3834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720339" y="2189988"/>
            <a:ext cx="0" cy="1412748"/>
          </a:xfrm>
          <a:custGeom>
            <a:avLst/>
            <a:gdLst/>
            <a:ahLst/>
            <a:cxnLst/>
            <a:rect l="l" t="t" r="r" b="b"/>
            <a:pathLst>
              <a:path h="1412748">
                <a:moveTo>
                  <a:pt x="0" y="1412748"/>
                </a:moveTo>
                <a:lnTo>
                  <a:pt x="0" y="0"/>
                </a:lnTo>
              </a:path>
            </a:pathLst>
          </a:custGeom>
          <a:ln w="36576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68395" y="2189988"/>
            <a:ext cx="0" cy="1092708"/>
          </a:xfrm>
          <a:custGeom>
            <a:avLst/>
            <a:gdLst/>
            <a:ahLst/>
            <a:cxnLst/>
            <a:rect l="l" t="t" r="r" b="b"/>
            <a:pathLst>
              <a:path h="1092708">
                <a:moveTo>
                  <a:pt x="0" y="1092708"/>
                </a:moveTo>
                <a:lnTo>
                  <a:pt x="0" y="0"/>
                </a:lnTo>
              </a:path>
            </a:pathLst>
          </a:custGeom>
          <a:ln w="36576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45585" y="2189988"/>
            <a:ext cx="0" cy="772667"/>
          </a:xfrm>
          <a:custGeom>
            <a:avLst/>
            <a:gdLst/>
            <a:ahLst/>
            <a:cxnLst/>
            <a:rect l="l" t="t" r="r" b="b"/>
            <a:pathLst>
              <a:path h="772667">
                <a:moveTo>
                  <a:pt x="0" y="772668"/>
                </a:moveTo>
                <a:lnTo>
                  <a:pt x="0" y="0"/>
                </a:lnTo>
              </a:path>
            </a:pathLst>
          </a:custGeom>
          <a:ln w="32004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936491" y="2626614"/>
            <a:ext cx="425196" cy="0"/>
          </a:xfrm>
          <a:custGeom>
            <a:avLst/>
            <a:gdLst/>
            <a:ahLst/>
            <a:cxnLst/>
            <a:rect l="l" t="t" r="r" b="b"/>
            <a:pathLst>
              <a:path w="425196">
                <a:moveTo>
                  <a:pt x="0" y="0"/>
                </a:moveTo>
                <a:lnTo>
                  <a:pt x="425196" y="0"/>
                </a:lnTo>
              </a:path>
            </a:pathLst>
          </a:custGeom>
          <a:ln w="4114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29584" y="2939795"/>
            <a:ext cx="836676" cy="0"/>
          </a:xfrm>
          <a:custGeom>
            <a:avLst/>
            <a:gdLst/>
            <a:ahLst/>
            <a:cxnLst/>
            <a:rect l="l" t="t" r="r" b="b"/>
            <a:pathLst>
              <a:path w="836676">
                <a:moveTo>
                  <a:pt x="0" y="0"/>
                </a:moveTo>
                <a:lnTo>
                  <a:pt x="836676" y="0"/>
                </a:lnTo>
              </a:path>
            </a:pathLst>
          </a:custGeom>
          <a:ln w="36576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145535" y="3264408"/>
            <a:ext cx="1220724" cy="0"/>
          </a:xfrm>
          <a:custGeom>
            <a:avLst/>
            <a:gdLst/>
            <a:ahLst/>
            <a:cxnLst/>
            <a:rect l="l" t="t" r="r" b="b"/>
            <a:pathLst>
              <a:path w="1220724">
                <a:moveTo>
                  <a:pt x="0" y="0"/>
                </a:moveTo>
                <a:lnTo>
                  <a:pt x="1220724" y="0"/>
                </a:lnTo>
              </a:path>
            </a:pathLst>
          </a:custGeom>
          <a:ln w="36576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02051" y="3584447"/>
            <a:ext cx="1664208" cy="0"/>
          </a:xfrm>
          <a:custGeom>
            <a:avLst/>
            <a:gdLst/>
            <a:ahLst/>
            <a:cxnLst/>
            <a:rect l="l" t="t" r="r" b="b"/>
            <a:pathLst>
              <a:path w="1664208">
                <a:moveTo>
                  <a:pt x="0" y="0"/>
                </a:moveTo>
                <a:lnTo>
                  <a:pt x="1664208" y="0"/>
                </a:lnTo>
              </a:path>
            </a:pathLst>
          </a:custGeom>
          <a:ln w="36576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40864" y="4242815"/>
            <a:ext cx="2025396" cy="0"/>
          </a:xfrm>
          <a:custGeom>
            <a:avLst/>
            <a:gdLst/>
            <a:ahLst/>
            <a:cxnLst/>
            <a:rect l="l" t="t" r="r" b="b"/>
            <a:pathLst>
              <a:path w="2025396">
                <a:moveTo>
                  <a:pt x="0" y="0"/>
                </a:moveTo>
                <a:lnTo>
                  <a:pt x="2025396" y="0"/>
                </a:lnTo>
              </a:path>
            </a:pathLst>
          </a:custGeom>
          <a:ln w="36576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929383" y="4553711"/>
            <a:ext cx="2436876" cy="0"/>
          </a:xfrm>
          <a:custGeom>
            <a:avLst/>
            <a:gdLst/>
            <a:ahLst/>
            <a:cxnLst/>
            <a:rect l="l" t="t" r="r" b="b"/>
            <a:pathLst>
              <a:path w="2436876">
                <a:moveTo>
                  <a:pt x="0" y="0"/>
                </a:moveTo>
                <a:lnTo>
                  <a:pt x="2436876" y="0"/>
                </a:lnTo>
              </a:path>
            </a:pathLst>
          </a:custGeom>
          <a:ln w="36576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13332" y="4878323"/>
            <a:ext cx="2852928" cy="0"/>
          </a:xfrm>
          <a:custGeom>
            <a:avLst/>
            <a:gdLst/>
            <a:ahLst/>
            <a:cxnLst/>
            <a:rect l="l" t="t" r="r" b="b"/>
            <a:pathLst>
              <a:path w="2852928">
                <a:moveTo>
                  <a:pt x="0" y="0"/>
                </a:moveTo>
                <a:lnTo>
                  <a:pt x="2852928" y="0"/>
                </a:lnTo>
              </a:path>
            </a:pathLst>
          </a:custGeom>
          <a:ln w="36576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15567" y="5200650"/>
            <a:ext cx="3250692" cy="0"/>
          </a:xfrm>
          <a:custGeom>
            <a:avLst/>
            <a:gdLst/>
            <a:ahLst/>
            <a:cxnLst/>
            <a:rect l="l" t="t" r="r" b="b"/>
            <a:pathLst>
              <a:path w="3250692">
                <a:moveTo>
                  <a:pt x="0" y="0"/>
                </a:moveTo>
                <a:lnTo>
                  <a:pt x="3250692" y="0"/>
                </a:lnTo>
              </a:path>
            </a:pathLst>
          </a:custGeom>
          <a:ln w="4114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79908" y="134365"/>
            <a:ext cx="6991350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spc="70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40" dirty="0" smtClean="0">
                <a:solidFill>
                  <a:srgbClr val="010101"/>
                </a:solidFill>
                <a:latin typeface="Arial"/>
                <a:cs typeface="Arial"/>
              </a:rPr>
              <a:t>13-9 </a:t>
            </a:r>
            <a:r>
              <a:rPr sz="1750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10" dirty="0" smtClean="0">
                <a:solidFill>
                  <a:srgbClr val="010101"/>
                </a:solidFill>
                <a:latin typeface="Arial"/>
                <a:cs typeface="Arial"/>
              </a:rPr>
              <a:t>8237A-5</a:t>
            </a:r>
            <a:r>
              <a:rPr sz="1750" spc="1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0" dirty="0" smtClean="0">
                <a:solidFill>
                  <a:srgbClr val="010101"/>
                </a:solidFill>
                <a:latin typeface="Arial"/>
                <a:cs typeface="Arial"/>
              </a:rPr>
              <a:t>status</a:t>
            </a:r>
            <a:r>
              <a:rPr sz="1750" spc="1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15" dirty="0" smtClean="0">
                <a:solidFill>
                  <a:srgbClr val="010101"/>
                </a:solidFill>
                <a:latin typeface="Arial"/>
                <a:cs typeface="Arial"/>
              </a:rPr>
              <a:t>register.</a:t>
            </a:r>
            <a:r>
              <a:rPr sz="1750" spc="1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5" dirty="0" smtClean="0">
                <a:solidFill>
                  <a:srgbClr val="010101"/>
                </a:solidFill>
                <a:latin typeface="Arial"/>
                <a:cs typeface="Arial"/>
              </a:rPr>
              <a:t>(Courtesy</a:t>
            </a:r>
            <a:r>
              <a:rPr sz="1750" spc="1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30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50" spc="1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5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1750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-10" dirty="0" smtClean="0">
                <a:solidFill>
                  <a:srgbClr val="010101"/>
                </a:solidFill>
                <a:latin typeface="Arial"/>
                <a:cs typeface="Arial"/>
              </a:rPr>
              <a:t>Corporation.)</a:t>
            </a:r>
            <a:endParaRPr sz="17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57147" y="1463547"/>
            <a:ext cx="5210810" cy="361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405765" algn="l"/>
                <a:tab pos="807720" algn="l"/>
                <a:tab pos="1219200" algn="l"/>
                <a:tab pos="1621790" algn="l"/>
                <a:tab pos="2023745" algn="l"/>
                <a:tab pos="2458085" algn="l"/>
                <a:tab pos="2842260" algn="l"/>
                <a:tab pos="3309620" algn="l"/>
              </a:tabLst>
            </a:pPr>
            <a:r>
              <a:rPr sz="2300" spc="160" dirty="0" smtClean="0">
                <a:solidFill>
                  <a:srgbClr val="333131"/>
                </a:solidFill>
                <a:latin typeface="Times New Roman"/>
                <a:cs typeface="Times New Roman"/>
              </a:rPr>
              <a:t>7	</a:t>
            </a:r>
            <a:r>
              <a:rPr sz="2250" spc="75" dirty="0" smtClean="0">
                <a:solidFill>
                  <a:srgbClr val="333131"/>
                </a:solidFill>
                <a:latin typeface="Arial"/>
                <a:cs typeface="Arial"/>
              </a:rPr>
              <a:t>6	</a:t>
            </a:r>
            <a:r>
              <a:rPr sz="2300" spc="320" dirty="0" smtClean="0">
                <a:solidFill>
                  <a:srgbClr val="333131"/>
                </a:solidFill>
                <a:latin typeface="Times New Roman"/>
                <a:cs typeface="Times New Roman"/>
              </a:rPr>
              <a:t>5	</a:t>
            </a:r>
            <a:r>
              <a:rPr sz="2300" spc="114" dirty="0" smtClean="0">
                <a:solidFill>
                  <a:srgbClr val="333131"/>
                </a:solidFill>
                <a:latin typeface="Times New Roman"/>
                <a:cs typeface="Times New Roman"/>
              </a:rPr>
              <a:t>4	</a:t>
            </a:r>
            <a:r>
              <a:rPr sz="2300" spc="355" dirty="0" smtClean="0">
                <a:solidFill>
                  <a:srgbClr val="333131"/>
                </a:solidFill>
                <a:latin typeface="Times New Roman"/>
                <a:cs typeface="Times New Roman"/>
              </a:rPr>
              <a:t>3	</a:t>
            </a:r>
            <a:r>
              <a:rPr sz="2300" spc="100" dirty="0" smtClean="0">
                <a:solidFill>
                  <a:srgbClr val="333131"/>
                </a:solidFill>
                <a:latin typeface="Times New Roman"/>
                <a:cs typeface="Times New Roman"/>
              </a:rPr>
              <a:t>2	1	</a:t>
            </a:r>
            <a:r>
              <a:rPr sz="2300" spc="690" dirty="0" smtClean="0">
                <a:solidFill>
                  <a:srgbClr val="333131"/>
                </a:solidFill>
                <a:latin typeface="Times New Roman"/>
                <a:cs typeface="Times New Roman"/>
              </a:rPr>
              <a:t>o	</a:t>
            </a:r>
            <a:r>
              <a:rPr sz="2300" spc="525" dirty="0" smtClean="0">
                <a:solidFill>
                  <a:srgbClr val="333131"/>
                </a:solidFill>
                <a:latin typeface="Times New Roman"/>
                <a:cs typeface="Times New Roman"/>
              </a:rPr>
              <a:t>-Bit</a:t>
            </a:r>
            <a:r>
              <a:rPr sz="2300" spc="250" dirty="0" smtClean="0">
                <a:solidFill>
                  <a:srgbClr val="333131"/>
                </a:solidFill>
                <a:latin typeface="Times New Roman"/>
                <a:cs typeface="Times New Roman"/>
              </a:rPr>
              <a:t> </a:t>
            </a:r>
            <a:r>
              <a:rPr sz="2250" spc="50" dirty="0" smtClean="0">
                <a:solidFill>
                  <a:srgbClr val="333131"/>
                </a:solidFill>
                <a:latin typeface="Arial"/>
                <a:cs typeface="Arial"/>
              </a:rPr>
              <a:t>Number</a:t>
            </a:r>
            <a:endParaRPr sz="225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518152" y="2439161"/>
            <a:ext cx="3736340" cy="29394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120" dirty="0" smtClean="0">
                <a:solidFill>
                  <a:srgbClr val="333131"/>
                </a:solidFill>
                <a:latin typeface="Arial"/>
                <a:cs typeface="Arial"/>
              </a:rPr>
              <a:t>1</a:t>
            </a:r>
            <a:r>
              <a:rPr sz="2200" spc="235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2200" spc="20" dirty="0" smtClean="0">
                <a:solidFill>
                  <a:srgbClr val="333131"/>
                </a:solidFill>
                <a:latin typeface="Arial"/>
                <a:cs typeface="Arial"/>
              </a:rPr>
              <a:t>Channel</a:t>
            </a:r>
            <a:r>
              <a:rPr sz="2200" spc="65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2200" spc="85" dirty="0" smtClean="0">
                <a:solidFill>
                  <a:srgbClr val="333131"/>
                </a:solidFill>
                <a:latin typeface="Arial"/>
                <a:cs typeface="Arial"/>
              </a:rPr>
              <a:t>0</a:t>
            </a:r>
            <a:r>
              <a:rPr sz="2200" spc="-15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2200" spc="20" dirty="0" smtClean="0">
                <a:solidFill>
                  <a:srgbClr val="333131"/>
                </a:solidFill>
                <a:latin typeface="Arial"/>
                <a:cs typeface="Arial"/>
              </a:rPr>
              <a:t>has</a:t>
            </a:r>
            <a:r>
              <a:rPr sz="2200" spc="90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2200" spc="20" dirty="0" smtClean="0">
                <a:solidFill>
                  <a:srgbClr val="333131"/>
                </a:solidFill>
                <a:latin typeface="Arial"/>
                <a:cs typeface="Arial"/>
              </a:rPr>
              <a:t>reached</a:t>
            </a:r>
            <a:r>
              <a:rPr sz="2200" spc="-80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2250" spc="45" dirty="0" smtClean="0">
                <a:solidFill>
                  <a:srgbClr val="333131"/>
                </a:solidFill>
                <a:latin typeface="Arial"/>
                <a:cs typeface="Arial"/>
              </a:rPr>
              <a:t>TC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ts val="2590"/>
              </a:lnSpc>
            </a:pPr>
            <a:r>
              <a:rPr sz="2200" spc="120" dirty="0" smtClean="0">
                <a:solidFill>
                  <a:srgbClr val="333131"/>
                </a:solidFill>
                <a:latin typeface="Arial"/>
                <a:cs typeface="Arial"/>
              </a:rPr>
              <a:t>1</a:t>
            </a:r>
            <a:r>
              <a:rPr sz="2200" spc="235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2200" spc="20" dirty="0" smtClean="0">
                <a:solidFill>
                  <a:srgbClr val="333131"/>
                </a:solidFill>
                <a:latin typeface="Arial"/>
                <a:cs typeface="Arial"/>
              </a:rPr>
              <a:t>Channel</a:t>
            </a:r>
            <a:r>
              <a:rPr sz="2200" spc="175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2200" spc="120" dirty="0" smtClean="0">
                <a:solidFill>
                  <a:srgbClr val="333131"/>
                </a:solidFill>
                <a:latin typeface="Arial"/>
                <a:cs typeface="Arial"/>
              </a:rPr>
              <a:t>1</a:t>
            </a:r>
            <a:r>
              <a:rPr sz="2200" spc="-160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2200" spc="20" dirty="0" smtClean="0">
                <a:solidFill>
                  <a:srgbClr val="333131"/>
                </a:solidFill>
                <a:latin typeface="Arial"/>
                <a:cs typeface="Arial"/>
              </a:rPr>
              <a:t>has</a:t>
            </a:r>
            <a:r>
              <a:rPr sz="2200" spc="90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2200" spc="20" dirty="0" smtClean="0">
                <a:solidFill>
                  <a:srgbClr val="333131"/>
                </a:solidFill>
                <a:latin typeface="Arial"/>
                <a:cs typeface="Arial"/>
              </a:rPr>
              <a:t>reached</a:t>
            </a:r>
            <a:r>
              <a:rPr sz="2200" spc="-80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2250" spc="45" dirty="0" smtClean="0">
                <a:solidFill>
                  <a:srgbClr val="333131"/>
                </a:solidFill>
                <a:latin typeface="Arial"/>
                <a:cs typeface="Arial"/>
              </a:rPr>
              <a:t>TC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ts val="2520"/>
              </a:lnSpc>
            </a:pPr>
            <a:r>
              <a:rPr sz="2250" spc="90" dirty="0" smtClean="0">
                <a:solidFill>
                  <a:srgbClr val="333131"/>
                </a:solidFill>
                <a:latin typeface="Times New Roman"/>
                <a:cs typeface="Times New Roman"/>
              </a:rPr>
              <a:t>1 </a:t>
            </a:r>
            <a:r>
              <a:rPr sz="2250" spc="-145" dirty="0" smtClean="0">
                <a:solidFill>
                  <a:srgbClr val="333131"/>
                </a:solidFill>
                <a:latin typeface="Times New Roman"/>
                <a:cs typeface="Times New Roman"/>
              </a:rPr>
              <a:t> </a:t>
            </a:r>
            <a:r>
              <a:rPr sz="2200" spc="20" dirty="0" smtClean="0">
                <a:solidFill>
                  <a:srgbClr val="333131"/>
                </a:solidFill>
                <a:latin typeface="Arial"/>
                <a:cs typeface="Arial"/>
              </a:rPr>
              <a:t>Channel</a:t>
            </a:r>
            <a:r>
              <a:rPr sz="2200" spc="65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2200" spc="60" dirty="0" smtClean="0">
                <a:solidFill>
                  <a:srgbClr val="333131"/>
                </a:solidFill>
                <a:latin typeface="Arial"/>
                <a:cs typeface="Arial"/>
              </a:rPr>
              <a:t>2</a:t>
            </a:r>
            <a:r>
              <a:rPr sz="2200" spc="10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2200" spc="20" dirty="0" smtClean="0">
                <a:solidFill>
                  <a:srgbClr val="333131"/>
                </a:solidFill>
                <a:latin typeface="Arial"/>
                <a:cs typeface="Arial"/>
              </a:rPr>
              <a:t>has</a:t>
            </a:r>
            <a:r>
              <a:rPr sz="2200" spc="90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2200" spc="20" dirty="0" smtClean="0">
                <a:solidFill>
                  <a:srgbClr val="333131"/>
                </a:solidFill>
                <a:latin typeface="Arial"/>
                <a:cs typeface="Arial"/>
              </a:rPr>
              <a:t>reached</a:t>
            </a:r>
            <a:r>
              <a:rPr sz="2200" spc="-80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2250" spc="45" dirty="0" smtClean="0">
                <a:solidFill>
                  <a:srgbClr val="333131"/>
                </a:solidFill>
                <a:latin typeface="Arial"/>
                <a:cs typeface="Arial"/>
              </a:rPr>
              <a:t>TC</a:t>
            </a:r>
            <a:endParaRPr sz="2250">
              <a:latin typeface="Arial"/>
              <a:cs typeface="Arial"/>
            </a:endParaRPr>
          </a:p>
          <a:p>
            <a:pPr marL="12700">
              <a:lnSpc>
                <a:spcPts val="2520"/>
              </a:lnSpc>
            </a:pPr>
            <a:r>
              <a:rPr sz="2200" spc="120" dirty="0" smtClean="0">
                <a:solidFill>
                  <a:srgbClr val="333131"/>
                </a:solidFill>
                <a:latin typeface="Arial"/>
                <a:cs typeface="Arial"/>
              </a:rPr>
              <a:t>1</a:t>
            </a:r>
            <a:r>
              <a:rPr sz="2200" spc="235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2200" spc="20" dirty="0" smtClean="0">
                <a:solidFill>
                  <a:srgbClr val="333131"/>
                </a:solidFill>
                <a:latin typeface="Arial"/>
                <a:cs typeface="Arial"/>
              </a:rPr>
              <a:t>Channel</a:t>
            </a:r>
            <a:r>
              <a:rPr sz="2200" spc="65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2200" spc="70" dirty="0" smtClean="0">
                <a:solidFill>
                  <a:srgbClr val="333131"/>
                </a:solidFill>
                <a:latin typeface="Arial"/>
                <a:cs typeface="Arial"/>
              </a:rPr>
              <a:t>3</a:t>
            </a:r>
            <a:r>
              <a:rPr sz="2200" spc="-5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2200" spc="20" dirty="0" smtClean="0">
                <a:solidFill>
                  <a:srgbClr val="333131"/>
                </a:solidFill>
                <a:latin typeface="Arial"/>
                <a:cs typeface="Arial"/>
              </a:rPr>
              <a:t>has</a:t>
            </a:r>
            <a:r>
              <a:rPr sz="2200" spc="90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2200" spc="20" dirty="0" smtClean="0">
                <a:solidFill>
                  <a:srgbClr val="333131"/>
                </a:solidFill>
                <a:latin typeface="Arial"/>
                <a:cs typeface="Arial"/>
              </a:rPr>
              <a:t>reached</a:t>
            </a:r>
            <a:r>
              <a:rPr sz="2200" spc="-80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2250" spc="45" dirty="0" smtClean="0">
                <a:solidFill>
                  <a:srgbClr val="333131"/>
                </a:solidFill>
                <a:latin typeface="Arial"/>
                <a:cs typeface="Arial"/>
              </a:rPr>
              <a:t>TC</a:t>
            </a:r>
            <a:endParaRPr sz="225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61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sz="2200" spc="120" dirty="0" smtClean="0">
                <a:solidFill>
                  <a:srgbClr val="333131"/>
                </a:solidFill>
                <a:latin typeface="Arial"/>
                <a:cs typeface="Arial"/>
              </a:rPr>
              <a:t>1</a:t>
            </a:r>
            <a:r>
              <a:rPr sz="2200" spc="235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2200" spc="190" dirty="0" smtClean="0">
                <a:solidFill>
                  <a:srgbClr val="333131"/>
                </a:solidFill>
                <a:latin typeface="Arial"/>
                <a:cs typeface="Arial"/>
              </a:rPr>
              <a:t>ChanneiOreque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20"/>
              </a:lnSpc>
            </a:pPr>
            <a:r>
              <a:rPr sz="2200" spc="120" dirty="0" smtClean="0">
                <a:solidFill>
                  <a:srgbClr val="333131"/>
                </a:solidFill>
                <a:latin typeface="Arial"/>
                <a:cs typeface="Arial"/>
              </a:rPr>
              <a:t>1</a:t>
            </a:r>
            <a:r>
              <a:rPr sz="2200" spc="235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2200" spc="20" dirty="0" smtClean="0">
                <a:solidFill>
                  <a:srgbClr val="333131"/>
                </a:solidFill>
                <a:latin typeface="Arial"/>
                <a:cs typeface="Arial"/>
              </a:rPr>
              <a:t>Channel</a:t>
            </a:r>
            <a:r>
              <a:rPr sz="2200" spc="210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2200" spc="35" dirty="0" smtClean="0">
                <a:solidFill>
                  <a:srgbClr val="333131"/>
                </a:solidFill>
                <a:latin typeface="Arial"/>
                <a:cs typeface="Arial"/>
              </a:rPr>
              <a:t>1</a:t>
            </a:r>
            <a:r>
              <a:rPr sz="2200" spc="-40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2200" spc="-15" dirty="0" smtClean="0">
                <a:solidFill>
                  <a:srgbClr val="333131"/>
                </a:solidFill>
                <a:latin typeface="Arial"/>
                <a:cs typeface="Arial"/>
              </a:rPr>
              <a:t>request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90"/>
              </a:lnSpc>
            </a:pPr>
            <a:r>
              <a:rPr sz="2200" spc="120" dirty="0" smtClean="0">
                <a:solidFill>
                  <a:srgbClr val="333131"/>
                </a:solidFill>
                <a:latin typeface="Arial"/>
                <a:cs typeface="Arial"/>
              </a:rPr>
              <a:t>1</a:t>
            </a:r>
            <a:r>
              <a:rPr sz="2200" spc="235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2200" spc="240" dirty="0" smtClean="0">
                <a:solidFill>
                  <a:srgbClr val="333131"/>
                </a:solidFill>
                <a:latin typeface="Arial"/>
                <a:cs typeface="Arial"/>
              </a:rPr>
              <a:t>Channel2reque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ts val="2520"/>
              </a:lnSpc>
            </a:pPr>
            <a:r>
              <a:rPr sz="2200" spc="120" dirty="0" smtClean="0">
                <a:solidFill>
                  <a:srgbClr val="333131"/>
                </a:solidFill>
                <a:latin typeface="Arial"/>
                <a:cs typeface="Arial"/>
              </a:rPr>
              <a:t>1</a:t>
            </a:r>
            <a:r>
              <a:rPr sz="2200" spc="235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2200" spc="240" dirty="0" smtClean="0">
                <a:solidFill>
                  <a:srgbClr val="333131"/>
                </a:solidFill>
                <a:latin typeface="Arial"/>
                <a:cs typeface="Arial"/>
              </a:rPr>
              <a:t>Channel3reque</a:t>
            </a:r>
            <a:endParaRPr sz="22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00437" y="6453178"/>
            <a:ext cx="23533" cy="160532"/>
          </a:xfrm>
          <a:custGeom>
            <a:avLst/>
            <a:gdLst/>
            <a:ahLst/>
            <a:cxnLst/>
            <a:rect l="l" t="t" r="r" b="b"/>
            <a:pathLst>
              <a:path w="23533" h="160532">
                <a:moveTo>
                  <a:pt x="0" y="0"/>
                </a:moveTo>
                <a:lnTo>
                  <a:pt x="23533" y="0"/>
                </a:lnTo>
                <a:lnTo>
                  <a:pt x="23533" y="160532"/>
                </a:lnTo>
                <a:lnTo>
                  <a:pt x="0" y="160532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9728" y="6453885"/>
            <a:ext cx="65786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950" dirty="0" smtClean="0">
                <a:solidFill>
                  <a:srgbClr val="D1D1D1"/>
                </a:solidFill>
                <a:latin typeface="Arial"/>
                <a:cs typeface="Arial"/>
              </a:rPr>
              <a:t>PEARSON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33131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32323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3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33131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33131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3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32323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3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33131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3313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32323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6286246"/>
            <a:ext cx="4009390" cy="1562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endParaRPr sz="8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Softw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20" dirty="0" smtClean="0">
                <a:latin typeface="Arial"/>
                <a:cs typeface="Arial"/>
              </a:rPr>
              <a:t>re</a:t>
            </a:r>
            <a:r>
              <a:rPr sz="4000" b="1" spc="2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C</a:t>
            </a:r>
            <a:r>
              <a:rPr sz="4000" b="1" spc="-40" dirty="0" smtClean="0">
                <a:latin typeface="Arial"/>
                <a:cs typeface="Arial"/>
              </a:rPr>
              <a:t>o</a:t>
            </a:r>
            <a:r>
              <a:rPr sz="4000" b="1" spc="-35" dirty="0" smtClean="0">
                <a:latin typeface="Arial"/>
                <a:cs typeface="Arial"/>
              </a:rPr>
              <a:t>mma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25" dirty="0" smtClean="0">
                <a:latin typeface="Arial"/>
                <a:cs typeface="Arial"/>
              </a:rPr>
              <a:t>ds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044" y="6423914"/>
            <a:ext cx="369316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  <a:p>
            <a:pPr marL="12700" marR="731520" indent="0">
              <a:lnSpc>
                <a:spcPts val="1080"/>
              </a:lnSpc>
              <a:spcBef>
                <a:spcPts val="20"/>
              </a:spcBef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1315" y="947165"/>
            <a:ext cx="8087995" cy="5033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software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823</a:t>
            </a:r>
            <a:r>
              <a:rPr sz="3200" spc="-5" dirty="0" smtClean="0">
                <a:latin typeface="Arial"/>
                <a:cs typeface="Arial"/>
              </a:rPr>
              <a:t>7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17653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ave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ry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it 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rn,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vari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 within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823</a:t>
            </a:r>
            <a:r>
              <a:rPr sz="3200" spc="-5" dirty="0" smtClean="0">
                <a:latin typeface="Arial"/>
                <a:cs typeface="Arial"/>
              </a:rPr>
              <a:t>7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5" dirty="0" smtClean="0">
                <a:latin typeface="Arial"/>
                <a:cs typeface="Arial"/>
              </a:rPr>
              <a:t>imp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ect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mb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-15" dirty="0" smtClean="0">
                <a:latin typeface="Arial"/>
                <a:cs typeface="Arial"/>
              </a:rPr>
              <a:t>ables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software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mmand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5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0" dirty="0" smtClean="0">
                <a:latin typeface="Arial"/>
                <a:cs typeface="Arial"/>
              </a:rPr>
              <a:t> 13–1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port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ign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ents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that access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software comm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0763" y="120497"/>
            <a:ext cx="8362950" cy="564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>
              <a:lnSpc>
                <a:spcPct val="105200"/>
              </a:lnSpc>
            </a:pPr>
            <a:r>
              <a:rPr sz="1750" spc="70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105" dirty="0" smtClean="0">
                <a:solidFill>
                  <a:srgbClr val="010101"/>
                </a:solidFill>
                <a:latin typeface="Arial"/>
                <a:cs typeface="Arial"/>
              </a:rPr>
              <a:t>13-10 </a:t>
            </a:r>
            <a:r>
              <a:rPr sz="17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spc="5" dirty="0" smtClean="0">
                <a:solidFill>
                  <a:srgbClr val="010101"/>
                </a:solidFill>
                <a:latin typeface="Arial"/>
                <a:cs typeface="Arial"/>
              </a:rPr>
              <a:t>823</a:t>
            </a:r>
            <a:r>
              <a:rPr sz="1750" spc="30" dirty="0" smtClean="0">
                <a:solidFill>
                  <a:srgbClr val="010101"/>
                </a:solidFill>
                <a:latin typeface="Arial"/>
                <a:cs typeface="Arial"/>
              </a:rPr>
              <a:t>7</a:t>
            </a:r>
            <a:r>
              <a:rPr sz="1700" spc="25" dirty="0" smtClean="0">
                <a:solidFill>
                  <a:srgbClr val="010101"/>
                </a:solidFill>
                <a:latin typeface="Arial"/>
                <a:cs typeface="Arial"/>
              </a:rPr>
              <a:t>A-5</a:t>
            </a:r>
            <a:r>
              <a:rPr sz="1700" spc="1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40" dirty="0" smtClean="0">
                <a:solidFill>
                  <a:srgbClr val="010101"/>
                </a:solidFill>
                <a:latin typeface="Arial"/>
                <a:cs typeface="Arial"/>
              </a:rPr>
              <a:t>command</a:t>
            </a:r>
            <a:r>
              <a:rPr sz="1700" spc="1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3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170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25" dirty="0" smtClean="0">
                <a:solidFill>
                  <a:srgbClr val="010101"/>
                </a:solidFill>
                <a:latin typeface="Arial"/>
                <a:cs typeface="Arial"/>
              </a:rPr>
              <a:t>control</a:t>
            </a:r>
            <a:r>
              <a:rPr sz="1700" spc="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25" dirty="0" smtClean="0">
                <a:solidFill>
                  <a:srgbClr val="010101"/>
                </a:solidFill>
                <a:latin typeface="Arial"/>
                <a:cs typeface="Arial"/>
              </a:rPr>
              <a:t>port</a:t>
            </a:r>
            <a:r>
              <a:rPr sz="1700" spc="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15" dirty="0" smtClean="0">
                <a:solidFill>
                  <a:srgbClr val="010101"/>
                </a:solidFill>
                <a:latin typeface="Arial"/>
                <a:cs typeface="Arial"/>
              </a:rPr>
              <a:t>assignments. </a:t>
            </a:r>
            <a:r>
              <a:rPr sz="1700" spc="-1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20" dirty="0" smtClean="0">
                <a:solidFill>
                  <a:srgbClr val="010101"/>
                </a:solidFill>
                <a:latin typeface="Arial"/>
                <a:cs typeface="Arial"/>
              </a:rPr>
              <a:t>(</a:t>
            </a:r>
            <a:r>
              <a:rPr sz="1700" spc="25" dirty="0" smtClean="0">
                <a:solidFill>
                  <a:srgbClr val="010101"/>
                </a:solidFill>
                <a:latin typeface="Arial"/>
                <a:cs typeface="Arial"/>
              </a:rPr>
              <a:t>Courtesy</a:t>
            </a:r>
            <a:r>
              <a:rPr sz="1700" spc="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5" dirty="0" smtClean="0">
                <a:solidFill>
                  <a:srgbClr val="010101"/>
                </a:solidFill>
                <a:latin typeface="Arial"/>
                <a:cs typeface="Arial"/>
              </a:rPr>
              <a:t>of</a:t>
            </a:r>
            <a:r>
              <a:rPr sz="1700" spc="1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00" spc="25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1700" spc="15" dirty="0" smtClean="0">
                <a:solidFill>
                  <a:srgbClr val="010101"/>
                </a:solidFill>
                <a:latin typeface="Arial"/>
                <a:cs typeface="Arial"/>
              </a:rPr>
              <a:t> Corporation.)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0437" y="6453178"/>
            <a:ext cx="23533" cy="160532"/>
          </a:xfrm>
          <a:custGeom>
            <a:avLst/>
            <a:gdLst/>
            <a:ahLst/>
            <a:cxnLst/>
            <a:rect l="l" t="t" r="r" b="b"/>
            <a:pathLst>
              <a:path w="23533" h="160532">
                <a:moveTo>
                  <a:pt x="0" y="0"/>
                </a:moveTo>
                <a:lnTo>
                  <a:pt x="23533" y="0"/>
                </a:lnTo>
                <a:lnTo>
                  <a:pt x="23533" y="160532"/>
                </a:lnTo>
                <a:lnTo>
                  <a:pt x="0" y="160532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728" y="6453885"/>
            <a:ext cx="65786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950" dirty="0" smtClean="0">
                <a:solidFill>
                  <a:srgbClr val="D1D1D1"/>
                </a:solidFill>
                <a:latin typeface="Arial"/>
                <a:cs typeface="Arial"/>
              </a:rPr>
              <a:t>PEARSON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F2F2F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ocessor,</a:t>
            </a:r>
            <a:r>
              <a:rPr sz="800" i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B494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B494B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5124" y="6299200"/>
            <a:ext cx="39947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F2F2F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-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40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29967" y="1143000"/>
          <a:ext cx="5065773" cy="49766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622"/>
                <a:gridCol w="413766"/>
                <a:gridCol w="413765"/>
                <a:gridCol w="413765"/>
                <a:gridCol w="413766"/>
                <a:gridCol w="413766"/>
                <a:gridCol w="2592323"/>
              </a:tblGrid>
              <a:tr h="313182">
                <a:tc gridSpan="6"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</a:pPr>
                      <a:r>
                        <a:rPr sz="17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Signals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383838"/>
                      </a:solidFill>
                      <a:prstDash val="solid"/>
                    </a:lnL>
                    <a:lnR w="27432">
                      <a:solidFill>
                        <a:srgbClr val="484848"/>
                      </a:solidFill>
                      <a:prstDash val="solid"/>
                    </a:lnR>
                    <a:lnT w="27432">
                      <a:solidFill>
                        <a:srgbClr val="3B3B3B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804545">
                        <a:lnSpc>
                          <a:spcPct val="100000"/>
                        </a:lnSpc>
                      </a:pPr>
                      <a:r>
                        <a:rPr sz="17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Operation</a:t>
                      </a:r>
                      <a:endParaRPr sz="17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484848"/>
                      </a:solidFill>
                      <a:prstDash val="solid"/>
                    </a:lnL>
                    <a:lnR w="22860">
                      <a:solidFill>
                        <a:srgbClr val="342F2F"/>
                      </a:solidFill>
                      <a:prstDash val="solid"/>
                    </a:lnR>
                    <a:lnT w="27432">
                      <a:solidFill>
                        <a:srgbClr val="3B3B3B"/>
                      </a:solidFill>
                      <a:prstDash val="solid"/>
                    </a:lnT>
                    <a:lnB w="27432">
                      <a:solidFill>
                        <a:srgbClr val="544F4F"/>
                      </a:solidFill>
                      <a:prstDash val="solid"/>
                    </a:lnB>
                  </a:tcPr>
                </a:tc>
              </a:tr>
              <a:tr h="246887"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A3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27432">
                      <a:solidFill>
                        <a:srgbClr val="544F4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905"/>
                        </a:lnSpc>
                      </a:pPr>
                      <a:r>
                        <a:rPr sz="1600" i="1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A2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27432">
                      <a:solidFill>
                        <a:srgbClr val="544F4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A1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32004">
                      <a:solidFill>
                        <a:srgbClr val="575757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27432">
                      <a:solidFill>
                        <a:srgbClr val="544F4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AO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004">
                      <a:solidFill>
                        <a:srgbClr val="575757"/>
                      </a:solidFill>
                      <a:prstDash val="solid"/>
                    </a:lnL>
                    <a:lnR w="32004">
                      <a:solidFill>
                        <a:srgbClr val="4F4F4F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27432">
                      <a:solidFill>
                        <a:srgbClr val="544F4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</a:pPr>
                      <a:r>
                        <a:rPr sz="1500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lOR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004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3B3B3B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27432">
                      <a:solidFill>
                        <a:srgbClr val="544F4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lOW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7432">
                      <a:solidFill>
                        <a:srgbClr val="484848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27432">
                      <a:solidFill>
                        <a:srgbClr val="544F4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7432">
                      <a:solidFill>
                        <a:srgbClr val="484848"/>
                      </a:solidFill>
                      <a:prstDash val="solid"/>
                    </a:lnL>
                    <a:lnR w="22860">
                      <a:solidFill>
                        <a:srgbClr val="342F2F"/>
                      </a:solidFill>
                      <a:prstDash val="solid"/>
                    </a:lnR>
                    <a:lnT w="27432">
                      <a:solidFill>
                        <a:srgbClr val="3B3B3B"/>
                      </a:solidFill>
                      <a:prstDash val="solid"/>
                    </a:lnT>
                    <a:lnB w="27432">
                      <a:solidFill>
                        <a:srgbClr val="544F4F"/>
                      </a:solidFill>
                      <a:prstDash val="solid"/>
                    </a:lnB>
                  </a:tcPr>
                </a:tc>
              </a:tr>
              <a:tr h="249174">
                <a:tc>
                  <a:txBody>
                    <a:bodyPr/>
                    <a:lstStyle/>
                    <a:p>
                      <a:pPr marL="177800">
                        <a:lnSpc>
                          <a:spcPts val="1855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27432">
                      <a:solidFill>
                        <a:srgbClr val="544F4F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7432">
                      <a:solidFill>
                        <a:srgbClr val="544F4F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32004">
                      <a:solidFill>
                        <a:srgbClr val="575757"/>
                      </a:solidFill>
                      <a:prstDash val="solid"/>
                    </a:lnR>
                    <a:lnT w="27432">
                      <a:solidFill>
                        <a:srgbClr val="544F4F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855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2004">
                      <a:solidFill>
                        <a:srgbClr val="575757"/>
                      </a:solidFill>
                      <a:prstDash val="solid"/>
                    </a:lnL>
                    <a:lnR w="32004">
                      <a:solidFill>
                        <a:srgbClr val="4F4F4F"/>
                      </a:solidFill>
                      <a:prstDash val="solid"/>
                    </a:lnR>
                    <a:lnT w="27432">
                      <a:solidFill>
                        <a:srgbClr val="544F4F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820"/>
                        </a:lnSpc>
                      </a:pPr>
                      <a:r>
                        <a:rPr sz="1550" dirty="0" smtClean="0">
                          <a:solidFill>
                            <a:srgbClr val="605E5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2004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3B3B3B"/>
                      </a:solidFill>
                      <a:prstDash val="solid"/>
                    </a:lnR>
                    <a:lnT w="27432">
                      <a:solidFill>
                        <a:srgbClr val="544F4F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7432">
                      <a:solidFill>
                        <a:srgbClr val="484848"/>
                      </a:solidFill>
                      <a:prstDash val="solid"/>
                    </a:lnR>
                    <a:lnT w="27432">
                      <a:solidFill>
                        <a:srgbClr val="544F4F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1770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Read</a:t>
                      </a:r>
                      <a:r>
                        <a:rPr sz="1500" spc="-12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Status</a:t>
                      </a:r>
                      <a:r>
                        <a:rPr sz="1500" spc="-15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Register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484848"/>
                      </a:solidFill>
                      <a:prstDash val="solid"/>
                    </a:lnL>
                    <a:lnR w="22860">
                      <a:solidFill>
                        <a:srgbClr val="342F2F"/>
                      </a:solidFill>
                      <a:prstDash val="solid"/>
                    </a:lnR>
                    <a:lnT w="27432">
                      <a:solidFill>
                        <a:srgbClr val="544F4F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 marL="177800">
                        <a:lnSpc>
                          <a:spcPts val="1700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1600"/>
                        </a:lnSpc>
                      </a:pPr>
                      <a:r>
                        <a:rPr sz="1400" dirty="0" smtClean="0">
                          <a:solidFill>
                            <a:srgbClr val="605E5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ts val="1750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32004">
                      <a:solidFill>
                        <a:srgbClr val="575757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750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2004">
                      <a:solidFill>
                        <a:srgbClr val="575757"/>
                      </a:solidFill>
                      <a:prstDash val="solid"/>
                    </a:lnL>
                    <a:lnR w="32004">
                      <a:solidFill>
                        <a:srgbClr val="4F4F4F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ts val="1700"/>
                        </a:lnSpc>
                      </a:pPr>
                      <a:r>
                        <a:rPr sz="1500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004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3B3B3B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600"/>
                        </a:lnSpc>
                      </a:pPr>
                      <a:r>
                        <a:rPr sz="1400" dirty="0" smtClean="0">
                          <a:solidFill>
                            <a:srgbClr val="605E5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7432">
                      <a:solidFill>
                        <a:srgbClr val="484848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Write</a:t>
                      </a:r>
                      <a:r>
                        <a:rPr sz="1500" spc="-1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Command</a:t>
                      </a:r>
                      <a:r>
                        <a:rPr sz="1500" spc="3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1500" spc="-75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500" spc="-254" dirty="0" smtClean="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500" spc="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ster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484848"/>
                      </a:solidFill>
                      <a:prstDash val="solid"/>
                    </a:lnL>
                    <a:lnR w="22860">
                      <a:solidFill>
                        <a:srgbClr val="342F2F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  <a:tr h="246887">
                <a:tc>
                  <a:txBody>
                    <a:bodyPr/>
                    <a:lstStyle/>
                    <a:p>
                      <a:pPr marL="177800">
                        <a:lnSpc>
                          <a:spcPts val="1820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1670"/>
                        </a:lnSpc>
                      </a:pPr>
                      <a:r>
                        <a:rPr sz="140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ts val="1820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32004">
                      <a:solidFill>
                        <a:srgbClr val="575757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ts val="1770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004">
                      <a:solidFill>
                        <a:srgbClr val="575757"/>
                      </a:solidFill>
                      <a:prstDash val="solid"/>
                    </a:lnL>
                    <a:lnR w="32004">
                      <a:solidFill>
                        <a:srgbClr val="4F4F4F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720"/>
                        </a:lnSpc>
                      </a:pPr>
                      <a:r>
                        <a:rPr sz="1450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004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3B3B3B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1820"/>
                        </a:lnSpc>
                      </a:pPr>
                      <a:r>
                        <a:rPr sz="1550" dirty="0" smtClean="0">
                          <a:solidFill>
                            <a:srgbClr val="605E5E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7432">
                      <a:solidFill>
                        <a:srgbClr val="484848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500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llle_g_</a:t>
                      </a:r>
                      <a:r>
                        <a:rPr sz="1500" spc="105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500" spc="0" dirty="0" smtClean="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484848"/>
                      </a:solidFill>
                      <a:prstDash val="solid"/>
                    </a:lnL>
                    <a:lnR w="22860">
                      <a:solidFill>
                        <a:srgbClr val="342F2F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177800">
                        <a:lnSpc>
                          <a:spcPts val="1714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27432">
                      <a:solidFill>
                        <a:srgbClr val="5454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1614"/>
                        </a:lnSpc>
                      </a:pPr>
                      <a:r>
                        <a:rPr sz="1400" dirty="0" smtClean="0">
                          <a:solidFill>
                            <a:srgbClr val="605E5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27432">
                      <a:solidFill>
                        <a:srgbClr val="5454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ts val="1664"/>
                        </a:lnSpc>
                      </a:pPr>
                      <a:r>
                        <a:rPr sz="145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32004">
                      <a:solidFill>
                        <a:srgbClr val="575757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27432">
                      <a:solidFill>
                        <a:srgbClr val="5454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ts val="1714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004">
                      <a:solidFill>
                        <a:srgbClr val="575757"/>
                      </a:solidFill>
                      <a:prstDash val="solid"/>
                    </a:lnL>
                    <a:lnR w="32004">
                      <a:solidFill>
                        <a:srgbClr val="4F4F4F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27432">
                      <a:solidFill>
                        <a:srgbClr val="5454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ts val="1714"/>
                        </a:lnSpc>
                      </a:pPr>
                      <a:r>
                        <a:rPr sz="1500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004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3B3B3B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27432">
                      <a:solidFill>
                        <a:srgbClr val="5454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1614"/>
                        </a:lnSpc>
                      </a:pPr>
                      <a:r>
                        <a:rPr sz="1400" dirty="0" smtClean="0">
                          <a:solidFill>
                            <a:srgbClr val="605E5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7432">
                      <a:solidFill>
                        <a:srgbClr val="484848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27432">
                      <a:solidFill>
                        <a:srgbClr val="5454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ts val="1750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Write</a:t>
                      </a:r>
                      <a:r>
                        <a:rPr sz="1500" spc="6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Reguest</a:t>
                      </a:r>
                      <a:r>
                        <a:rPr sz="1500" spc="-1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500" spc="-55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gister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484848"/>
                      </a:solidFill>
                      <a:prstDash val="solid"/>
                    </a:lnL>
                    <a:lnR w="22860">
                      <a:solidFill>
                        <a:srgbClr val="342F2F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27432">
                      <a:solidFill>
                        <a:srgbClr val="545454"/>
                      </a:solidFill>
                      <a:prstDash val="solid"/>
                    </a:lnB>
                  </a:tcPr>
                </a:tc>
              </a:tr>
              <a:tr h="246887">
                <a:tc>
                  <a:txBody>
                    <a:bodyPr/>
                    <a:lstStyle/>
                    <a:p>
                      <a:pPr marL="177800">
                        <a:lnSpc>
                          <a:spcPts val="1785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27432">
                      <a:solidFill>
                        <a:srgbClr val="545454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1560"/>
                        </a:lnSpc>
                      </a:pPr>
                      <a:r>
                        <a:rPr sz="1400" dirty="0" smtClean="0">
                          <a:solidFill>
                            <a:srgbClr val="605E5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7432">
                      <a:solidFill>
                        <a:srgbClr val="545454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1785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32004">
                      <a:solidFill>
                        <a:srgbClr val="575757"/>
                      </a:solidFill>
                      <a:prstDash val="solid"/>
                    </a:lnR>
                    <a:lnT w="27432">
                      <a:solidFill>
                        <a:srgbClr val="545454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750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2004">
                      <a:solidFill>
                        <a:srgbClr val="575757"/>
                      </a:solidFill>
                      <a:prstDash val="solid"/>
                    </a:lnL>
                    <a:lnR w="32004">
                      <a:solidFill>
                        <a:srgbClr val="4F4F4F"/>
                      </a:solidFill>
                      <a:prstDash val="solid"/>
                    </a:lnR>
                    <a:lnT w="27432">
                      <a:solidFill>
                        <a:srgbClr val="545454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750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2004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3B3B3B"/>
                      </a:solidFill>
                      <a:prstDash val="solid"/>
                    </a:lnR>
                    <a:lnT w="27432">
                      <a:solidFill>
                        <a:srgbClr val="545454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1635"/>
                        </a:lnSpc>
                      </a:pPr>
                      <a:r>
                        <a:rPr sz="1400" dirty="0" smtClean="0">
                          <a:solidFill>
                            <a:srgbClr val="605E5E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7432">
                      <a:solidFill>
                        <a:srgbClr val="484848"/>
                      </a:solidFill>
                      <a:prstDash val="solid"/>
                    </a:lnR>
                    <a:lnT w="27432">
                      <a:solidFill>
                        <a:srgbClr val="545454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500" spc="-125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500" spc="0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llega</a:t>
                      </a:r>
                      <a:r>
                        <a:rPr sz="1500" spc="0" dirty="0" smtClean="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484848"/>
                      </a:solidFill>
                      <a:prstDash val="solid"/>
                    </a:lnL>
                    <a:lnR w="22860">
                      <a:solidFill>
                        <a:srgbClr val="342F2F"/>
                      </a:solidFill>
                      <a:prstDash val="solid"/>
                    </a:lnR>
                    <a:lnT w="27432">
                      <a:solidFill>
                        <a:srgbClr val="545454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</a:tr>
              <a:tr h="249174">
                <a:tc>
                  <a:txBody>
                    <a:bodyPr/>
                    <a:lstStyle/>
                    <a:p>
                      <a:pPr marL="177800">
                        <a:lnSpc>
                          <a:spcPts val="1610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1510"/>
                        </a:lnSpc>
                      </a:pPr>
                      <a:r>
                        <a:rPr sz="140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660"/>
                        </a:lnSpc>
                      </a:pPr>
                      <a:r>
                        <a:rPr sz="1550" dirty="0" smtClean="0">
                          <a:solidFill>
                            <a:srgbClr val="605E5E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32004">
                      <a:solidFill>
                        <a:srgbClr val="575757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660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2004">
                      <a:solidFill>
                        <a:srgbClr val="575757"/>
                      </a:solidFill>
                      <a:prstDash val="solid"/>
                    </a:lnL>
                    <a:lnR w="32004">
                      <a:solidFill>
                        <a:srgbClr val="4F4F4F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1695"/>
                        </a:lnSpc>
                      </a:pPr>
                      <a:r>
                        <a:rPr sz="1550" dirty="0" smtClean="0">
                          <a:solidFill>
                            <a:srgbClr val="605E5E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2004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3B3B3B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lnSpc>
                          <a:spcPts val="1510"/>
                        </a:lnSpc>
                      </a:pPr>
                      <a:r>
                        <a:rPr sz="1400" dirty="0" smtClean="0">
                          <a:solidFill>
                            <a:srgbClr val="605E5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7432">
                      <a:solidFill>
                        <a:srgbClr val="484848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Write</a:t>
                      </a:r>
                      <a:r>
                        <a:rPr sz="1500" spc="-1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45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500" spc="-254" dirty="0" smtClean="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500" spc="0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n_g)e</a:t>
                      </a:r>
                      <a:r>
                        <a:rPr sz="1500" spc="-25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0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Mask</a:t>
                      </a:r>
                      <a:r>
                        <a:rPr sz="1500" spc="-80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Register</a:t>
                      </a:r>
                      <a:r>
                        <a:rPr sz="1500" spc="-3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85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500" spc="-290" dirty="0" smtClean="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500" spc="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t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484848"/>
                      </a:solidFill>
                      <a:prstDash val="solid"/>
                    </a:lnL>
                    <a:lnR w="22860">
                      <a:solidFill>
                        <a:srgbClr val="342F2F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  <a:tr h="249174">
                <a:tc>
                  <a:txBody>
                    <a:bodyPr/>
                    <a:lstStyle/>
                    <a:p>
                      <a:pPr marL="177800">
                        <a:lnSpc>
                          <a:spcPts val="1700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1600"/>
                        </a:lnSpc>
                      </a:pPr>
                      <a:r>
                        <a:rPr sz="140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1700"/>
                        </a:lnSpc>
                      </a:pPr>
                      <a:r>
                        <a:rPr sz="1500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32004">
                      <a:solidFill>
                        <a:srgbClr val="575757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ts val="1700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004">
                      <a:solidFill>
                        <a:srgbClr val="575757"/>
                      </a:solidFill>
                      <a:prstDash val="solid"/>
                    </a:lnL>
                    <a:lnR w="32004">
                      <a:solidFill>
                        <a:srgbClr val="4F4F4F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710"/>
                        </a:lnSpc>
                      </a:pPr>
                      <a:r>
                        <a:rPr sz="1550" dirty="0" smtClean="0">
                          <a:solidFill>
                            <a:srgbClr val="605E5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2004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3B3B3B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1600"/>
                        </a:lnSpc>
                      </a:pPr>
                      <a:r>
                        <a:rPr sz="1400" dirty="0" smtClean="0">
                          <a:solidFill>
                            <a:srgbClr val="605E5E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7432">
                      <a:solidFill>
                        <a:srgbClr val="484848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500" spc="-125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500" spc="0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llega</a:t>
                      </a:r>
                      <a:r>
                        <a:rPr sz="1500" spc="0" dirty="0" smtClean="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484848"/>
                      </a:solidFill>
                      <a:prstDash val="solid"/>
                    </a:lnL>
                    <a:lnR w="22860">
                      <a:solidFill>
                        <a:srgbClr val="342F2F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</a:tr>
              <a:tr h="249174">
                <a:tc>
                  <a:txBody>
                    <a:bodyPr/>
                    <a:lstStyle/>
                    <a:p>
                      <a:pPr marL="177800">
                        <a:lnSpc>
                          <a:spcPts val="1764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1580"/>
                        </a:lnSpc>
                      </a:pPr>
                      <a:r>
                        <a:rPr sz="140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1764"/>
                        </a:lnSpc>
                      </a:pPr>
                      <a:r>
                        <a:rPr sz="1550" dirty="0" smtClean="0">
                          <a:solidFill>
                            <a:srgbClr val="605E5E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32004">
                      <a:solidFill>
                        <a:srgbClr val="575757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764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2004">
                      <a:solidFill>
                        <a:srgbClr val="575757"/>
                      </a:solidFill>
                      <a:prstDash val="solid"/>
                    </a:lnL>
                    <a:lnR w="32004">
                      <a:solidFill>
                        <a:srgbClr val="4F4F4F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ts val="1714"/>
                        </a:lnSpc>
                      </a:pPr>
                      <a:r>
                        <a:rPr sz="1500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004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3B3B3B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1680"/>
                        </a:lnSpc>
                      </a:pPr>
                      <a:r>
                        <a:rPr sz="1500" dirty="0" smtClean="0">
                          <a:solidFill>
                            <a:srgbClr val="605E5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7432">
                      <a:solidFill>
                        <a:srgbClr val="484848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Write</a:t>
                      </a:r>
                      <a:r>
                        <a:rPr sz="1500" spc="25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0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Mode</a:t>
                      </a:r>
                      <a:r>
                        <a:rPr sz="1500" spc="-5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Re</a:t>
                      </a:r>
                      <a:r>
                        <a:rPr sz="1500" spc="-6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g</a:t>
                      </a:r>
                      <a:r>
                        <a:rPr sz="1500" spc="-290" dirty="0" smtClean="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500" spc="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ster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484848"/>
                      </a:solidFill>
                      <a:prstDash val="solid"/>
                    </a:lnL>
                    <a:lnR w="22860">
                      <a:solidFill>
                        <a:srgbClr val="342F2F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  <a:tr h="246888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839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ts val="1839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32004">
                      <a:solidFill>
                        <a:srgbClr val="575757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839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2004">
                      <a:solidFill>
                        <a:srgbClr val="575757"/>
                      </a:solidFill>
                      <a:prstDash val="solid"/>
                    </a:lnL>
                    <a:lnR w="32004">
                      <a:solidFill>
                        <a:srgbClr val="4F4F4F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ts val="1739"/>
                        </a:lnSpc>
                      </a:pPr>
                      <a:r>
                        <a:rPr sz="145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004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3B3B3B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1839"/>
                        </a:lnSpc>
                      </a:pPr>
                      <a:r>
                        <a:rPr sz="1550" dirty="0" smtClean="0">
                          <a:solidFill>
                            <a:srgbClr val="605E5E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7432">
                      <a:solidFill>
                        <a:srgbClr val="484848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500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Illeg</a:t>
                      </a:r>
                      <a:r>
                        <a:rPr sz="1500" spc="-25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500" spc="0" dirty="0" smtClean="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484848"/>
                      </a:solidFill>
                      <a:prstDash val="solid"/>
                    </a:lnL>
                    <a:lnR w="22860">
                      <a:solidFill>
                        <a:srgbClr val="342F2F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B3B3B"/>
                      </a:solidFill>
                      <a:prstDash val="solid"/>
                    </a:lnB>
                  </a:tcPr>
                </a:tc>
              </a:tr>
              <a:tr h="249173">
                <a:tc>
                  <a:txBody>
                    <a:bodyPr/>
                    <a:lstStyle/>
                    <a:p>
                      <a:pPr marL="177800">
                        <a:lnSpc>
                          <a:spcPts val="1750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750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ts val="1750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32004">
                      <a:solidFill>
                        <a:srgbClr val="575757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750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2004">
                      <a:solidFill>
                        <a:srgbClr val="575757"/>
                      </a:solidFill>
                      <a:prstDash val="solid"/>
                    </a:lnL>
                    <a:lnR w="32004">
                      <a:solidFill>
                        <a:srgbClr val="4F4F4F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ts val="1700"/>
                        </a:lnSpc>
                      </a:pPr>
                      <a:r>
                        <a:rPr sz="1500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004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3B3B3B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1700"/>
                        </a:lnSpc>
                      </a:pPr>
                      <a:r>
                        <a:rPr sz="1500" dirty="0" smtClean="0">
                          <a:solidFill>
                            <a:srgbClr val="605E5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7432">
                      <a:solidFill>
                        <a:srgbClr val="484848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500" spc="-3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500" spc="-254" dirty="0" smtClean="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500" spc="0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ear</a:t>
                      </a:r>
                      <a:r>
                        <a:rPr sz="1500" spc="30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Byte</a:t>
                      </a:r>
                      <a:r>
                        <a:rPr sz="1500" spc="-7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Pointer</a:t>
                      </a:r>
                      <a:r>
                        <a:rPr sz="1500" spc="-5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F</a:t>
                      </a:r>
                      <a:r>
                        <a:rPr sz="1500" spc="-3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500" spc="-55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500" spc="-95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p</a:t>
                      </a:r>
                      <a:r>
                        <a:rPr sz="1500" spc="80" dirty="0" smtClean="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500" spc="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Flop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484848"/>
                      </a:solidFill>
                      <a:prstDash val="solid"/>
                    </a:lnL>
                    <a:lnR w="22860">
                      <a:solidFill>
                        <a:srgbClr val="342F2F"/>
                      </a:solidFill>
                      <a:prstDash val="solid"/>
                    </a:lnR>
                    <a:lnT w="22860">
                      <a:solidFill>
                        <a:srgbClr val="3B3B3B"/>
                      </a:solidFill>
                      <a:prstDash val="solid"/>
                    </a:lnT>
                    <a:lnB w="32004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177800">
                        <a:lnSpc>
                          <a:spcPts val="1750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1600"/>
                        </a:lnSpc>
                      </a:pPr>
                      <a:r>
                        <a:rPr sz="14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ts val="1750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32004">
                      <a:solidFill>
                        <a:srgbClr val="575757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ts val="1750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2004">
                      <a:solidFill>
                        <a:srgbClr val="575757"/>
                      </a:solidFill>
                      <a:prstDash val="solid"/>
                    </a:lnL>
                    <a:lnR w="32004">
                      <a:solidFill>
                        <a:srgbClr val="4F4F4F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750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2004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3B3B3B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1550"/>
                        </a:lnSpc>
                      </a:pPr>
                      <a:r>
                        <a:rPr sz="1350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3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7432">
                      <a:solidFill>
                        <a:srgbClr val="484848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Read</a:t>
                      </a:r>
                      <a:r>
                        <a:rPr sz="1500" spc="-19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-5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500" spc="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empora_ry Re_gister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484848"/>
                      </a:solidFill>
                      <a:prstDash val="solid"/>
                    </a:lnL>
                    <a:lnR w="22860">
                      <a:solidFill>
                        <a:srgbClr val="342F2F"/>
                      </a:solidFill>
                      <a:prstDash val="solid"/>
                    </a:lnR>
                    <a:lnT w="32004">
                      <a:solidFill>
                        <a:srgbClr val="5B5B5B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</a:tr>
              <a:tr h="244601">
                <a:tc>
                  <a:txBody>
                    <a:bodyPr/>
                    <a:lstStyle/>
                    <a:p>
                      <a:pPr marL="177800">
                        <a:lnSpc>
                          <a:spcPts val="1764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22860">
                      <a:solidFill>
                        <a:srgbClr val="48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1714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22860">
                      <a:solidFill>
                        <a:srgbClr val="48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ts val="1764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32004">
                      <a:solidFill>
                        <a:srgbClr val="575757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22860">
                      <a:solidFill>
                        <a:srgbClr val="48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ts val="1714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004">
                      <a:solidFill>
                        <a:srgbClr val="575757"/>
                      </a:solidFill>
                      <a:prstDash val="solid"/>
                    </a:lnL>
                    <a:lnR w="32004">
                      <a:solidFill>
                        <a:srgbClr val="4F4F4F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22860">
                      <a:solidFill>
                        <a:srgbClr val="48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ts val="1764"/>
                        </a:lnSpc>
                      </a:pPr>
                      <a:r>
                        <a:rPr sz="1550" dirty="0" smtClean="0">
                          <a:solidFill>
                            <a:srgbClr val="605E5E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2004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3B3B3B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22860">
                      <a:solidFill>
                        <a:srgbClr val="48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1714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7432">
                      <a:solidFill>
                        <a:srgbClr val="484848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22860">
                      <a:solidFill>
                        <a:srgbClr val="48444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Master</a:t>
                      </a:r>
                      <a:r>
                        <a:rPr sz="1500" spc="-75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Clear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484848"/>
                      </a:solidFill>
                      <a:prstDash val="solid"/>
                    </a:lnL>
                    <a:lnR w="22860">
                      <a:solidFill>
                        <a:srgbClr val="342F2F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22860">
                      <a:solidFill>
                        <a:srgbClr val="484444"/>
                      </a:solidFill>
                      <a:prstDash val="solid"/>
                    </a:lnB>
                  </a:tcPr>
                </a:tc>
              </a:tr>
              <a:tr h="249174">
                <a:tc>
                  <a:txBody>
                    <a:bodyPr/>
                    <a:lstStyle/>
                    <a:p>
                      <a:pPr marL="177800">
                        <a:lnSpc>
                          <a:spcPts val="1820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7432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484444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ts val="1670"/>
                        </a:lnSpc>
                      </a:pPr>
                      <a:r>
                        <a:rPr sz="14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2860">
                      <a:solidFill>
                        <a:srgbClr val="484444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1820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32004">
                      <a:solidFill>
                        <a:srgbClr val="575757"/>
                      </a:solidFill>
                      <a:prstDash val="solid"/>
                    </a:lnR>
                    <a:lnT w="22860">
                      <a:solidFill>
                        <a:srgbClr val="484444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750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2004">
                      <a:solidFill>
                        <a:srgbClr val="575757"/>
                      </a:solidFill>
                      <a:prstDash val="solid"/>
                    </a:lnL>
                    <a:lnR w="32004">
                      <a:solidFill>
                        <a:srgbClr val="4F4F4F"/>
                      </a:solidFill>
                      <a:prstDash val="solid"/>
                    </a:lnR>
                    <a:lnT w="22860">
                      <a:solidFill>
                        <a:srgbClr val="484444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750"/>
                        </a:lnSpc>
                      </a:pPr>
                      <a:r>
                        <a:rPr sz="1550" dirty="0" smtClean="0">
                          <a:solidFill>
                            <a:srgbClr val="605E5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2004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3B3B3B"/>
                      </a:solidFill>
                      <a:prstDash val="solid"/>
                    </a:lnR>
                    <a:lnT w="22860">
                      <a:solidFill>
                        <a:srgbClr val="484444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ts val="1670"/>
                        </a:lnSpc>
                      </a:pPr>
                      <a:r>
                        <a:rPr sz="1400" dirty="0" smtClean="0">
                          <a:solidFill>
                            <a:srgbClr val="605E5E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7432">
                      <a:solidFill>
                        <a:srgbClr val="484848"/>
                      </a:solidFill>
                      <a:prstDash val="solid"/>
                    </a:lnR>
                    <a:lnT w="22860">
                      <a:solidFill>
                        <a:srgbClr val="484444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500" spc="-125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500" spc="0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llega</a:t>
                      </a:r>
                      <a:r>
                        <a:rPr sz="1500" spc="0" dirty="0" smtClean="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484848"/>
                      </a:solidFill>
                      <a:prstDash val="solid"/>
                    </a:lnL>
                    <a:lnR w="22860">
                      <a:solidFill>
                        <a:srgbClr val="342F2F"/>
                      </a:solidFill>
                      <a:prstDash val="solid"/>
                    </a:lnR>
                    <a:lnT w="22860">
                      <a:solidFill>
                        <a:srgbClr val="484444"/>
                      </a:solidFill>
                      <a:prstDash val="solid"/>
                    </a:lnT>
                    <a:lnB w="22860">
                      <a:solidFill>
                        <a:srgbClr val="3F3F3F"/>
                      </a:solidFill>
                      <a:prstDash val="solid"/>
                    </a:lnB>
                  </a:tcPr>
                </a:tc>
              </a:tr>
              <a:tr h="246887">
                <a:tc>
                  <a:txBody>
                    <a:bodyPr/>
                    <a:lstStyle/>
                    <a:p>
                      <a:pPr marL="177800">
                        <a:lnSpc>
                          <a:spcPts val="1680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27432">
                      <a:solidFill>
                        <a:srgbClr val="4F4F4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ts val="1730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27432">
                      <a:solidFill>
                        <a:srgbClr val="4F4F4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ts val="1680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32004">
                      <a:solidFill>
                        <a:srgbClr val="575757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27432">
                      <a:solidFill>
                        <a:srgbClr val="4F4F4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1730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2004">
                      <a:solidFill>
                        <a:srgbClr val="575757"/>
                      </a:solidFill>
                      <a:prstDash val="solid"/>
                    </a:lnL>
                    <a:lnR w="32004">
                      <a:solidFill>
                        <a:srgbClr val="4F4F4F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27432">
                      <a:solidFill>
                        <a:srgbClr val="4F4F4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ts val="1680"/>
                        </a:lnSpc>
                      </a:pPr>
                      <a:r>
                        <a:rPr sz="1500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32004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3B3B3B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27432">
                      <a:solidFill>
                        <a:srgbClr val="4F4F4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1680"/>
                        </a:lnSpc>
                      </a:pPr>
                      <a:r>
                        <a:rPr sz="1500" dirty="0" smtClean="0">
                          <a:solidFill>
                            <a:srgbClr val="605E5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7432">
                      <a:solidFill>
                        <a:srgbClr val="484848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27432">
                      <a:solidFill>
                        <a:srgbClr val="4F4F4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500" spc="-3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C</a:t>
                      </a:r>
                      <a:r>
                        <a:rPr sz="1500" spc="-254" dirty="0" smtClean="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500" spc="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ear</a:t>
                      </a:r>
                      <a:r>
                        <a:rPr sz="1500" spc="3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0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Mask</a:t>
                      </a:r>
                      <a:r>
                        <a:rPr sz="1500" spc="-45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Re_g_ister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484848"/>
                      </a:solidFill>
                      <a:prstDash val="solid"/>
                    </a:lnL>
                    <a:lnR w="22860">
                      <a:solidFill>
                        <a:srgbClr val="342F2F"/>
                      </a:solidFill>
                      <a:prstDash val="solid"/>
                    </a:lnR>
                    <a:lnT w="22860">
                      <a:solidFill>
                        <a:srgbClr val="3F3F3F"/>
                      </a:solidFill>
                      <a:prstDash val="solid"/>
                    </a:lnT>
                    <a:lnB w="27432">
                      <a:solidFill>
                        <a:srgbClr val="4F4F4F"/>
                      </a:solidFill>
                      <a:prstDash val="solid"/>
                    </a:lnB>
                  </a:tcPr>
                </a:tc>
              </a:tr>
              <a:tr h="251460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27432">
                      <a:solidFill>
                        <a:srgbClr val="4F4F4F"/>
                      </a:solidFill>
                      <a:prstDash val="solid"/>
                    </a:lnT>
                    <a:lnB w="27432">
                      <a:solidFill>
                        <a:srgbClr val="4B48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7432">
                      <a:solidFill>
                        <a:srgbClr val="4F4F4F"/>
                      </a:solidFill>
                      <a:prstDash val="solid"/>
                    </a:lnT>
                    <a:lnB w="27432">
                      <a:solidFill>
                        <a:srgbClr val="4B48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32004">
                      <a:solidFill>
                        <a:srgbClr val="575757"/>
                      </a:solidFill>
                      <a:prstDash val="solid"/>
                    </a:lnR>
                    <a:lnT w="27432">
                      <a:solidFill>
                        <a:srgbClr val="4F4F4F"/>
                      </a:solidFill>
                      <a:prstDash val="solid"/>
                    </a:lnT>
                    <a:lnB w="27432">
                      <a:solidFill>
                        <a:srgbClr val="4B48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 algn="ctr">
                        <a:lnSpc>
                          <a:spcPct val="100000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2004">
                      <a:solidFill>
                        <a:srgbClr val="575757"/>
                      </a:solidFill>
                      <a:prstDash val="solid"/>
                    </a:lnL>
                    <a:lnR w="32004">
                      <a:solidFill>
                        <a:srgbClr val="4F4F4F"/>
                      </a:solidFill>
                      <a:prstDash val="solid"/>
                    </a:lnR>
                    <a:lnT w="27432">
                      <a:solidFill>
                        <a:srgbClr val="4F4F4F"/>
                      </a:solidFill>
                      <a:prstDash val="solid"/>
                    </a:lnT>
                    <a:lnB w="27432">
                      <a:solidFill>
                        <a:srgbClr val="4B48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ts val="1839"/>
                        </a:lnSpc>
                      </a:pPr>
                      <a:r>
                        <a:rPr sz="1550" dirty="0" smtClean="0">
                          <a:solidFill>
                            <a:srgbClr val="605E5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2004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3B3B3B"/>
                      </a:solidFill>
                      <a:prstDash val="solid"/>
                    </a:lnR>
                    <a:lnT w="27432">
                      <a:solidFill>
                        <a:srgbClr val="4F4F4F"/>
                      </a:solidFill>
                      <a:prstDash val="solid"/>
                    </a:lnT>
                    <a:lnB w="27432">
                      <a:solidFill>
                        <a:srgbClr val="4B48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rgbClr val="605E5E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7432">
                      <a:solidFill>
                        <a:srgbClr val="484848"/>
                      </a:solidFill>
                      <a:prstDash val="solid"/>
                    </a:lnR>
                    <a:lnT w="27432">
                      <a:solidFill>
                        <a:srgbClr val="4F4F4F"/>
                      </a:solidFill>
                      <a:prstDash val="solid"/>
                    </a:lnT>
                    <a:lnB w="27432">
                      <a:solidFill>
                        <a:srgbClr val="4B484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</a:pPr>
                      <a:r>
                        <a:rPr sz="1500" spc="-125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500" spc="0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llega</a:t>
                      </a:r>
                      <a:r>
                        <a:rPr sz="1500" spc="0" dirty="0" smtClean="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484848"/>
                      </a:solidFill>
                      <a:prstDash val="solid"/>
                    </a:lnL>
                    <a:lnR w="22860">
                      <a:solidFill>
                        <a:srgbClr val="342F2F"/>
                      </a:solidFill>
                      <a:prstDash val="solid"/>
                    </a:lnR>
                    <a:lnT w="27432">
                      <a:solidFill>
                        <a:srgbClr val="4F4F4F"/>
                      </a:solidFill>
                      <a:prstDash val="solid"/>
                    </a:lnT>
                    <a:lnB w="27432">
                      <a:solidFill>
                        <a:srgbClr val="4B4848"/>
                      </a:solidFill>
                      <a:prstDash val="solid"/>
                    </a:lnB>
                  </a:tcPr>
                </a:tc>
              </a:tr>
              <a:tr h="269748">
                <a:tc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383838"/>
                      </a:solidFill>
                      <a:prstDash val="solid"/>
                    </a:lnR>
                    <a:lnT w="27432">
                      <a:solidFill>
                        <a:srgbClr val="4B4848"/>
                      </a:solidFill>
                      <a:prstDash val="solid"/>
                    </a:lnT>
                    <a:lnB w="27432">
                      <a:solidFill>
                        <a:srgbClr val="2F2B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1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383838"/>
                      </a:solidFill>
                      <a:prstDash val="solid"/>
                    </a:lnL>
                    <a:lnR w="22860">
                      <a:solidFill>
                        <a:srgbClr val="444444"/>
                      </a:solidFill>
                      <a:prstDash val="solid"/>
                    </a:lnR>
                    <a:lnT w="27432">
                      <a:solidFill>
                        <a:srgbClr val="4B4848"/>
                      </a:solidFill>
                      <a:prstDash val="solid"/>
                    </a:lnT>
                    <a:lnB w="27432">
                      <a:solidFill>
                        <a:srgbClr val="2F2B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sz="155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444444"/>
                      </a:solidFill>
                      <a:prstDash val="solid"/>
                    </a:lnL>
                    <a:lnR w="32004">
                      <a:solidFill>
                        <a:srgbClr val="575757"/>
                      </a:solidFill>
                      <a:prstDash val="solid"/>
                    </a:lnR>
                    <a:lnT w="27432">
                      <a:solidFill>
                        <a:srgbClr val="4B4848"/>
                      </a:solidFill>
                      <a:prstDash val="solid"/>
                    </a:lnT>
                    <a:lnB w="27432">
                      <a:solidFill>
                        <a:srgbClr val="2F2B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020" algn="ctr">
                        <a:lnSpc>
                          <a:spcPct val="100000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2004">
                      <a:solidFill>
                        <a:srgbClr val="575757"/>
                      </a:solidFill>
                      <a:prstDash val="solid"/>
                    </a:lnL>
                    <a:lnR w="32004">
                      <a:solidFill>
                        <a:srgbClr val="4F4F4F"/>
                      </a:solidFill>
                      <a:prstDash val="solid"/>
                    </a:lnR>
                    <a:lnT w="27432">
                      <a:solidFill>
                        <a:srgbClr val="4B4848"/>
                      </a:solidFill>
                      <a:prstDash val="solid"/>
                    </a:lnT>
                    <a:lnB w="27432">
                      <a:solidFill>
                        <a:srgbClr val="2F2B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</a:pPr>
                      <a:r>
                        <a:rPr sz="1550" dirty="0" smtClean="0">
                          <a:solidFill>
                            <a:srgbClr val="605E5E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15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2004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3B3B3B"/>
                      </a:solidFill>
                      <a:prstDash val="solid"/>
                    </a:lnR>
                    <a:lnT w="27432">
                      <a:solidFill>
                        <a:srgbClr val="4B4848"/>
                      </a:solidFill>
                      <a:prstDash val="solid"/>
                    </a:lnT>
                    <a:lnB w="27432">
                      <a:solidFill>
                        <a:srgbClr val="2F2B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sz="1400" dirty="0" smtClean="0">
                          <a:solidFill>
                            <a:srgbClr val="605E5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3B3B3B"/>
                      </a:solidFill>
                      <a:prstDash val="solid"/>
                    </a:lnL>
                    <a:lnR w="27432">
                      <a:solidFill>
                        <a:srgbClr val="484848"/>
                      </a:solidFill>
                      <a:prstDash val="solid"/>
                    </a:lnR>
                    <a:lnT w="27432">
                      <a:solidFill>
                        <a:srgbClr val="4B4848"/>
                      </a:solidFill>
                      <a:prstDash val="solid"/>
                    </a:lnT>
                    <a:lnB w="27432">
                      <a:solidFill>
                        <a:srgbClr val="2F2B2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50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Write</a:t>
                      </a:r>
                      <a:r>
                        <a:rPr sz="1500" spc="-1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55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500" spc="0" dirty="0" smtClean="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ll</a:t>
                      </a:r>
                      <a:r>
                        <a:rPr sz="1500" spc="-190" dirty="0" smtClean="0">
                          <a:solidFill>
                            <a:srgbClr val="7979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0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Mask</a:t>
                      </a:r>
                      <a:r>
                        <a:rPr sz="1500" spc="-45" dirty="0" smtClean="0">
                          <a:solidFill>
                            <a:srgbClr val="605E5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Register</a:t>
                      </a:r>
                      <a:r>
                        <a:rPr sz="1500" spc="6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spc="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500" spc="-5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500" spc="15" dirty="0" smtClean="0">
                          <a:solidFill>
                            <a:srgbClr val="2F2F2F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500" spc="0" dirty="0" smtClean="0">
                          <a:solidFill>
                            <a:srgbClr val="4B494B"/>
                          </a:solidFill>
                          <a:latin typeface="Arial"/>
                          <a:cs typeface="Arial"/>
                        </a:rPr>
                        <a:t>s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>
                      <a:solidFill>
                        <a:srgbClr val="484848"/>
                      </a:solidFill>
                      <a:prstDash val="solid"/>
                    </a:lnL>
                    <a:lnR w="22860">
                      <a:solidFill>
                        <a:srgbClr val="342F2F"/>
                      </a:solidFill>
                      <a:prstDash val="solid"/>
                    </a:lnR>
                    <a:lnT w="27432">
                      <a:solidFill>
                        <a:srgbClr val="4B4848"/>
                      </a:solidFill>
                      <a:prstDash val="solid"/>
                    </a:lnT>
                    <a:lnB w="27432">
                      <a:solidFill>
                        <a:srgbClr val="2F2B2F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72339"/>
            <a:ext cx="6344920" cy="1290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823</a:t>
            </a:r>
            <a:r>
              <a:rPr sz="4000" b="1" spc="-25" dirty="0" smtClean="0">
                <a:latin typeface="Arial"/>
                <a:cs typeface="Arial"/>
              </a:rPr>
              <a:t>7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Softw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20" dirty="0" smtClean="0">
                <a:latin typeface="Arial"/>
                <a:cs typeface="Arial"/>
              </a:rPr>
              <a:t>re</a:t>
            </a:r>
            <a:r>
              <a:rPr sz="4000" b="1" spc="2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C</a:t>
            </a:r>
            <a:r>
              <a:rPr sz="4000" b="1" spc="-40" dirty="0" smtClean="0">
                <a:latin typeface="Arial"/>
                <a:cs typeface="Arial"/>
              </a:rPr>
              <a:t>o</a:t>
            </a:r>
            <a:r>
              <a:rPr sz="4000" b="1" spc="-35" dirty="0" smtClean="0">
                <a:latin typeface="Arial"/>
                <a:cs typeface="Arial"/>
              </a:rPr>
              <a:t>mma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25" dirty="0" smtClean="0">
                <a:latin typeface="Arial"/>
                <a:cs typeface="Arial"/>
              </a:rPr>
              <a:t>ds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5000"/>
              </a:lnSpc>
              <a:spcBef>
                <a:spcPts val="355"/>
              </a:spcBef>
            </a:pPr>
            <a:r>
              <a:rPr sz="4200" b="1" spc="-114" dirty="0" smtClean="0">
                <a:latin typeface="Arial"/>
                <a:cs typeface="Arial"/>
              </a:rPr>
              <a:t>Master</a:t>
            </a:r>
            <a:r>
              <a:rPr sz="4200" b="1" spc="-25" dirty="0" smtClean="0">
                <a:latin typeface="Arial"/>
                <a:cs typeface="Arial"/>
              </a:rPr>
              <a:t> </a:t>
            </a:r>
            <a:r>
              <a:rPr sz="4200" b="1" spc="-100" dirty="0" smtClean="0">
                <a:latin typeface="Arial"/>
                <a:cs typeface="Arial"/>
              </a:rPr>
              <a:t>clear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9791" y="1677542"/>
            <a:ext cx="8172450" cy="34880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6870" algn="l"/>
              </a:tabLst>
            </a:pPr>
            <a:r>
              <a:rPr sz="3200" dirty="0" smtClean="0">
                <a:latin typeface="Arial"/>
                <a:cs typeface="Arial"/>
              </a:rPr>
              <a:t>Acts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exact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same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RESET</a:t>
            </a:r>
            <a:r>
              <a:rPr sz="3200" spc="-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endParaRPr sz="32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8237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7117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RE</a:t>
            </a:r>
            <a:r>
              <a:rPr sz="2800" spc="-3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ET</a:t>
            </a:r>
            <a:r>
              <a:rPr sz="2800" spc="-3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5" dirty="0" smtClean="0">
                <a:latin typeface="Arial"/>
                <a:cs typeface="Arial"/>
              </a:rPr>
              <a:t>mma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marR="3369945" algn="ctr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di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ab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ne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8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4200" b="1" spc="-105" dirty="0" smtClean="0">
                <a:latin typeface="Arial"/>
                <a:cs typeface="Arial"/>
              </a:rPr>
              <a:t>Clear</a:t>
            </a:r>
            <a:r>
              <a:rPr sz="4200" b="1" spc="-50" dirty="0" smtClean="0">
                <a:latin typeface="Arial"/>
                <a:cs typeface="Arial"/>
              </a:rPr>
              <a:t> </a:t>
            </a:r>
            <a:r>
              <a:rPr sz="4200" b="1" spc="-135" dirty="0" smtClean="0">
                <a:latin typeface="Arial"/>
                <a:cs typeface="Arial"/>
              </a:rPr>
              <a:t>mask</a:t>
            </a:r>
            <a:r>
              <a:rPr sz="4200" b="1" spc="-45" dirty="0" smtClean="0">
                <a:latin typeface="Arial"/>
                <a:cs typeface="Arial"/>
              </a:rPr>
              <a:t> </a:t>
            </a:r>
            <a:r>
              <a:rPr sz="4200" b="1" spc="-100" dirty="0" smtClean="0">
                <a:latin typeface="Arial"/>
                <a:cs typeface="Arial"/>
              </a:rPr>
              <a:t>register</a:t>
            </a:r>
            <a:endParaRPr sz="4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8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ll fo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72339"/>
            <a:ext cx="6344920" cy="1290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823</a:t>
            </a:r>
            <a:r>
              <a:rPr sz="4000" b="1" spc="-25" dirty="0" smtClean="0">
                <a:latin typeface="Arial"/>
                <a:cs typeface="Arial"/>
              </a:rPr>
              <a:t>7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Softw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20" dirty="0" smtClean="0">
                <a:latin typeface="Arial"/>
                <a:cs typeface="Arial"/>
              </a:rPr>
              <a:t>re</a:t>
            </a:r>
            <a:r>
              <a:rPr sz="4000" b="1" spc="2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C</a:t>
            </a:r>
            <a:r>
              <a:rPr sz="4000" b="1" spc="-40" dirty="0" smtClean="0">
                <a:latin typeface="Arial"/>
                <a:cs typeface="Arial"/>
              </a:rPr>
              <a:t>o</a:t>
            </a:r>
            <a:r>
              <a:rPr sz="4000" b="1" spc="-35" dirty="0" smtClean="0">
                <a:latin typeface="Arial"/>
                <a:cs typeface="Arial"/>
              </a:rPr>
              <a:t>mma</a:t>
            </a:r>
            <a:r>
              <a:rPr sz="4000" b="1" spc="-45" dirty="0" smtClean="0">
                <a:latin typeface="Arial"/>
                <a:cs typeface="Arial"/>
              </a:rPr>
              <a:t>n</a:t>
            </a:r>
            <a:r>
              <a:rPr sz="4000" b="1" spc="-25" dirty="0" smtClean="0">
                <a:latin typeface="Arial"/>
                <a:cs typeface="Arial"/>
              </a:rPr>
              <a:t>ds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5000"/>
              </a:lnSpc>
              <a:spcBef>
                <a:spcPts val="355"/>
              </a:spcBef>
            </a:pPr>
            <a:r>
              <a:rPr sz="4200" b="1" spc="-105" dirty="0" smtClean="0">
                <a:latin typeface="Arial"/>
                <a:cs typeface="Arial"/>
              </a:rPr>
              <a:t>Clear</a:t>
            </a:r>
            <a:r>
              <a:rPr sz="4200" b="1" spc="-45" dirty="0" smtClean="0">
                <a:latin typeface="Arial"/>
                <a:cs typeface="Arial"/>
              </a:rPr>
              <a:t> </a:t>
            </a:r>
            <a:r>
              <a:rPr sz="4200" b="1" spc="-105" dirty="0" smtClean="0">
                <a:latin typeface="Arial"/>
                <a:cs typeface="Arial"/>
              </a:rPr>
              <a:t>the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65" dirty="0" smtClean="0">
                <a:latin typeface="Arial"/>
                <a:cs typeface="Arial"/>
              </a:rPr>
              <a:t>f</a:t>
            </a:r>
            <a:r>
              <a:rPr sz="4200" b="1" spc="-85" dirty="0" smtClean="0">
                <a:latin typeface="Arial"/>
                <a:cs typeface="Arial"/>
              </a:rPr>
              <a:t>irst</a:t>
            </a:r>
            <a:r>
              <a:rPr sz="4200" b="1" spc="-50" dirty="0" smtClean="0">
                <a:latin typeface="Arial"/>
                <a:cs typeface="Arial"/>
              </a:rPr>
              <a:t>/</a:t>
            </a:r>
            <a:r>
              <a:rPr sz="4200" b="1" spc="-95" dirty="0" smtClean="0">
                <a:latin typeface="Arial"/>
                <a:cs typeface="Arial"/>
              </a:rPr>
              <a:t>last</a:t>
            </a:r>
            <a:r>
              <a:rPr sz="4200" b="1" spc="-45" dirty="0" smtClean="0">
                <a:latin typeface="Arial"/>
                <a:cs typeface="Arial"/>
              </a:rPr>
              <a:t> </a:t>
            </a:r>
            <a:r>
              <a:rPr sz="4200" b="1" spc="-65" dirty="0" smtClean="0">
                <a:latin typeface="Arial"/>
                <a:cs typeface="Arial"/>
              </a:rPr>
              <a:t>fli</a:t>
            </a:r>
            <a:r>
              <a:rPr sz="4200" b="1" spc="-105" dirty="0" smtClean="0">
                <a:latin typeface="Arial"/>
                <a:cs typeface="Arial"/>
              </a:rPr>
              <a:t>p</a:t>
            </a:r>
            <a:r>
              <a:rPr sz="4200" b="1" spc="-95" dirty="0" smtClean="0">
                <a:latin typeface="Arial"/>
                <a:cs typeface="Arial"/>
              </a:rPr>
              <a:t>-flop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77542"/>
            <a:ext cx="8517890" cy="41427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Cle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first/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ast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(F/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0" dirty="0" smtClean="0">
                <a:latin typeface="Arial"/>
                <a:cs typeface="Arial"/>
              </a:rPr>
              <a:t>ip</a:t>
            </a:r>
            <a:r>
              <a:rPr sz="3200" spc="0" dirty="0" smtClean="0">
                <a:latin typeface="Arial"/>
                <a:cs typeface="Arial"/>
              </a:rPr>
              <a:t>-fl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823</a:t>
            </a:r>
            <a:r>
              <a:rPr sz="3200" spc="-5" dirty="0" smtClean="0">
                <a:latin typeface="Arial"/>
                <a:cs typeface="Arial"/>
              </a:rPr>
              <a:t>7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62039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F/L</a:t>
            </a:r>
            <a:r>
              <a:rPr sz="3200" spc="-1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p-fl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 se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ects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which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(low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re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/</a:t>
            </a:r>
            <a:r>
              <a:rPr sz="3200" spc="0" dirty="0" smtClean="0">
                <a:latin typeface="Arial"/>
                <a:cs typeface="Arial"/>
              </a:rPr>
              <a:t>writt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curre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 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curr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F/L</a:t>
            </a:r>
            <a:r>
              <a:rPr sz="2800" spc="-10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= </a:t>
            </a:r>
            <a:r>
              <a:rPr sz="2800" spc="-15" dirty="0" smtClean="0">
                <a:latin typeface="Arial"/>
                <a:cs typeface="Arial"/>
              </a:rPr>
              <a:t>0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w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3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/L</a:t>
            </a:r>
            <a:r>
              <a:rPr sz="2800" spc="-9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= </a:t>
            </a:r>
            <a:r>
              <a:rPr sz="2800" spc="-15" dirty="0" smtClean="0">
                <a:latin typeface="Arial"/>
                <a:cs typeface="Arial"/>
              </a:rPr>
              <a:t>1,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hig</a:t>
            </a:r>
            <a:r>
              <a:rPr sz="2800" spc="-5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-order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electe</a:t>
            </a:r>
            <a:r>
              <a:rPr sz="2800" spc="-2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4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Any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tica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ly 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F/L</a:t>
            </a:r>
            <a:r>
              <a:rPr sz="3200" spc="-1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-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5" dirty="0" smtClean="0">
                <a:latin typeface="Arial"/>
                <a:cs typeface="Arial"/>
              </a:rPr>
              <a:t>flop.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25" dirty="0" smtClean="0">
                <a:latin typeface="Arial"/>
                <a:cs typeface="Arial"/>
              </a:rPr>
              <a:t>Pro</a:t>
            </a:r>
            <a:r>
              <a:rPr sz="4000" b="1" spc="-40" dirty="0" smtClean="0">
                <a:latin typeface="Arial"/>
                <a:cs typeface="Arial"/>
              </a:rPr>
              <a:t>g</a:t>
            </a:r>
            <a:r>
              <a:rPr sz="4000" b="1" spc="-25" dirty="0" smtClean="0">
                <a:latin typeface="Arial"/>
                <a:cs typeface="Arial"/>
              </a:rPr>
              <a:t>ramming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the</a:t>
            </a:r>
            <a:r>
              <a:rPr sz="4000" b="1" spc="-14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40" dirty="0" smtClean="0">
                <a:latin typeface="Arial"/>
                <a:cs typeface="Arial"/>
              </a:rPr>
              <a:t>d</a:t>
            </a:r>
            <a:r>
              <a:rPr sz="4000" b="1" spc="-25" dirty="0" smtClean="0">
                <a:latin typeface="Arial"/>
                <a:cs typeface="Arial"/>
              </a:rPr>
              <a:t>dress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and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Co</a:t>
            </a:r>
            <a:r>
              <a:rPr sz="4000" b="1" spc="-45" dirty="0" smtClean="0">
                <a:latin typeface="Arial"/>
                <a:cs typeface="Arial"/>
              </a:rPr>
              <a:t>u</a:t>
            </a:r>
            <a:r>
              <a:rPr sz="4000" b="1" spc="-20" dirty="0" smtClean="0">
                <a:latin typeface="Arial"/>
                <a:cs typeface="Arial"/>
              </a:rPr>
              <a:t>nt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Re</a:t>
            </a:r>
            <a:r>
              <a:rPr sz="4000" b="1" spc="-40" dirty="0" smtClean="0">
                <a:latin typeface="Arial"/>
                <a:cs typeface="Arial"/>
              </a:rPr>
              <a:t>g</a:t>
            </a:r>
            <a:r>
              <a:rPr sz="4000" b="1" spc="-20" dirty="0" smtClean="0">
                <a:latin typeface="Arial"/>
                <a:cs typeface="Arial"/>
              </a:rPr>
              <a:t>isters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522095"/>
            <a:ext cx="8194675" cy="4544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44640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13–</a:t>
            </a:r>
            <a:r>
              <a:rPr sz="3200" spc="-245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 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 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cou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 re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F/L</a:t>
            </a:r>
            <a:r>
              <a:rPr sz="3200" spc="-1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fli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-fl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 de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erm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wh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LSB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MSB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un</a:t>
            </a:r>
            <a:r>
              <a:rPr sz="2800" spc="-5" dirty="0" smtClean="0">
                <a:latin typeface="Arial"/>
                <a:cs typeface="Arial"/>
              </a:rPr>
              <a:t>k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own,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 a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could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og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ammed</a:t>
            </a:r>
            <a:r>
              <a:rPr sz="2800" spc="4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ctly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It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imp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 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fore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co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692" rIns="0" bIns="0" rtlCol="0">
            <a:noAutofit/>
          </a:bodyPr>
          <a:lstStyle/>
          <a:p>
            <a:pPr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C</a:t>
            </a:r>
            <a:r>
              <a:rPr sz="4000" b="1" spc="-40" dirty="0" smtClean="0">
                <a:latin typeface="Arial"/>
                <a:cs typeface="Arial"/>
              </a:rPr>
              <a:t>h</a:t>
            </a:r>
            <a:r>
              <a:rPr sz="4000" b="1" spc="-20" dirty="0" smtClean="0">
                <a:latin typeface="Arial"/>
                <a:cs typeface="Arial"/>
              </a:rPr>
              <a:t>apt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0" dirty="0" smtClean="0">
                <a:latin typeface="Arial"/>
                <a:cs typeface="Arial"/>
              </a:rPr>
              <a:t>r</a:t>
            </a:r>
            <a:r>
              <a:rPr sz="4000" b="1" spc="2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Objectiv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5" dirty="0" smtClean="0">
                <a:latin typeface="Arial"/>
                <a:cs typeface="Arial"/>
              </a:rPr>
              <a:t>s</a:t>
            </a:r>
            <a:endParaRPr sz="40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14704"/>
            <a:ext cx="7947025" cy="2634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latin typeface="Arial"/>
                <a:cs typeface="Arial"/>
              </a:rPr>
              <a:t>U</a:t>
            </a:r>
            <a:r>
              <a:rPr sz="2400" b="1" spc="-10" dirty="0" smtClean="0">
                <a:latin typeface="Arial"/>
                <a:cs typeface="Arial"/>
              </a:rPr>
              <a:t>p</a:t>
            </a:r>
            <a:r>
              <a:rPr sz="2400" b="1" spc="0" dirty="0" smtClean="0">
                <a:latin typeface="Arial"/>
                <a:cs typeface="Arial"/>
              </a:rPr>
              <a:t>on completion</a:t>
            </a:r>
            <a:r>
              <a:rPr sz="2400" b="1" spc="-4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of this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ch</a:t>
            </a:r>
            <a:r>
              <a:rPr sz="2400" b="1" spc="-10" dirty="0" smtClean="0">
                <a:latin typeface="Arial"/>
                <a:cs typeface="Arial"/>
              </a:rPr>
              <a:t>a</a:t>
            </a:r>
            <a:r>
              <a:rPr sz="2400" b="1" spc="0" dirty="0" smtClean="0">
                <a:latin typeface="Arial"/>
                <a:cs typeface="Arial"/>
              </a:rPr>
              <a:t>pte</a:t>
            </a:r>
            <a:r>
              <a:rPr sz="2400" b="1" spc="-130" dirty="0" smtClean="0">
                <a:latin typeface="Arial"/>
                <a:cs typeface="Arial"/>
              </a:rPr>
              <a:t>r</a:t>
            </a:r>
            <a:r>
              <a:rPr sz="2400" b="1" spc="0" dirty="0" smtClean="0">
                <a:latin typeface="Arial"/>
                <a:cs typeface="Arial"/>
              </a:rPr>
              <a:t>, </a:t>
            </a:r>
            <a:r>
              <a:rPr sz="2400" b="1" spc="-30" dirty="0" smtClean="0">
                <a:latin typeface="Arial"/>
                <a:cs typeface="Arial"/>
              </a:rPr>
              <a:t>y</a:t>
            </a:r>
            <a:r>
              <a:rPr sz="2400" b="1" spc="0" dirty="0" smtClean="0">
                <a:latin typeface="Arial"/>
                <a:cs typeface="Arial"/>
              </a:rPr>
              <a:t>ou</a:t>
            </a:r>
            <a:r>
              <a:rPr sz="2400" b="1" spc="5" dirty="0" smtClean="0">
                <a:latin typeface="Arial"/>
                <a:cs typeface="Arial"/>
              </a:rPr>
              <a:t> </a:t>
            </a:r>
            <a:r>
              <a:rPr sz="2400" b="1" spc="25" dirty="0" smtClean="0">
                <a:latin typeface="Arial"/>
                <a:cs typeface="Arial"/>
              </a:rPr>
              <a:t>w</a:t>
            </a:r>
            <a:r>
              <a:rPr sz="2400" b="1" spc="0" dirty="0" smtClean="0">
                <a:latin typeface="Arial"/>
                <a:cs typeface="Arial"/>
              </a:rPr>
              <a:t>ill</a:t>
            </a:r>
            <a:r>
              <a:rPr sz="2400" b="1" spc="-55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be able</a:t>
            </a:r>
            <a:r>
              <a:rPr sz="2400" b="1" spc="-10" dirty="0" smtClean="0">
                <a:latin typeface="Arial"/>
                <a:cs typeface="Arial"/>
              </a:rPr>
              <a:t> </a:t>
            </a:r>
            <a:r>
              <a:rPr sz="2400" b="1" spc="0" dirty="0" smtClean="0">
                <a:latin typeface="Arial"/>
                <a:cs typeface="Arial"/>
              </a:rPr>
              <a:t>to: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2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Describe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sk st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rsonal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4"/>
              </a:spcBef>
            </a:pPr>
            <a:endParaRPr sz="750"/>
          </a:p>
          <a:p>
            <a:pPr marL="355600" marR="12700" indent="-34290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Des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ribe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vari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video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 stan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rsonal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49361" y="290067"/>
            <a:ext cx="1035685" cy="458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(</a:t>
            </a:r>
            <a:r>
              <a:rPr sz="2950" spc="-90" dirty="0" smtClean="0">
                <a:latin typeface="Arial"/>
                <a:cs typeface="Arial"/>
              </a:rPr>
              <a:t>c</a:t>
            </a:r>
            <a:r>
              <a:rPr sz="2950" spc="-95" dirty="0" smtClean="0">
                <a:latin typeface="Arial"/>
                <a:cs typeface="Arial"/>
              </a:rPr>
              <a:t>o</a:t>
            </a:r>
            <a:r>
              <a:rPr sz="2950" spc="-75" dirty="0" smtClean="0">
                <a:latin typeface="Arial"/>
                <a:cs typeface="Arial"/>
              </a:rPr>
              <a:t>nt</a:t>
            </a:r>
            <a:r>
              <a:rPr sz="2950" spc="-40" dirty="0" smtClean="0">
                <a:latin typeface="Arial"/>
                <a:cs typeface="Arial"/>
              </a:rPr>
              <a:t>.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0763" y="120497"/>
            <a:ext cx="7649845" cy="5645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>
              <a:lnSpc>
                <a:spcPct val="105200"/>
              </a:lnSpc>
            </a:pPr>
            <a:r>
              <a:rPr sz="1750" b="1" dirty="0" smtClean="0">
                <a:latin typeface="Arial"/>
                <a:cs typeface="Arial"/>
              </a:rPr>
              <a:t>Figure</a:t>
            </a:r>
            <a:r>
              <a:rPr sz="1750" b="1" spc="95" dirty="0" smtClean="0">
                <a:latin typeface="Arial"/>
                <a:cs typeface="Arial"/>
              </a:rPr>
              <a:t> </a:t>
            </a:r>
            <a:r>
              <a:rPr sz="1750" b="1" spc="80" dirty="0" smtClean="0">
                <a:latin typeface="Arial"/>
                <a:cs typeface="Arial"/>
              </a:rPr>
              <a:t>13-11 </a:t>
            </a:r>
            <a:r>
              <a:rPr sz="1750" b="1" spc="-20" dirty="0" smtClean="0">
                <a:latin typeface="Arial"/>
                <a:cs typeface="Arial"/>
              </a:rPr>
              <a:t> </a:t>
            </a:r>
            <a:r>
              <a:rPr sz="1700" spc="25" dirty="0" smtClean="0">
                <a:latin typeface="Arial"/>
                <a:cs typeface="Arial"/>
              </a:rPr>
              <a:t>8237A-5</a:t>
            </a:r>
            <a:r>
              <a:rPr sz="1700" spc="190" dirty="0" smtClean="0">
                <a:latin typeface="Arial"/>
                <a:cs typeface="Arial"/>
              </a:rPr>
              <a:t> </a:t>
            </a:r>
            <a:r>
              <a:rPr sz="1700" spc="50" dirty="0" smtClean="0">
                <a:latin typeface="Arial"/>
                <a:cs typeface="Arial"/>
              </a:rPr>
              <a:t>DMA</a:t>
            </a:r>
            <a:r>
              <a:rPr sz="1700" spc="-45" dirty="0" smtClean="0">
                <a:latin typeface="Arial"/>
                <a:cs typeface="Arial"/>
              </a:rPr>
              <a:t> </a:t>
            </a:r>
            <a:r>
              <a:rPr sz="1700" spc="30" dirty="0" smtClean="0">
                <a:latin typeface="Arial"/>
                <a:cs typeface="Arial"/>
              </a:rPr>
              <a:t>channel </a:t>
            </a:r>
            <a:r>
              <a:rPr sz="1700" spc="-225" dirty="0" smtClean="0">
                <a:latin typeface="Arial"/>
                <a:cs typeface="Arial"/>
              </a:rPr>
              <a:t> </a:t>
            </a:r>
            <a:r>
              <a:rPr sz="1700" spc="-20" dirty="0" smtClean="0">
                <a:latin typeface="Arial"/>
                <a:cs typeface="Arial"/>
              </a:rPr>
              <a:t>1/0</a:t>
            </a:r>
            <a:r>
              <a:rPr sz="1700" spc="-5" dirty="0" smtClean="0">
                <a:latin typeface="Arial"/>
                <a:cs typeface="Arial"/>
              </a:rPr>
              <a:t> </a:t>
            </a:r>
            <a:r>
              <a:rPr sz="1700" spc="25" dirty="0" smtClean="0">
                <a:latin typeface="Arial"/>
                <a:cs typeface="Arial"/>
              </a:rPr>
              <a:t>port</a:t>
            </a:r>
            <a:r>
              <a:rPr sz="1700" spc="50" dirty="0" smtClean="0">
                <a:latin typeface="Arial"/>
                <a:cs typeface="Arial"/>
              </a:rPr>
              <a:t> </a:t>
            </a:r>
            <a:r>
              <a:rPr sz="1700" spc="15" dirty="0" smtClean="0">
                <a:latin typeface="Arial"/>
                <a:cs typeface="Arial"/>
              </a:rPr>
              <a:t>addresses. </a:t>
            </a:r>
            <a:r>
              <a:rPr sz="1700" spc="-150" dirty="0" smtClean="0">
                <a:latin typeface="Arial"/>
                <a:cs typeface="Arial"/>
              </a:rPr>
              <a:t> </a:t>
            </a:r>
            <a:r>
              <a:rPr sz="1700" spc="20" dirty="0" smtClean="0">
                <a:latin typeface="Arial"/>
                <a:cs typeface="Arial"/>
              </a:rPr>
              <a:t>(</a:t>
            </a:r>
            <a:r>
              <a:rPr sz="1700" spc="25" dirty="0" smtClean="0">
                <a:latin typeface="Arial"/>
                <a:cs typeface="Arial"/>
              </a:rPr>
              <a:t>Courtesy</a:t>
            </a:r>
            <a:r>
              <a:rPr sz="1700" spc="145" dirty="0" smtClean="0">
                <a:latin typeface="Arial"/>
                <a:cs typeface="Arial"/>
              </a:rPr>
              <a:t> </a:t>
            </a:r>
            <a:r>
              <a:rPr sz="1700" spc="5" dirty="0" smtClean="0">
                <a:latin typeface="Arial"/>
                <a:cs typeface="Arial"/>
              </a:rPr>
              <a:t>of</a:t>
            </a:r>
            <a:r>
              <a:rPr sz="1700" spc="170" dirty="0" smtClean="0">
                <a:latin typeface="Arial"/>
                <a:cs typeface="Arial"/>
              </a:rPr>
              <a:t> </a:t>
            </a:r>
            <a:r>
              <a:rPr sz="1700" spc="25" dirty="0" smtClean="0">
                <a:latin typeface="Arial"/>
                <a:cs typeface="Arial"/>
              </a:rPr>
              <a:t>Intel</a:t>
            </a:r>
            <a:r>
              <a:rPr sz="1700" spc="15" dirty="0" smtClean="0">
                <a:latin typeface="Arial"/>
                <a:cs typeface="Arial"/>
              </a:rPr>
              <a:t> Corporation.)</a:t>
            </a:r>
            <a:endParaRPr sz="1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9523" y="2335784"/>
            <a:ext cx="95885" cy="345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spc="-65" dirty="0" smtClean="0">
                <a:solidFill>
                  <a:srgbClr val="6D6D6D"/>
                </a:solidFill>
                <a:latin typeface="Arial"/>
                <a:cs typeface="Arial"/>
              </a:rPr>
              <a:t>,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0437" y="6453178"/>
            <a:ext cx="23533" cy="160532"/>
          </a:xfrm>
          <a:custGeom>
            <a:avLst/>
            <a:gdLst/>
            <a:ahLst/>
            <a:cxnLst/>
            <a:rect l="l" t="t" r="r" b="b"/>
            <a:pathLst>
              <a:path w="23533" h="160532">
                <a:moveTo>
                  <a:pt x="0" y="0"/>
                </a:moveTo>
                <a:lnTo>
                  <a:pt x="23533" y="0"/>
                </a:lnTo>
                <a:lnTo>
                  <a:pt x="23533" y="160532"/>
                </a:lnTo>
                <a:lnTo>
                  <a:pt x="0" y="160532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9728" y="6453885"/>
            <a:ext cx="657860" cy="404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950" dirty="0" smtClean="0">
                <a:solidFill>
                  <a:srgbClr val="D1D1D1"/>
                </a:solidFill>
                <a:latin typeface="Arial"/>
                <a:cs typeface="Arial"/>
              </a:rPr>
              <a:t>PEARSON</a:t>
            </a:r>
            <a:endParaRPr sz="95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Pen</a:t>
            </a:r>
            <a:r>
              <a:rPr sz="800" i="1" spc="-5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A2A2A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latin typeface="Arial"/>
                <a:cs typeface="Arial"/>
              </a:rPr>
              <a:t>um</a:t>
            </a:r>
            <a:r>
              <a:rPr sz="800" i="1" spc="-50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Pro </a:t>
            </a:r>
            <a:r>
              <a:rPr sz="800" i="1" spc="-15" dirty="0" smtClean="0">
                <a:latin typeface="Arial"/>
                <a:cs typeface="Arial"/>
              </a:rPr>
              <a:t>Processor,</a:t>
            </a:r>
            <a:r>
              <a:rPr sz="800" i="1" spc="6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Pentium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I</a:t>
            </a:r>
            <a:r>
              <a:rPr sz="800" i="1" spc="-60" dirty="0" smtClean="0"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2A2A2A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Pentium,</a:t>
            </a:r>
            <a:r>
              <a:rPr sz="800" i="1" spc="35" dirty="0" smtClean="0">
                <a:latin typeface="Arial"/>
                <a:cs typeface="Arial"/>
              </a:rPr>
              <a:t> </a:t>
            </a:r>
            <a:r>
              <a:rPr sz="800" i="1" spc="-15" dirty="0" smtClean="0"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2A2A2A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latin typeface="Arial"/>
                <a:cs typeface="Arial"/>
              </a:rPr>
              <a:t>and</a:t>
            </a:r>
            <a:r>
              <a:rPr sz="800" i="1" spc="1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Core2</a:t>
            </a:r>
            <a:r>
              <a:rPr sz="800" i="1" spc="45" dirty="0" smtClean="0">
                <a:latin typeface="Arial"/>
                <a:cs typeface="Arial"/>
              </a:rPr>
              <a:t> </a:t>
            </a:r>
            <a:r>
              <a:rPr sz="800" i="1" spc="-25" dirty="0" smtClean="0">
                <a:latin typeface="Arial"/>
                <a:cs typeface="Arial"/>
              </a:rPr>
              <a:t>with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64-bit</a:t>
            </a:r>
            <a:r>
              <a:rPr sz="800" i="1" spc="5" dirty="0" smtClean="0"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latin typeface="Arial"/>
                <a:cs typeface="Arial"/>
              </a:rPr>
              <a:t>Architectur</a:t>
            </a:r>
            <a:r>
              <a:rPr sz="800" i="1" spc="90" dirty="0" smtClean="0"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F4F4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F4F4F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latin typeface="Arial"/>
                <a:cs typeface="Arial"/>
              </a:rPr>
              <a:t>Programmin</a:t>
            </a:r>
            <a:r>
              <a:rPr sz="800" i="1" spc="6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A2A2A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latin typeface="Arial"/>
                <a:cs typeface="Arial"/>
              </a:rPr>
              <a:t>and</a:t>
            </a:r>
            <a:r>
              <a:rPr sz="800" i="1" spc="-25" dirty="0" smtClean="0">
                <a:latin typeface="Arial"/>
                <a:cs typeface="Arial"/>
              </a:rPr>
              <a:t> </a:t>
            </a:r>
            <a:r>
              <a:rPr sz="800" i="1" spc="35" dirty="0" smtClean="0">
                <a:latin typeface="Arial"/>
                <a:cs typeface="Arial"/>
              </a:rPr>
              <a:t>Interfacin</a:t>
            </a:r>
            <a:r>
              <a:rPr sz="800" i="1" spc="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A2A2A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Eighth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Edition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Barry</a:t>
            </a:r>
            <a:r>
              <a:rPr sz="850" spc="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B.</a:t>
            </a:r>
            <a:r>
              <a:rPr sz="850" spc="6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latin typeface="Arial"/>
                <a:cs typeface="Arial"/>
              </a:rPr>
              <a:t>Upper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Saddle</a:t>
            </a:r>
            <a:r>
              <a:rPr sz="850" spc="105" dirty="0" smtClean="0">
                <a:latin typeface="Arial"/>
                <a:cs typeface="Arial"/>
              </a:rPr>
              <a:t> </a:t>
            </a:r>
            <a:r>
              <a:rPr sz="850" spc="0" dirty="0" smtClean="0">
                <a:latin typeface="Arial"/>
                <a:cs typeface="Arial"/>
              </a:rPr>
              <a:t>River,</a:t>
            </a:r>
            <a:r>
              <a:rPr sz="850" spc="90" dirty="0" smtClean="0">
                <a:latin typeface="Arial"/>
                <a:cs typeface="Arial"/>
              </a:rPr>
              <a:t> </a:t>
            </a:r>
            <a:r>
              <a:rPr sz="850" spc="30" dirty="0" smtClean="0">
                <a:latin typeface="Arial"/>
                <a:cs typeface="Arial"/>
              </a:rPr>
              <a:t>New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Jersey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25" dirty="0" smtClean="0">
                <a:latin typeface="Arial"/>
                <a:cs typeface="Arial"/>
              </a:rPr>
              <a:t>07458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114" dirty="0" smtClean="0">
                <a:latin typeface="Arial"/>
                <a:cs typeface="Arial"/>
              </a:rPr>
              <a:t>·All</a:t>
            </a:r>
            <a:r>
              <a:rPr sz="850" spc="-8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rights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65124" y="6299200"/>
            <a:ext cx="398716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50" dirty="0" smtClean="0">
                <a:latin typeface="Arial"/>
                <a:cs typeface="Arial"/>
              </a:rPr>
              <a:t>The</a:t>
            </a:r>
            <a:r>
              <a:rPr sz="800" i="1" spc="-110" dirty="0" smtClean="0">
                <a:latin typeface="Arial"/>
                <a:cs typeface="Arial"/>
              </a:rPr>
              <a:t> </a:t>
            </a:r>
            <a:r>
              <a:rPr sz="800" i="1" spc="60" dirty="0" smtClean="0">
                <a:latin typeface="Arial"/>
                <a:cs typeface="Arial"/>
              </a:rPr>
              <a:t>Intel</a:t>
            </a:r>
            <a:r>
              <a:rPr sz="800" i="1" spc="-1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Microprocessors:</a:t>
            </a:r>
            <a:r>
              <a:rPr sz="800" i="1" spc="85" dirty="0" smtClean="0"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80861808</a:t>
            </a:r>
            <a:r>
              <a:rPr sz="800" i="1" spc="-50" dirty="0" smtClean="0"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2A2A2A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80186180188, </a:t>
            </a:r>
            <a:r>
              <a:rPr sz="800" i="1" spc="-7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80286,</a:t>
            </a:r>
            <a:r>
              <a:rPr sz="800" i="1" spc="6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8038</a:t>
            </a:r>
            <a:r>
              <a:rPr sz="800" i="1" spc="-90" dirty="0" smtClean="0"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2A2A2A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A2A2A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80486</a:t>
            </a:r>
            <a:r>
              <a:rPr sz="800" i="1" spc="-4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Pentium,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latin typeface="Arial"/>
                <a:cs typeface="Arial"/>
              </a:rPr>
              <a:t>Copyright</a:t>
            </a:r>
            <a:r>
              <a:rPr sz="850" spc="4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©2009</a:t>
            </a:r>
            <a:r>
              <a:rPr sz="850" spc="9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by</a:t>
            </a:r>
            <a:r>
              <a:rPr sz="850" spc="70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Pearson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Education,</a:t>
            </a:r>
            <a:r>
              <a:rPr sz="850" spc="85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586483" y="1143000"/>
          <a:ext cx="5971026" cy="56131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772"/>
                <a:gridCol w="1355597"/>
                <a:gridCol w="505206"/>
                <a:gridCol w="331827"/>
                <a:gridCol w="273533"/>
                <a:gridCol w="286051"/>
                <a:gridCol w="255767"/>
                <a:gridCol w="278061"/>
                <a:gridCol w="278891"/>
                <a:gridCol w="314403"/>
                <a:gridCol w="779526"/>
                <a:gridCol w="850392"/>
              </a:tblGrid>
              <a:tr h="173735">
                <a:tc rowSpan="2"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CllaMtl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181818"/>
                      </a:solidFill>
                      <a:prstDash val="solid"/>
                    </a:lnL>
                    <a:lnR w="13716">
                      <a:solidFill>
                        <a:srgbClr val="3F3F3F"/>
                      </a:solidFill>
                      <a:prstDash val="solid"/>
                    </a:lnR>
                    <a:lnT w="13716">
                      <a:solidFill>
                        <a:srgbClr val="232323"/>
                      </a:solidFill>
                      <a:prstDash val="solid"/>
                    </a:lnT>
                    <a:lnB w="22860">
                      <a:solidFill>
                        <a:srgbClr val="64646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Rtgi$101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3F3F3F"/>
                      </a:solidFill>
                      <a:prstDash val="solid"/>
                    </a:lnL>
                    <a:lnR w="13716">
                      <a:solidFill>
                        <a:srgbClr val="444444"/>
                      </a:solidFill>
                      <a:prstDash val="solid"/>
                    </a:lnR>
                    <a:lnT w="13716">
                      <a:solidFill>
                        <a:srgbClr val="232323"/>
                      </a:solidFill>
                      <a:prstDash val="solid"/>
                    </a:lnT>
                    <a:lnB w="22860">
                      <a:solidFill>
                        <a:srgbClr val="64646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0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Ol*•t.en</a:t>
                      </a:r>
                      <a:endParaRPr sz="10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  <a:lnT w="13716">
                      <a:solidFill>
                        <a:srgbClr val="232323"/>
                      </a:solidFill>
                      <a:prstDash val="solid"/>
                    </a:lnT>
                    <a:lnB w="22860">
                      <a:solidFill>
                        <a:srgbClr val="646464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sz="7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SqW$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T w="13716">
                      <a:solidFill>
                        <a:srgbClr val="232323"/>
                      </a:solidFill>
                      <a:prstDash val="solid"/>
                    </a:lnT>
                    <a:lnB w="13716">
                      <a:solidFill>
                        <a:srgbClr val="3F3F3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8288">
                      <a:solidFill>
                        <a:srgbClr val="4F4F4F"/>
                      </a:solidFill>
                      <a:prstDash val="solid"/>
                    </a:lnR>
                    <a:lnT w="13716">
                      <a:solidFill>
                        <a:srgbClr val="232323"/>
                      </a:solidFill>
                      <a:prstDash val="solid"/>
                    </a:lnT>
                    <a:lnB w="13716">
                      <a:solidFill>
                        <a:srgbClr val="3F3F3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tnttnal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  <a:lnT w="13716">
                      <a:solidFill>
                        <a:srgbClr val="232323"/>
                      </a:solidFill>
                      <a:prstDash val="solid"/>
                    </a:lnT>
                    <a:lnB w="22860">
                      <a:solidFill>
                        <a:srgbClr val="646464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011</a:t>
                      </a:r>
                      <a:r>
                        <a:rPr sz="800" spc="45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sz="900" spc="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&amp;4</a:t>
                      </a:r>
                      <a:r>
                        <a:rPr sz="900" spc="-55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080-067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R w="13716">
                      <a:solidFill>
                        <a:srgbClr val="181818"/>
                      </a:solidFill>
                      <a:prstDash val="solid"/>
                    </a:lnR>
                    <a:lnT w="13716">
                      <a:solidFill>
                        <a:srgbClr val="232323"/>
                      </a:solidFill>
                      <a:prstDash val="solid"/>
                    </a:lnT>
                    <a:lnB w="22860">
                      <a:solidFill>
                        <a:srgbClr val="646464"/>
                      </a:solidFill>
                      <a:prstDash val="solid"/>
                    </a:lnB>
                  </a:tcPr>
                </a:tc>
              </a:tr>
              <a:tr h="14173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6">
                      <a:solidFill>
                        <a:srgbClr val="181818"/>
                      </a:solidFill>
                      <a:prstDash val="solid"/>
                    </a:lnL>
                    <a:lnR w="13716">
                      <a:solidFill>
                        <a:srgbClr val="3F3F3F"/>
                      </a:solidFill>
                      <a:prstDash val="solid"/>
                    </a:lnR>
                    <a:lnT w="13716">
                      <a:solidFill>
                        <a:srgbClr val="232323"/>
                      </a:solidFill>
                      <a:prstDash val="solid"/>
                    </a:lnT>
                    <a:lnB w="22860">
                      <a:solidFill>
                        <a:srgbClr val="64646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6">
                      <a:solidFill>
                        <a:srgbClr val="3F3F3F"/>
                      </a:solidFill>
                      <a:prstDash val="solid"/>
                    </a:lnL>
                    <a:lnR w="13716">
                      <a:solidFill>
                        <a:srgbClr val="444444"/>
                      </a:solidFill>
                      <a:prstDash val="solid"/>
                    </a:lnR>
                    <a:lnT w="13716">
                      <a:solidFill>
                        <a:srgbClr val="232323"/>
                      </a:solidFill>
                      <a:prstDash val="solid"/>
                    </a:lnT>
                    <a:lnB w="22860">
                      <a:solidFill>
                        <a:srgbClr val="64646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6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  <a:lnT w="13716">
                      <a:solidFill>
                        <a:srgbClr val="232323"/>
                      </a:solidFill>
                      <a:prstDash val="solid"/>
                    </a:lnT>
                    <a:lnB w="22860">
                      <a:solidFill>
                        <a:srgbClr val="646464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374650">
                        <a:lnSpc>
                          <a:spcPts val="1085"/>
                        </a:lnSpc>
                      </a:pPr>
                      <a:r>
                        <a:rPr sz="10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iOi\iJW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T w="13716">
                      <a:solidFill>
                        <a:srgbClr val="3F3F3F"/>
                      </a:solidFill>
                      <a:prstDash val="solid"/>
                    </a:lnT>
                    <a:lnB w="22860">
                      <a:solidFill>
                        <a:srgbClr val="646464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ts val="885"/>
                        </a:lnSpc>
                      </a:pPr>
                      <a:r>
                        <a:rPr sz="8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A3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3716">
                      <a:solidFill>
                        <a:srgbClr val="3F3F3F"/>
                      </a:solidFill>
                      <a:prstDash val="solid"/>
                    </a:lnT>
                    <a:lnB w="22860">
                      <a:solidFill>
                        <a:srgbClr val="6464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935"/>
                        </a:lnSpc>
                      </a:pPr>
                      <a:r>
                        <a:rPr sz="9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A2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3716">
                      <a:solidFill>
                        <a:srgbClr val="3F3F3F"/>
                      </a:solidFill>
                      <a:prstDash val="solid"/>
                    </a:lnT>
                    <a:lnB w="22860">
                      <a:solidFill>
                        <a:srgbClr val="6464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869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AI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3716">
                      <a:solidFill>
                        <a:srgbClr val="3F3F3F"/>
                      </a:solidFill>
                      <a:prstDash val="solid"/>
                    </a:lnT>
                    <a:lnB w="22860">
                      <a:solidFill>
                        <a:srgbClr val="64646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6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fJ)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4F4F4F"/>
                      </a:solidFill>
                      <a:prstDash val="solid"/>
                    </a:lnR>
                    <a:lnT w="13716">
                      <a:solidFill>
                        <a:srgbClr val="3F3F3F"/>
                      </a:solidFill>
                      <a:prstDash val="solid"/>
                    </a:lnT>
                    <a:lnB w="22860">
                      <a:solidFill>
                        <a:srgbClr val="64646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8288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  <a:lnT w="13716">
                      <a:solidFill>
                        <a:srgbClr val="232323"/>
                      </a:solidFill>
                      <a:prstDash val="solid"/>
                    </a:lnT>
                    <a:lnB w="22860">
                      <a:solidFill>
                        <a:srgbClr val="646464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R w="13716">
                      <a:solidFill>
                        <a:srgbClr val="181818"/>
                      </a:solidFill>
                      <a:prstDash val="solid"/>
                    </a:lnR>
                    <a:lnT w="13716">
                      <a:solidFill>
                        <a:srgbClr val="232323"/>
                      </a:solidFill>
                      <a:prstDash val="solid"/>
                    </a:lnT>
                    <a:lnB w="22860">
                      <a:solidFill>
                        <a:srgbClr val="646464"/>
                      </a:solidFill>
                      <a:prstDash val="solid"/>
                    </a:lnB>
                  </a:tcPr>
                </a:tc>
              </a:tr>
              <a:tr h="152240">
                <a:tc rowSpan="7">
                  <a:txBody>
                    <a:bodyPr/>
                    <a:lstStyle/>
                    <a:p>
                      <a:pPr marR="24130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181818"/>
                      </a:solidFill>
                      <a:prstDash val="solid"/>
                    </a:lnL>
                    <a:lnR w="13716">
                      <a:solidFill>
                        <a:srgbClr val="3F3F3F"/>
                      </a:solidFill>
                      <a:prstDash val="solid"/>
                    </a:lnR>
                    <a:lnT w="22860">
                      <a:solidFill>
                        <a:srgbClr val="646464"/>
                      </a:solidFill>
                      <a:prstDash val="solid"/>
                    </a:lnT>
                    <a:lnB w="18288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985"/>
                        </a:lnSpc>
                      </a:pPr>
                      <a:r>
                        <a:rPr sz="85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B.m  </a:t>
                      </a:r>
                      <a:r>
                        <a:rPr sz="850" spc="2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650" spc="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o\ddrts$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3F3F3F"/>
                      </a:solidFill>
                      <a:prstDash val="solid"/>
                    </a:lnL>
                    <a:lnR w="13716">
                      <a:solidFill>
                        <a:srgbClr val="444444"/>
                      </a:solidFill>
                      <a:prstDash val="solid"/>
                    </a:lnR>
                    <a:lnT w="22860">
                      <a:solidFill>
                        <a:srgbClr val="64646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800" spc="-65" dirty="0" smtClean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800" spc="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/nt.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  <a:lnT w="22860">
                      <a:solidFill>
                        <a:srgbClr val="64646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ts val="98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T w="22860">
                      <a:solidFill>
                        <a:srgbClr val="64646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750" dirty="0" smtClean="0">
                          <a:solidFill>
                            <a:srgbClr val="4F4F4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2860">
                      <a:solidFill>
                        <a:srgbClr val="64646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98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2860">
                      <a:solidFill>
                        <a:srgbClr val="64646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98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2860">
                      <a:solidFill>
                        <a:srgbClr val="64646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98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2860">
                      <a:solidFill>
                        <a:srgbClr val="64646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8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22860">
                      <a:solidFill>
                        <a:srgbClr val="64646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98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4F4F4F"/>
                      </a:solidFill>
                      <a:prstDash val="solid"/>
                    </a:lnR>
                    <a:lnT w="22860">
                      <a:solidFill>
                        <a:srgbClr val="64646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98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  <a:lnT w="22860">
                      <a:solidFill>
                        <a:srgbClr val="646464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AJ).A7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R w="13716">
                      <a:solidFill>
                        <a:srgbClr val="181818"/>
                      </a:solidFill>
                      <a:prstDash val="solid"/>
                    </a:lnR>
                    <a:lnT w="22860">
                      <a:solidFill>
                        <a:srgbClr val="646464"/>
                      </a:solidFill>
                      <a:prstDash val="solid"/>
                    </a:lnT>
                  </a:tcPr>
                </a:tc>
              </a:tr>
              <a:tr h="1323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6">
                      <a:solidFill>
                        <a:srgbClr val="181818"/>
                      </a:solidFill>
                      <a:prstDash val="solid"/>
                    </a:lnL>
                    <a:lnR w="13716">
                      <a:solidFill>
                        <a:srgbClr val="3F3F3F"/>
                      </a:solidFill>
                      <a:prstDash val="solid"/>
                    </a:lnR>
                    <a:lnT w="22860">
                      <a:solidFill>
                        <a:srgbClr val="646464"/>
                      </a:solidFill>
                      <a:prstDash val="solid"/>
                    </a:lnT>
                    <a:lnB w="18288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3F3F3F"/>
                      </a:solidFill>
                      <a:prstDash val="solid"/>
                    </a:lnL>
                    <a:lnR w="13716">
                      <a:solidFill>
                        <a:srgbClr val="4444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4F4F4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A8-AIS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R w="13716">
                      <a:solidFill>
                        <a:srgbClr val="181818"/>
                      </a:solidFill>
                      <a:prstDash val="solid"/>
                    </a:lnR>
                  </a:tcPr>
                </a:tc>
              </a:tr>
              <a:tr h="13910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6">
                      <a:solidFill>
                        <a:srgbClr val="181818"/>
                      </a:solidFill>
                      <a:prstDash val="solid"/>
                    </a:lnL>
                    <a:lnR w="13716">
                      <a:solidFill>
                        <a:srgbClr val="3F3F3F"/>
                      </a:solidFill>
                      <a:prstDash val="solid"/>
                    </a:lnR>
                    <a:lnT w="22860">
                      <a:solidFill>
                        <a:srgbClr val="646464"/>
                      </a:solidFill>
                      <a:prstDash val="solid"/>
                    </a:lnT>
                    <a:lnB w="18288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7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Q.nenl</a:t>
                      </a:r>
                      <a:endParaRPr sz="7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3F3F3F"/>
                      </a:solidFill>
                      <a:prstDash val="solid"/>
                    </a:lnL>
                    <a:lnR w="13716">
                      <a:solidFill>
                        <a:srgbClr val="4444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ts val="1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RNCI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ts val="1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ts val="1050"/>
                        </a:lnSpc>
                      </a:pPr>
                      <a:r>
                        <a:rPr sz="90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050"/>
                        </a:lnSpc>
                      </a:pPr>
                      <a:r>
                        <a:rPr sz="90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ts val="1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4F4F4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!J&gt;.A7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R w="13716">
                      <a:solidFill>
                        <a:srgbClr val="181818"/>
                      </a:solidFill>
                      <a:prstDash val="solid"/>
                    </a:lnR>
                  </a:tcPr>
                </a:tc>
              </a:tr>
              <a:tr h="10765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6">
                      <a:solidFill>
                        <a:srgbClr val="181818"/>
                      </a:solidFill>
                      <a:prstDash val="solid"/>
                    </a:lnL>
                    <a:lnR w="13716">
                      <a:solidFill>
                        <a:srgbClr val="3F3F3F"/>
                      </a:solidFill>
                      <a:prstDash val="solid"/>
                    </a:lnR>
                    <a:lnT w="22860">
                      <a:solidFill>
                        <a:srgbClr val="646464"/>
                      </a:solidFill>
                      <a:prstDash val="solid"/>
                    </a:lnT>
                    <a:lnB w="18288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3F3F3F"/>
                      </a:solidFill>
                      <a:prstDash val="solid"/>
                    </a:lnL>
                    <a:lnR w="13716">
                      <a:solidFill>
                        <a:srgbClr val="4444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7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4F4F4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AS-AS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R w="13716">
                      <a:solidFill>
                        <a:srgbClr val="181818"/>
                      </a:solidFill>
                      <a:prstDash val="solid"/>
                    </a:lnR>
                  </a:tcPr>
                </a:tc>
              </a:tr>
              <a:tr h="28104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6">
                      <a:solidFill>
                        <a:srgbClr val="181818"/>
                      </a:solidFill>
                      <a:prstDash val="solid"/>
                    </a:lnL>
                    <a:lnR w="13716">
                      <a:solidFill>
                        <a:srgbClr val="3F3F3F"/>
                      </a:solidFill>
                      <a:prstDash val="solid"/>
                    </a:lnR>
                    <a:lnT w="22860">
                      <a:solidFill>
                        <a:srgbClr val="646464"/>
                      </a:solidFill>
                      <a:prstDash val="solid"/>
                    </a:lnT>
                    <a:lnB w="18288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  <a:tabLst>
                          <a:tab pos="726440" algn="l"/>
                        </a:tabLst>
                      </a:pPr>
                      <a:r>
                        <a:rPr sz="9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Bastard	</a:t>
                      </a:r>
                      <a:r>
                        <a:rPr sz="9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Ylrxd</a:t>
                      </a:r>
                      <a:r>
                        <a:rPr sz="900" spc="-55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350" spc="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c.ou-.</a:t>
                      </a:r>
                      <a:endParaRPr sz="13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3F3F3F"/>
                      </a:solidFill>
                      <a:prstDash val="solid"/>
                    </a:lnL>
                    <a:lnR w="13716">
                      <a:solidFill>
                        <a:srgbClr val="4444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Ylri1a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ts val="99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48260" algn="ctr">
                        <a:lnSpc>
                          <a:spcPts val="82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94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ts val="730"/>
                        </a:lnSpc>
                      </a:pPr>
                      <a:r>
                        <a:rPr sz="750" dirty="0" smtClean="0">
                          <a:solidFill>
                            <a:srgbClr val="4F4F4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99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1430" algn="ctr">
                        <a:lnSpc>
                          <a:spcPts val="82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045"/>
                        </a:lnSpc>
                      </a:pPr>
                      <a:r>
                        <a:rPr sz="90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ts val="819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99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ts val="82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ts val="100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ts val="84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8890" algn="ctr">
                        <a:lnSpc>
                          <a:spcPts val="780"/>
                        </a:lnSpc>
                      </a:pPr>
                      <a:r>
                        <a:rPr sz="7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4F4F4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50"/>
                        </a:lnSpc>
                      </a:pPr>
                      <a:r>
                        <a:rPr sz="90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2860" algn="ctr">
                        <a:lnSpc>
                          <a:spcPts val="720"/>
                        </a:lnSpc>
                      </a:pPr>
                      <a:r>
                        <a:rPr sz="7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ts val="1340"/>
                        </a:lnSpc>
                      </a:pPr>
                      <a:r>
                        <a:rPr sz="1150" i="1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wo.Yn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274320">
                        <a:lnSpc>
                          <a:spcPts val="765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WS.WIS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R w="13716">
                      <a:solidFill>
                        <a:srgbClr val="181818"/>
                      </a:solidFill>
                      <a:prstDash val="solid"/>
                    </a:lnR>
                  </a:tcPr>
                </a:tc>
              </a:tr>
              <a:tr h="13755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6">
                      <a:solidFill>
                        <a:srgbClr val="181818"/>
                      </a:solidFill>
                      <a:prstDash val="solid"/>
                    </a:lnL>
                    <a:lnR w="13716">
                      <a:solidFill>
                        <a:srgbClr val="3F3F3F"/>
                      </a:solidFill>
                      <a:prstDash val="solid"/>
                    </a:lnR>
                    <a:lnT w="22860">
                      <a:solidFill>
                        <a:srgbClr val="646464"/>
                      </a:solidFill>
                      <a:prstDash val="solid"/>
                    </a:lnT>
                    <a:lnB w="18288">
                      <a:solidFill>
                        <a:srgbClr val="5B5B5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CVrenr</a:t>
                      </a:r>
                      <a:r>
                        <a:rPr sz="900" spc="-12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Woro</a:t>
                      </a:r>
                      <a:r>
                        <a:rPr sz="900" spc="-105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Coont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3F3F3F"/>
                      </a:solidFill>
                      <a:prstDash val="solid"/>
                    </a:lnL>
                    <a:lnR w="13716">
                      <a:solidFill>
                        <a:srgbClr val="444444"/>
                      </a:solidFill>
                      <a:prstDash val="solid"/>
                    </a:lnR>
                    <a:lnB w="18288">
                      <a:solidFill>
                        <a:srgbClr val="5B5B5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AMes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  <a:lnB w="18288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955"/>
                        </a:lnSpc>
                      </a:pPr>
                      <a:r>
                        <a:rPr sz="80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0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00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0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100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4F4F4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00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VIG-W7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R w="13716">
                      <a:solidFill>
                        <a:srgbClr val="181818"/>
                      </a:solidFill>
                      <a:prstDash val="solid"/>
                    </a:lnR>
                  </a:tcPr>
                </a:tc>
              </a:tr>
              <a:tr h="11533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6">
                      <a:solidFill>
                        <a:srgbClr val="181818"/>
                      </a:solidFill>
                      <a:prstDash val="solid"/>
                    </a:lnL>
                    <a:lnR w="13716">
                      <a:solidFill>
                        <a:srgbClr val="3F3F3F"/>
                      </a:solidFill>
                      <a:prstDash val="solid"/>
                    </a:lnR>
                    <a:lnT w="22860">
                      <a:solidFill>
                        <a:srgbClr val="646464"/>
                      </a:solidFill>
                      <a:prstDash val="solid"/>
                    </a:lnT>
                    <a:lnB w="18288">
                      <a:solidFill>
                        <a:srgbClr val="5B5B5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6">
                      <a:solidFill>
                        <a:srgbClr val="3F3F3F"/>
                      </a:solidFill>
                      <a:prstDash val="solid"/>
                    </a:lnL>
                    <a:lnR w="13716">
                      <a:solidFill>
                        <a:srgbClr val="444444"/>
                      </a:solidFill>
                      <a:prstDash val="solid"/>
                    </a:lnR>
                    <a:lnB w="18288">
                      <a:solidFill>
                        <a:srgbClr val="5B5B5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6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  <a:lnB w="18288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B w="18288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8288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8288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8288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8288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8288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4F4F4F"/>
                      </a:solidFill>
                      <a:prstDash val="solid"/>
                    </a:lnR>
                    <a:lnB w="18288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 algn="ctr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  <a:lnB w="18288">
                      <a:solidFill>
                        <a:srgbClr val="5B5B5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W&amp;-WIS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R w="13716">
                      <a:solidFill>
                        <a:srgbClr val="181818"/>
                      </a:solidFill>
                      <a:prstDash val="solid"/>
                    </a:lnR>
                    <a:lnB w="18288">
                      <a:solidFill>
                        <a:srgbClr val="5B5B5B"/>
                      </a:solidFill>
                      <a:prstDash val="solid"/>
                    </a:lnB>
                  </a:tcPr>
                </a:tc>
              </a:tr>
              <a:tr h="150786">
                <a:tc rowSpan="8"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181818"/>
                      </a:solidFill>
                      <a:prstDash val="solid"/>
                    </a:lnL>
                    <a:lnR w="13716">
                      <a:solidFill>
                        <a:srgbClr val="3F3F3F"/>
                      </a:solidFill>
                      <a:prstDash val="solid"/>
                    </a:lnR>
                    <a:lnT w="18288">
                      <a:solidFill>
                        <a:srgbClr val="5B5B5B"/>
                      </a:solidFill>
                      <a:prstDash val="solid"/>
                    </a:lnT>
                    <a:lnB w="13716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110"/>
                        </a:lnSpc>
                      </a:pPr>
                      <a:r>
                        <a:rPr sz="9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Base</a:t>
                      </a:r>
                      <a:r>
                        <a:rPr sz="950" spc="-95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800" spc="-6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950" spc="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Co&gt;rert</a:t>
                      </a:r>
                      <a:r>
                        <a:rPr sz="950" spc="-55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Alldrtss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3F3F3F"/>
                      </a:solidFill>
                      <a:prstDash val="solid"/>
                    </a:lnL>
                    <a:lnR w="13716">
                      <a:solidFill>
                        <a:srgbClr val="444444"/>
                      </a:solidFill>
                      <a:prstDash val="solid"/>
                    </a:lnR>
                    <a:lnT w="18288">
                      <a:solidFill>
                        <a:srgbClr val="5B5B5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Ylrd!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  <a:lnT w="18288">
                      <a:solidFill>
                        <a:srgbClr val="5B5B5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T w="18288">
                      <a:solidFill>
                        <a:srgbClr val="5B5B5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750" dirty="0" smtClean="0">
                          <a:solidFill>
                            <a:srgbClr val="4F4F4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8288">
                      <a:solidFill>
                        <a:srgbClr val="5B5B5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101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8288">
                      <a:solidFill>
                        <a:srgbClr val="5B5B5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101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8288">
                      <a:solidFill>
                        <a:srgbClr val="5B5B5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01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8288">
                      <a:solidFill>
                        <a:srgbClr val="5B5B5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8288">
                      <a:solidFill>
                        <a:srgbClr val="5B5B5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101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4F4F4F"/>
                      </a:solidFill>
                      <a:prstDash val="solid"/>
                    </a:lnR>
                    <a:lnT w="18288">
                      <a:solidFill>
                        <a:srgbClr val="5B5B5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1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  <a:lnT w="18288">
                      <a:solidFill>
                        <a:srgbClr val="5B5B5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AIM7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R w="13716">
                      <a:solidFill>
                        <a:srgbClr val="181818"/>
                      </a:solidFill>
                      <a:prstDash val="solid"/>
                    </a:lnR>
                    <a:lnT w="18288">
                      <a:solidFill>
                        <a:srgbClr val="5B5B5B"/>
                      </a:solidFill>
                      <a:prstDash val="solid"/>
                    </a:lnT>
                  </a:tcPr>
                </a:tc>
              </a:tr>
              <a:tr h="1289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6">
                      <a:solidFill>
                        <a:srgbClr val="181818"/>
                      </a:solidFill>
                      <a:prstDash val="solid"/>
                    </a:lnL>
                    <a:lnR w="13716">
                      <a:solidFill>
                        <a:srgbClr val="3F3F3F"/>
                      </a:solidFill>
                      <a:prstDash val="solid"/>
                    </a:lnR>
                    <a:lnT w="18288">
                      <a:solidFill>
                        <a:srgbClr val="5B5B5B"/>
                      </a:solidFill>
                      <a:prstDash val="solid"/>
                    </a:lnT>
                    <a:lnB w="13716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3F3F3F"/>
                      </a:solidFill>
                      <a:prstDash val="solid"/>
                    </a:lnL>
                    <a:lnR w="13716">
                      <a:solidFill>
                        <a:srgbClr val="4444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sz="850" i="1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350" algn="ctr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6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4F4F4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240" algn="ctr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A8-AI5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R w="13716">
                      <a:solidFill>
                        <a:srgbClr val="181818"/>
                      </a:solidFill>
                      <a:prstDash val="solid"/>
                    </a:lnR>
                  </a:tcPr>
                </a:tc>
              </a:tr>
              <a:tr h="1402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6">
                      <a:solidFill>
                        <a:srgbClr val="181818"/>
                      </a:solidFill>
                      <a:prstDash val="solid"/>
                    </a:lnL>
                    <a:lnR w="13716">
                      <a:solidFill>
                        <a:srgbClr val="3F3F3F"/>
                      </a:solidFill>
                      <a:prstDash val="solid"/>
                    </a:lnR>
                    <a:lnT w="18288">
                      <a:solidFill>
                        <a:srgbClr val="5B5B5B"/>
                      </a:solidFill>
                      <a:prstDash val="solid"/>
                    </a:lnT>
                    <a:lnB w="13716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055"/>
                        </a:lnSpc>
                      </a:pPr>
                      <a:r>
                        <a:rPr sz="90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Cline</a:t>
                      </a:r>
                      <a:r>
                        <a:rPr sz="900" spc="-35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900" spc="0" dirty="0" smtClean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spc="-100" dirty="0" smtClean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Addrm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3F3F3F"/>
                      </a:solidFill>
                      <a:prstDash val="solid"/>
                    </a:lnL>
                    <a:lnR w="13716">
                      <a:solidFill>
                        <a:srgbClr val="4444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ts val="969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R..o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ts val="969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969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7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6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6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955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</a:pPr>
                      <a:r>
                        <a:rPr sz="6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8288">
                      <a:solidFill>
                        <a:srgbClr val="4F4F4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969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AJ&gt;.A7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R w="13716">
                      <a:solidFill>
                        <a:srgbClr val="181818"/>
                      </a:solidFill>
                      <a:prstDash val="solid"/>
                    </a:lnR>
                  </a:tcPr>
                </a:tc>
              </a:tr>
              <a:tr h="11691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6">
                      <a:solidFill>
                        <a:srgbClr val="181818"/>
                      </a:solidFill>
                      <a:prstDash val="solid"/>
                    </a:lnL>
                    <a:lnR w="13716">
                      <a:solidFill>
                        <a:srgbClr val="3F3F3F"/>
                      </a:solidFill>
                      <a:prstDash val="solid"/>
                    </a:lnR>
                    <a:lnT w="18288">
                      <a:solidFill>
                        <a:srgbClr val="5B5B5B"/>
                      </a:solidFill>
                      <a:prstDash val="solid"/>
                    </a:lnT>
                    <a:lnB w="13716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3F3F3F"/>
                      </a:solidFill>
                      <a:prstDash val="solid"/>
                    </a:lnL>
                    <a:lnR w="13716">
                      <a:solidFill>
                        <a:srgbClr val="4444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7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4F4F4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AB-A</a:t>
                      </a:r>
                      <a:r>
                        <a:rPr sz="800" spc="-1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IS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R w="13716">
                      <a:solidFill>
                        <a:srgbClr val="181818"/>
                      </a:solidFill>
                      <a:prstDash val="solid"/>
                    </a:lnR>
                  </a:tcPr>
                </a:tc>
              </a:tr>
              <a:tr h="15058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6">
                      <a:solidFill>
                        <a:srgbClr val="181818"/>
                      </a:solidFill>
                      <a:prstDash val="solid"/>
                    </a:lnL>
                    <a:lnR w="13716">
                      <a:solidFill>
                        <a:srgbClr val="3F3F3F"/>
                      </a:solidFill>
                      <a:prstDash val="solid"/>
                    </a:lnR>
                    <a:lnT w="18288">
                      <a:solidFill>
                        <a:srgbClr val="5B5B5B"/>
                      </a:solidFill>
                      <a:prstDash val="solid"/>
                    </a:lnT>
                    <a:lnB w="13716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ts val="1075"/>
                        </a:lnSpc>
                      </a:pPr>
                      <a:r>
                        <a:rPr sz="90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BoSit</a:t>
                      </a:r>
                      <a:r>
                        <a:rPr sz="900" spc="-8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rd   </a:t>
                      </a:r>
                      <a:r>
                        <a:rPr sz="850" spc="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800" spc="-35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WOtd</a:t>
                      </a:r>
                      <a:r>
                        <a:rPr sz="850" spc="-45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CCu'1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3F3F3F"/>
                      </a:solidFill>
                      <a:prstDash val="solid"/>
                    </a:lnL>
                    <a:lnR w="13716">
                      <a:solidFill>
                        <a:srgbClr val="4444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ts val="1310"/>
                        </a:lnSpc>
                      </a:pPr>
                      <a:r>
                        <a:rPr sz="110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w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ts val="99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7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99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6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()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99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94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8288">
                      <a:solidFill>
                        <a:srgbClr val="4F4F4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40"/>
                        </a:lnSpc>
                      </a:pPr>
                      <a:r>
                        <a:rPr sz="90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'm-W7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R w="13716">
                      <a:solidFill>
                        <a:srgbClr val="181818"/>
                      </a:solidFill>
                      <a:prstDash val="solid"/>
                    </a:lnR>
                  </a:tcPr>
                </a:tc>
              </a:tr>
              <a:tr h="12520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6">
                      <a:solidFill>
                        <a:srgbClr val="181818"/>
                      </a:solidFill>
                      <a:prstDash val="solid"/>
                    </a:lnL>
                    <a:lnR w="13716">
                      <a:solidFill>
                        <a:srgbClr val="3F3F3F"/>
                      </a:solidFill>
                      <a:prstDash val="solid"/>
                    </a:lnR>
                    <a:lnT w="18288">
                      <a:solidFill>
                        <a:srgbClr val="5B5B5B"/>
                      </a:solidFill>
                      <a:prstDash val="solid"/>
                    </a:lnT>
                    <a:lnB w="13716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3F3F3F"/>
                      </a:solidFill>
                      <a:prstDash val="solid"/>
                    </a:lnL>
                    <a:lnR w="13716">
                      <a:solidFill>
                        <a:srgbClr val="44444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</a:pPr>
                      <a:r>
                        <a:rPr sz="7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4F4F4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7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WS.WlS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R w="13716">
                      <a:solidFill>
                        <a:srgbClr val="181818"/>
                      </a:solidFill>
                      <a:prstDash val="solid"/>
                    </a:lnR>
                  </a:tcPr>
                </a:tc>
              </a:tr>
              <a:tr h="13195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6">
                      <a:solidFill>
                        <a:srgbClr val="181818"/>
                      </a:solidFill>
                      <a:prstDash val="solid"/>
                    </a:lnL>
                    <a:lnR w="13716">
                      <a:solidFill>
                        <a:srgbClr val="3F3F3F"/>
                      </a:solidFill>
                      <a:prstDash val="solid"/>
                    </a:lnR>
                    <a:lnT w="18288">
                      <a:solidFill>
                        <a:srgbClr val="5B5B5B"/>
                      </a:solidFill>
                      <a:prstDash val="solid"/>
                    </a:lnT>
                    <a:lnB w="13716">
                      <a:solidFill>
                        <a:srgbClr val="3B3B3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0mnt</a:t>
                      </a:r>
                      <a:r>
                        <a:rPr sz="850" spc="-11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WooS</a:t>
                      </a:r>
                      <a:r>
                        <a:rPr sz="800" spc="-95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Cooot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3F3F3F"/>
                      </a:solidFill>
                      <a:prstDash val="solid"/>
                    </a:lnL>
                    <a:lnR w="13716">
                      <a:solidFill>
                        <a:srgbClr val="444444"/>
                      </a:solidFill>
                      <a:prstDash val="solid"/>
                    </a:lnR>
                    <a:lnB w="13716">
                      <a:solidFill>
                        <a:srgbClr val="3B3B3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</a:pPr>
                      <a:r>
                        <a:rPr sz="6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AMj</a:t>
                      </a:r>
                      <a:endParaRPr sz="6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  <a:lnB w="13716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ts val="950"/>
                        </a:lnSpc>
                      </a:pPr>
                      <a:r>
                        <a:rPr sz="80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6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7145" algn="ctr">
                        <a:lnSpc>
                          <a:spcPts val="95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8415" algn="ctr">
                        <a:lnSpc>
                          <a:spcPts val="95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8288">
                      <a:solidFill>
                        <a:srgbClr val="4F4F4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ts val="1050"/>
                        </a:lnSpc>
                      </a:pPr>
                      <a:r>
                        <a:rPr sz="9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WO.W7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R w="13716">
                      <a:solidFill>
                        <a:srgbClr val="181818"/>
                      </a:solidFill>
                      <a:prstDash val="solid"/>
                    </a:lnR>
                  </a:tcPr>
                </a:tc>
              </a:tr>
              <a:tr h="13894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6">
                      <a:solidFill>
                        <a:srgbClr val="181818"/>
                      </a:solidFill>
                      <a:prstDash val="solid"/>
                    </a:lnL>
                    <a:lnR w="13716">
                      <a:solidFill>
                        <a:srgbClr val="3F3F3F"/>
                      </a:solidFill>
                      <a:prstDash val="solid"/>
                    </a:lnR>
                    <a:lnT w="18288">
                      <a:solidFill>
                        <a:srgbClr val="5B5B5B"/>
                      </a:solidFill>
                      <a:prstDash val="solid"/>
                    </a:lnT>
                    <a:lnB w="13716">
                      <a:solidFill>
                        <a:srgbClr val="3B3B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6">
                      <a:solidFill>
                        <a:srgbClr val="3F3F3F"/>
                      </a:solidFill>
                      <a:prstDash val="solid"/>
                    </a:lnL>
                    <a:lnR w="13716">
                      <a:solidFill>
                        <a:srgbClr val="444444"/>
                      </a:solidFill>
                      <a:prstDash val="solid"/>
                    </a:lnR>
                    <a:lnB w="13716">
                      <a:solidFill>
                        <a:srgbClr val="3B3B3B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6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  <a:lnB w="13716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8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B w="13716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3716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7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3716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6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3716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3716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3716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4F4F4F"/>
                      </a:solidFill>
                      <a:prstDash val="solid"/>
                    </a:lnR>
                    <a:lnB w="13716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 algn="ctr">
                        <a:lnSpc>
                          <a:spcPct val="100000"/>
                        </a:lnSpc>
                      </a:pPr>
                      <a:r>
                        <a:rPr sz="7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  <a:lnB w="13716">
                      <a:solidFill>
                        <a:srgbClr val="3B3B3B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WS.WI5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R w="13716">
                      <a:solidFill>
                        <a:srgbClr val="181818"/>
                      </a:solidFill>
                      <a:prstDash val="solid"/>
                    </a:lnR>
                    <a:lnB w="13716">
                      <a:solidFill>
                        <a:srgbClr val="3B3B3B"/>
                      </a:solidFill>
                      <a:prstDash val="solid"/>
                    </a:lnB>
                  </a:tcPr>
                </a:tc>
              </a:tr>
              <a:tr h="927797">
                <a:tc rowSpan="2">
                  <a:txBody>
                    <a:bodyPr/>
                    <a:lstStyle/>
                    <a:p>
                      <a:pPr marR="25400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181818"/>
                      </a:solidFill>
                      <a:prstDash val="solid"/>
                    </a:lnL>
                    <a:lnR w="13716">
                      <a:solidFill>
                        <a:srgbClr val="3F3F3F"/>
                      </a:solidFill>
                      <a:prstDash val="solid"/>
                    </a:lnR>
                    <a:lnT w="13716">
                      <a:solidFill>
                        <a:srgbClr val="3B3B3B"/>
                      </a:solidFill>
                      <a:prstDash val="solid"/>
                    </a:lnT>
                    <a:lnB w="13716">
                      <a:solidFill>
                        <a:srgbClr val="38383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9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Base</a:t>
                      </a:r>
                      <a:r>
                        <a:rPr sz="950" spc="-95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750" spc="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It'</a:t>
                      </a:r>
                      <a:r>
                        <a:rPr sz="750" spc="-5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</a:t>
                      </a:r>
                      <a:r>
                        <a:rPr sz="800" spc="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Olreflt</a:t>
                      </a:r>
                      <a:r>
                        <a:rPr sz="800" spc="-85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Alldless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000"/>
                        </a:lnSpc>
                        <a:spcBef>
                          <a:spcPts val="34"/>
                        </a:spcBef>
                      </a:pPr>
                      <a:endParaRPr sz="1000"/>
                    </a:p>
                    <a:p>
                      <a:pPr marL="97790">
                        <a:lnSpc>
                          <a:spcPct val="100000"/>
                        </a:lnSpc>
                      </a:pPr>
                      <a:r>
                        <a:rPr sz="7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ltnl</a:t>
                      </a:r>
                      <a:r>
                        <a:rPr sz="750" spc="-1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ADdrK$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000"/>
                        </a:lnSpc>
                        <a:spcBef>
                          <a:spcPts val="8"/>
                        </a:spcBef>
                      </a:pPr>
                      <a:endParaRPr sz="1000"/>
                    </a:p>
                    <a:p>
                      <a:pPr marL="54610">
                        <a:lnSpc>
                          <a:spcPct val="100000"/>
                        </a:lnSpc>
                        <a:tabLst>
                          <a:tab pos="726440" algn="l"/>
                        </a:tabLst>
                      </a:pPr>
                      <a:r>
                        <a:rPr sz="85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BaSil</a:t>
                      </a:r>
                      <a:r>
                        <a:rPr sz="850" spc="-145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C"d	</a:t>
                      </a:r>
                      <a:r>
                        <a:rPr sz="900" spc="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Wrxd</a:t>
                      </a:r>
                      <a:r>
                        <a:rPr sz="900" spc="-55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CW"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850"/>
                        </a:lnSpc>
                        <a:spcBef>
                          <a:spcPts val="35"/>
                        </a:spcBef>
                      </a:pPr>
                      <a:endParaRPr sz="850"/>
                    </a:p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Cu.-ren</a:t>
                      </a:r>
                      <a:r>
                        <a:rPr sz="900" dirty="0" smtClean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900" spc="-100" dirty="0" smtClean="0">
                          <a:solidFill>
                            <a:srgbClr val="4F4F4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50" spc="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\tJool</a:t>
                      </a:r>
                      <a:r>
                        <a:rPr sz="850" spc="-55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spc="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Coont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3F3F3F"/>
                      </a:solidFill>
                      <a:prstDash val="solid"/>
                    </a:lnL>
                    <a:lnR w="13716">
                      <a:solidFill>
                        <a:srgbClr val="444444"/>
                      </a:solidFill>
                      <a:prstDash val="solid"/>
                    </a:lnR>
                    <a:lnT w="13716">
                      <a:solidFill>
                        <a:srgbClr val="3B3B3B"/>
                      </a:solidFill>
                      <a:prstDash val="solid"/>
                    </a:lnT>
                    <a:lnB w="13716">
                      <a:solidFill>
                        <a:srgbClr val="38383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30175" marR="158115" algn="just">
                        <a:lnSpc>
                          <a:spcPct val="100000"/>
                        </a:lnSpc>
                      </a:pPr>
                      <a:r>
                        <a:rPr sz="12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wna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34620" marR="153035" algn="just">
                        <a:lnSpc>
                          <a:spcPct val="195500"/>
                        </a:lnSpc>
                        <a:spcBef>
                          <a:spcPts val="25"/>
                        </a:spcBef>
                      </a:pPr>
                      <a:r>
                        <a:rPr sz="90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ANd </a:t>
                      </a:r>
                      <a:r>
                        <a:rPr sz="8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Wrrtt </a:t>
                      </a:r>
                      <a:r>
                        <a:rPr sz="90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AMes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  <a:lnT w="13716">
                      <a:solidFill>
                        <a:srgbClr val="3B3B3B"/>
                      </a:solidFill>
                      <a:prstDash val="solid"/>
                    </a:lnT>
                    <a:lnB w="13716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ts val="99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0165" algn="ctr">
                        <a:lnSpc>
                          <a:spcPts val="775"/>
                        </a:lnSpc>
                      </a:pPr>
                      <a:r>
                        <a:rPr sz="80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48260" algn="ct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8260" algn="ctr">
                        <a:lnSpc>
                          <a:spcPts val="86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8895" algn="ctr">
                        <a:lnSpc>
                          <a:spcPts val="1005"/>
                        </a:lnSpc>
                        <a:spcBef>
                          <a:spcPts val="240"/>
                        </a:spcBef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48260" algn="ctr">
                        <a:lnSpc>
                          <a:spcPts val="84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0165" algn="ctr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80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T w="13716">
                      <a:solidFill>
                        <a:srgbClr val="3B3B3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ts val="819"/>
                        </a:lnSpc>
                      </a:pPr>
                      <a:r>
                        <a:rPr sz="7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R="5715" algn="ctr">
                        <a:lnSpc>
                          <a:spcPts val="1005"/>
                        </a:lnSpc>
                        <a:spcBef>
                          <a:spcPts val="365"/>
                        </a:spcBef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ts val="84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08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5715" algn="ctr">
                        <a:lnSpc>
                          <a:spcPts val="780"/>
                        </a:lnSpc>
                      </a:pPr>
                      <a:r>
                        <a:rPr sz="750" dirty="0" smtClean="0">
                          <a:solidFill>
                            <a:srgbClr val="4F4F4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ts val="1010"/>
                        </a:lnSpc>
                        <a:spcBef>
                          <a:spcPts val="259"/>
                        </a:spcBef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3716">
                      <a:solidFill>
                        <a:srgbClr val="3B3B3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99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1430" algn="ctr">
                        <a:lnSpc>
                          <a:spcPts val="82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ts val="1010"/>
                        </a:lnSpc>
                        <a:spcBef>
                          <a:spcPts val="310"/>
                        </a:spcBef>
                      </a:pPr>
                      <a:r>
                        <a:rPr sz="8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ts val="745"/>
                        </a:lnSpc>
                      </a:pPr>
                      <a:r>
                        <a:rPr sz="7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R="11430" algn="ctr">
                        <a:lnSpc>
                          <a:spcPts val="1060"/>
                        </a:lnSpc>
                        <a:spcBef>
                          <a:spcPts val="315"/>
                        </a:spcBef>
                      </a:pPr>
                      <a:r>
                        <a:rPr sz="90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11430" algn="ctr">
                        <a:lnSpc>
                          <a:spcPts val="83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7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3716">
                      <a:solidFill>
                        <a:srgbClr val="3B3B3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ts val="969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ts val="80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ts val="1045"/>
                        </a:lnSpc>
                        <a:spcBef>
                          <a:spcPts val="295"/>
                        </a:spcBef>
                      </a:pPr>
                      <a:r>
                        <a:rPr sz="90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ts val="819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ts val="1060"/>
                        </a:lnSpc>
                        <a:spcBef>
                          <a:spcPts val="225"/>
                        </a:spcBef>
                      </a:pPr>
                      <a:r>
                        <a:rPr sz="90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ts val="83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6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3716">
                      <a:solidFill>
                        <a:srgbClr val="3B3B3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</a:pPr>
                      <a:r>
                        <a:rPr sz="7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40005" algn="ctr">
                        <a:lnSpc>
                          <a:spcPts val="84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6510" algn="ctr">
                        <a:lnSpc>
                          <a:spcPts val="955"/>
                        </a:lnSpc>
                        <a:spcBef>
                          <a:spcPts val="370"/>
                        </a:spcBef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5875" algn="ctr">
                        <a:lnSpc>
                          <a:spcPts val="750"/>
                        </a:lnSpc>
                      </a:pPr>
                      <a:r>
                        <a:rPr sz="7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550"/>
                        </a:lnSpc>
                        <a:spcBef>
                          <a:spcPts val="0"/>
                        </a:spcBef>
                      </a:pPr>
                      <a:endParaRPr sz="550"/>
                    </a:p>
                    <a:p>
                      <a:pPr marL="125730" marR="85725" algn="ctr">
                        <a:lnSpc>
                          <a:spcPts val="79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I I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5875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3716">
                      <a:solidFill>
                        <a:srgbClr val="3B3B3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ts val="969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80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005"/>
                        </a:lnSpc>
                        <a:spcBef>
                          <a:spcPts val="310"/>
                        </a:spcBef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3810" algn="ctr">
                        <a:lnSpc>
                          <a:spcPts val="84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9525" algn="ctr">
                        <a:lnSpc>
                          <a:spcPts val="1005"/>
                        </a:lnSpc>
                        <a:spcBef>
                          <a:spcPts val="275"/>
                        </a:spcBef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1270" algn="ctr">
                        <a:lnSpc>
                          <a:spcPts val="84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ts val="1010"/>
                        </a:lnSpc>
                        <a:spcBef>
                          <a:spcPts val="165"/>
                        </a:spcBef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3716">
                      <a:solidFill>
                        <a:srgbClr val="3B3B3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3655" algn="ctr">
                        <a:lnSpc>
                          <a:spcPts val="101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33020" algn="ctr">
                        <a:lnSpc>
                          <a:spcPts val="600"/>
                        </a:lnSpc>
                      </a:pPr>
                      <a:r>
                        <a:rPr sz="60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600">
                        <a:latin typeface="Arial"/>
                        <a:cs typeface="Arial"/>
                      </a:endParaRPr>
                    </a:p>
                    <a:p>
                      <a:pPr marR="33655" algn="ctr"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33655" algn="ctr">
                        <a:lnSpc>
                          <a:spcPts val="86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121920" marR="103505" algn="ctr">
                        <a:lnSpc>
                          <a:spcPts val="790"/>
                        </a:lnSpc>
                        <a:spcBef>
                          <a:spcPts val="420"/>
                        </a:spcBef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I I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R="17780" algn="ctr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4F4F4F"/>
                      </a:solidFill>
                      <a:prstDash val="solid"/>
                    </a:lnR>
                    <a:lnT w="13716">
                      <a:solidFill>
                        <a:srgbClr val="3B3B3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97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3495" algn="ctr">
                        <a:lnSpc>
                          <a:spcPts val="755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ts val="1030"/>
                        </a:lnSpc>
                        <a:spcBef>
                          <a:spcPts val="340"/>
                        </a:spcBef>
                      </a:pPr>
                      <a:r>
                        <a:rPr sz="90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23495" algn="ctr">
                        <a:lnSpc>
                          <a:spcPts val="750"/>
                        </a:lnSpc>
                      </a:pPr>
                      <a:r>
                        <a:rPr sz="800" dirty="0" smtClean="0">
                          <a:solidFill>
                            <a:srgbClr val="4F4F4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ts val="1010"/>
                        </a:lnSpc>
                        <a:spcBef>
                          <a:spcPts val="355"/>
                        </a:spcBef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3495" algn="ctr">
                        <a:lnSpc>
                          <a:spcPts val="745"/>
                        </a:lnSpc>
                      </a:pPr>
                      <a:r>
                        <a:rPr sz="7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ts val="1010"/>
                        </a:lnSpc>
                        <a:spcBef>
                          <a:spcPts val="259"/>
                        </a:spcBef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  <a:lnT w="13716">
                      <a:solidFill>
                        <a:srgbClr val="3B3B3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6924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M-A7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50"/>
                        </a:spcBef>
                      </a:pPr>
                      <a:endParaRPr sz="1100"/>
                    </a:p>
                    <a:p>
                      <a:pPr marL="274320">
                        <a:lnSpc>
                          <a:spcPts val="1010"/>
                        </a:lnSpc>
                      </a:pPr>
                      <a:r>
                        <a:rPr sz="8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AfM7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74320">
                        <a:lnSpc>
                          <a:spcPts val="795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AS-AS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74320">
                        <a:lnSpc>
                          <a:spcPts val="1325"/>
                        </a:lnSpc>
                      </a:pPr>
                      <a:r>
                        <a:rPr sz="1150" i="1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wo.vn</a:t>
                      </a:r>
                      <a:endParaRPr sz="1150">
                        <a:latin typeface="Arial"/>
                        <a:cs typeface="Arial"/>
                      </a:endParaRPr>
                    </a:p>
                    <a:p>
                      <a:pPr marL="274320">
                        <a:lnSpc>
                          <a:spcPts val="765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WS.YI1S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6924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Wf}.Yfl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R w="13716">
                      <a:solidFill>
                        <a:srgbClr val="181818"/>
                      </a:solidFill>
                      <a:prstDash val="solid"/>
                    </a:lnR>
                    <a:lnT w="13716">
                      <a:solidFill>
                        <a:srgbClr val="3B3B3B"/>
                      </a:solidFill>
                      <a:prstDash val="solid"/>
                    </a:lnT>
                  </a:tcPr>
                </a:tc>
              </a:tr>
              <a:tr h="12376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6">
                      <a:solidFill>
                        <a:srgbClr val="181818"/>
                      </a:solidFill>
                      <a:prstDash val="solid"/>
                    </a:lnL>
                    <a:lnR w="13716">
                      <a:solidFill>
                        <a:srgbClr val="3F3F3F"/>
                      </a:solidFill>
                      <a:prstDash val="solid"/>
                    </a:lnR>
                    <a:lnT w="13716">
                      <a:solidFill>
                        <a:srgbClr val="3B3B3B"/>
                      </a:solidFill>
                      <a:prstDash val="solid"/>
                    </a:lnT>
                    <a:lnB w="13716">
                      <a:solidFill>
                        <a:srgbClr val="3838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6">
                      <a:solidFill>
                        <a:srgbClr val="3F3F3F"/>
                      </a:solidFill>
                      <a:prstDash val="solid"/>
                    </a:lnL>
                    <a:lnR w="13716">
                      <a:solidFill>
                        <a:srgbClr val="444444"/>
                      </a:solidFill>
                      <a:prstDash val="solid"/>
                    </a:lnR>
                    <a:lnT w="13716">
                      <a:solidFill>
                        <a:srgbClr val="3B3B3B"/>
                      </a:solidFill>
                      <a:prstDash val="solid"/>
                    </a:lnT>
                    <a:lnB w="13716">
                      <a:solidFill>
                        <a:srgbClr val="383838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3716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  <a:lnT w="13716">
                      <a:solidFill>
                        <a:srgbClr val="3B3B3B"/>
                      </a:solidFill>
                      <a:prstDash val="solid"/>
                    </a:lnT>
                    <a:lnB w="13716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990" algn="ctr">
                        <a:lnSpc>
                          <a:spcPct val="100000"/>
                        </a:lnSpc>
                      </a:pPr>
                      <a:r>
                        <a:rPr sz="850" i="1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B w="13716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3716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3716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6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3716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3716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</a:pPr>
                      <a:r>
                        <a:rPr sz="6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3716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8288">
                      <a:solidFill>
                        <a:srgbClr val="4F4F4F"/>
                      </a:solidFill>
                      <a:prstDash val="solid"/>
                    </a:lnR>
                    <a:lnB w="13716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7625" algn="ctr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  <a:lnB w="13716">
                      <a:solidFill>
                        <a:srgbClr val="383838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WS.WIS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R w="13716">
                      <a:solidFill>
                        <a:srgbClr val="181818"/>
                      </a:solidFill>
                      <a:prstDash val="solid"/>
                    </a:lnR>
                    <a:lnB w="13716">
                      <a:solidFill>
                        <a:srgbClr val="383838"/>
                      </a:solidFill>
                      <a:prstDash val="solid"/>
                    </a:lnB>
                  </a:tcPr>
                </a:tc>
              </a:tr>
              <a:tr h="1053846">
                <a:tc>
                  <a:txBody>
                    <a:bodyPr/>
                    <a:lstStyle/>
                    <a:p>
                      <a:pPr marR="16510" algn="ctr">
                        <a:lnSpc>
                          <a:spcPct val="100000"/>
                        </a:lnSpc>
                      </a:pPr>
                      <a:r>
                        <a:rPr sz="9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3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181818"/>
                      </a:solidFill>
                      <a:prstDash val="solid"/>
                    </a:lnL>
                    <a:lnR w="13716">
                      <a:solidFill>
                        <a:srgbClr val="3F3F3F"/>
                      </a:solidFill>
                      <a:prstDash val="solid"/>
                    </a:lnR>
                    <a:lnT w="13716">
                      <a:solidFill>
                        <a:srgbClr val="383838"/>
                      </a:solidFill>
                      <a:prstDash val="solid"/>
                    </a:lnT>
                    <a:lnB w="18288">
                      <a:solidFill>
                        <a:srgbClr val="1F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BaSI</a:t>
                      </a:r>
                      <a:r>
                        <a:rPr sz="850" spc="-155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00" spc="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CU11M</a:t>
                      </a:r>
                      <a:r>
                        <a:rPr sz="900" spc="-35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ADdres5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000"/>
                        </a:lnSpc>
                        <a:spcBef>
                          <a:spcPts val="58"/>
                        </a:spcBef>
                      </a:pPr>
                      <a:endParaRPr sz="1000"/>
                    </a:p>
                    <a:p>
                      <a:pPr marL="50165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OmniMdress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950"/>
                        </a:lnSpc>
                        <a:spcBef>
                          <a:spcPts val="17"/>
                        </a:spcBef>
                      </a:pPr>
                      <a:endParaRPr sz="950"/>
                    </a:p>
                    <a:p>
                      <a:pPr marL="54610">
                        <a:lnSpc>
                          <a:spcPct val="100000"/>
                        </a:lnSpc>
                      </a:pPr>
                      <a:r>
                        <a:rPr sz="9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Base</a:t>
                      </a:r>
                      <a:r>
                        <a:rPr sz="950" spc="-9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50" i="1" spc="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0mrt</a:t>
                      </a:r>
                      <a:r>
                        <a:rPr sz="950" i="1" spc="-105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800" spc="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WooJ</a:t>
                      </a:r>
                      <a:r>
                        <a:rPr sz="800" spc="-4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900" spc="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Colrt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900"/>
                        </a:lnSpc>
                        <a:spcBef>
                          <a:spcPts val="11"/>
                        </a:spcBef>
                      </a:pPr>
                      <a:endParaRPr sz="900"/>
                    </a:p>
                    <a:p>
                      <a:pPr marL="114300">
                        <a:lnSpc>
                          <a:spcPct val="100000"/>
                        </a:lnSpc>
                      </a:pPr>
                      <a:r>
                        <a:rPr sz="7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tn</a:t>
                      </a:r>
                      <a:r>
                        <a:rPr sz="750" spc="1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750" spc="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Wr;td</a:t>
                      </a:r>
                      <a:r>
                        <a:rPr sz="750" spc="-95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950" spc="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CW1t</a:t>
                      </a:r>
                      <a:endParaRPr sz="9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3F3F3F"/>
                      </a:solidFill>
                      <a:prstDash val="solid"/>
                    </a:lnL>
                    <a:lnR w="13716">
                      <a:solidFill>
                        <a:srgbClr val="444444"/>
                      </a:solidFill>
                      <a:prstDash val="solid"/>
                    </a:lnR>
                    <a:lnT w="13716">
                      <a:solidFill>
                        <a:srgbClr val="383838"/>
                      </a:solidFill>
                      <a:prstDash val="solid"/>
                    </a:lnT>
                    <a:lnB w="18288">
                      <a:solidFill>
                        <a:srgbClr val="1F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850" i="1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VIr</a:t>
                      </a:r>
                      <a:r>
                        <a:rPr sz="850" i="1" spc="-105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850" spc="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It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100"/>
                        </a:lnSpc>
                        <a:spcBef>
                          <a:spcPts val="26"/>
                        </a:spcBef>
                      </a:pPr>
                      <a:endParaRPr sz="1100"/>
                    </a:p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RW</a:t>
                      </a:r>
                      <a:endParaRPr sz="9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000"/>
                        </a:lnSpc>
                        <a:spcBef>
                          <a:spcPts val="21"/>
                        </a:spcBef>
                      </a:pPr>
                      <a:endParaRPr sz="1000"/>
                    </a:p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Wr1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000"/>
                        </a:lnSpc>
                        <a:spcBef>
                          <a:spcPts val="53"/>
                        </a:spcBef>
                      </a:pPr>
                      <a:endParaRPr sz="1000"/>
                    </a:p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sz="90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ANd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3716">
                      <a:solidFill>
                        <a:srgbClr val="444444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  <a:lnT w="13716">
                      <a:solidFill>
                        <a:srgbClr val="383838"/>
                      </a:solidFill>
                      <a:prstDash val="solid"/>
                    </a:lnT>
                    <a:lnB w="18288">
                      <a:solidFill>
                        <a:srgbClr val="1F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 algn="ctr">
                        <a:lnSpc>
                          <a:spcPts val="100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50165" algn="ctr">
                        <a:lnSpc>
                          <a:spcPts val="795"/>
                        </a:lnSpc>
                      </a:pPr>
                      <a:r>
                        <a:rPr sz="80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50165" algn="ctr">
                        <a:lnSpc>
                          <a:spcPts val="950"/>
                        </a:lnSpc>
                        <a:spcBef>
                          <a:spcPts val="370"/>
                        </a:spcBef>
                      </a:pPr>
                      <a:r>
                        <a:rPr sz="80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48895" algn="ctr">
                        <a:lnSpc>
                          <a:spcPts val="85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48260" algn="ctr">
                        <a:lnSpc>
                          <a:spcPts val="990"/>
                        </a:lnSpc>
                        <a:spcBef>
                          <a:spcPts val="275"/>
                        </a:spcBef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8260" algn="ctr">
                        <a:lnSpc>
                          <a:spcPts val="82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48260" algn="ctr">
                        <a:lnSpc>
                          <a:spcPts val="990"/>
                        </a:lnSpc>
                        <a:spcBef>
                          <a:spcPts val="240"/>
                        </a:spcBef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50165" algn="ctr">
                        <a:lnSpc>
                          <a:spcPts val="775"/>
                        </a:lnSpc>
                      </a:pPr>
                      <a:r>
                        <a:rPr sz="80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D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T w="13716">
                      <a:solidFill>
                        <a:srgbClr val="383838"/>
                      </a:solidFill>
                      <a:prstDash val="solid"/>
                    </a:lnT>
                    <a:lnB w="18288">
                      <a:solidFill>
                        <a:srgbClr val="1F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" algn="ctr">
                        <a:lnSpc>
                          <a:spcPts val="955"/>
                        </a:lnSpc>
                      </a:pPr>
                      <a:r>
                        <a:rPr sz="800" dirty="0" smtClean="0">
                          <a:solidFill>
                            <a:srgbClr val="4F4F4F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ts val="8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5715" algn="ctr">
                        <a:lnSpc>
                          <a:spcPts val="1005"/>
                        </a:lnSpc>
                        <a:spcBef>
                          <a:spcPts val="320"/>
                        </a:spcBef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5715" algn="ctr">
                        <a:lnSpc>
                          <a:spcPts val="84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ts val="955"/>
                        </a:lnSpc>
                        <a:spcBef>
                          <a:spcPts val="290"/>
                        </a:spcBef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6350" algn="ctr">
                        <a:lnSpc>
                          <a:spcPts val="8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ts val="969"/>
                        </a:lnSpc>
                        <a:spcBef>
                          <a:spcPts val="285"/>
                        </a:spcBef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5715" algn="ctr">
                        <a:lnSpc>
                          <a:spcPts val="80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3716">
                      <a:solidFill>
                        <a:srgbClr val="383838"/>
                      </a:solidFill>
                      <a:prstDash val="solid"/>
                    </a:lnT>
                    <a:lnB w="18288">
                      <a:solidFill>
                        <a:srgbClr val="1F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1430" algn="ctr">
                        <a:lnSpc>
                          <a:spcPts val="969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1430" algn="ctr">
                        <a:lnSpc>
                          <a:spcPts val="805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ts val="894"/>
                        </a:lnSpc>
                        <a:spcBef>
                          <a:spcPts val="409"/>
                        </a:spcBef>
                      </a:pPr>
                      <a:r>
                        <a:rPr sz="7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27305" algn="ctr">
                        <a:lnSpc>
                          <a:spcPts val="805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R="11430" algn="ctr">
                        <a:lnSpc>
                          <a:spcPts val="1005"/>
                        </a:lnSpc>
                        <a:spcBef>
                          <a:spcPts val="285"/>
                        </a:spcBef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11430" algn="ctr">
                        <a:lnSpc>
                          <a:spcPts val="84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7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1750" algn="ctr">
                        <a:lnSpc>
                          <a:spcPts val="810"/>
                        </a:lnSpc>
                      </a:pPr>
                      <a:r>
                        <a:rPr sz="80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3716">
                      <a:solidFill>
                        <a:srgbClr val="383838"/>
                      </a:solidFill>
                      <a:prstDash val="solid"/>
                    </a:lnT>
                    <a:lnB w="18288">
                      <a:solidFill>
                        <a:srgbClr val="1F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sz="6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ts val="1015"/>
                        </a:lnSpc>
                        <a:spcBef>
                          <a:spcPts val="240"/>
                        </a:spcBef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ts val="650"/>
                        </a:lnSpc>
                      </a:pPr>
                      <a:r>
                        <a:rPr sz="6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84455">
                        <a:lnSpc>
                          <a:spcPts val="994"/>
                        </a:lnSpc>
                        <a:spcBef>
                          <a:spcPts val="459"/>
                        </a:spcBef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84455">
                        <a:lnSpc>
                          <a:spcPts val="630"/>
                        </a:lnSpc>
                      </a:pPr>
                      <a:r>
                        <a:rPr sz="6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84455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6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L="84455">
                        <a:lnSpc>
                          <a:spcPts val="94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3716">
                      <a:solidFill>
                        <a:srgbClr val="383838"/>
                      </a:solidFill>
                      <a:prstDash val="solid"/>
                    </a:lnT>
                    <a:lnB w="18288">
                      <a:solidFill>
                        <a:srgbClr val="1F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005" algn="ctr">
                        <a:lnSpc>
                          <a:spcPts val="955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5875" algn="ctr">
                        <a:lnSpc>
                          <a:spcPts val="8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500"/>
                        </a:lnSpc>
                        <a:spcBef>
                          <a:spcPts val="40"/>
                        </a:spcBef>
                      </a:pPr>
                      <a:endParaRPr sz="500"/>
                    </a:p>
                    <a:p>
                      <a:pPr marL="125730" marR="85725" algn="ctr">
                        <a:lnSpc>
                          <a:spcPts val="79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I I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500"/>
                        </a:lnSpc>
                        <a:spcBef>
                          <a:spcPts val="5"/>
                        </a:spcBef>
                      </a:pPr>
                      <a:endParaRPr sz="500"/>
                    </a:p>
                    <a:p>
                      <a:pPr marL="125730" marR="85725" algn="ctr">
                        <a:lnSpc>
                          <a:spcPts val="79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I I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25730" marR="85725" algn="ctr">
                        <a:lnSpc>
                          <a:spcPts val="790"/>
                        </a:lnSpc>
                        <a:spcBef>
                          <a:spcPts val="470"/>
                        </a:spcBef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I I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3716">
                      <a:solidFill>
                        <a:srgbClr val="383838"/>
                      </a:solidFill>
                      <a:prstDash val="solid"/>
                    </a:lnT>
                    <a:lnB w="18288">
                      <a:solidFill>
                        <a:srgbClr val="1F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640" algn="ctr">
                        <a:lnSpc>
                          <a:spcPts val="955"/>
                        </a:lnSpc>
                      </a:pPr>
                      <a:r>
                        <a:rPr sz="80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17145" algn="ctr">
                        <a:lnSpc>
                          <a:spcPts val="800"/>
                        </a:lnSpc>
                      </a:pPr>
                      <a:r>
                        <a:rPr sz="80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40640" algn="ctr">
                        <a:lnSpc>
                          <a:spcPts val="950"/>
                        </a:lnSpc>
                        <a:spcBef>
                          <a:spcPts val="370"/>
                        </a:spcBef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40640" algn="ctr">
                        <a:lnSpc>
                          <a:spcPts val="800"/>
                        </a:lnSpc>
                      </a:pPr>
                      <a:r>
                        <a:rPr sz="80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500"/>
                        </a:lnSpc>
                        <a:spcBef>
                          <a:spcPts val="39"/>
                        </a:spcBef>
                      </a:pPr>
                      <a:endParaRPr sz="500"/>
                    </a:p>
                    <a:p>
                      <a:pPr marL="126364" marR="85725" algn="ctr">
                        <a:lnSpc>
                          <a:spcPts val="790"/>
                        </a:lnSpc>
                      </a:pPr>
                      <a:r>
                        <a:rPr sz="80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 I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40640" algn="ctr">
                        <a:lnSpc>
                          <a:spcPts val="950"/>
                        </a:lnSpc>
                        <a:spcBef>
                          <a:spcPts val="265"/>
                        </a:spcBef>
                      </a:pPr>
                      <a:r>
                        <a:rPr sz="80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40640" algn="ctr">
                        <a:lnSpc>
                          <a:spcPts val="8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3716">
                      <a:solidFill>
                        <a:srgbClr val="383838"/>
                      </a:solidFill>
                      <a:prstDash val="solid"/>
                    </a:lnT>
                    <a:lnB w="18288">
                      <a:solidFill>
                        <a:srgbClr val="1F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9845" algn="ctr">
                        <a:lnSpc>
                          <a:spcPct val="100000"/>
                        </a:lnSpc>
                      </a:pPr>
                      <a:r>
                        <a:rPr sz="6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 marR="33655" algn="ctr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33655" algn="ctr">
                        <a:lnSpc>
                          <a:spcPts val="1015"/>
                        </a:lnSpc>
                        <a:spcBef>
                          <a:spcPts val="240"/>
                        </a:spcBef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R="29845" algn="ctr">
                        <a:lnSpc>
                          <a:spcPts val="650"/>
                        </a:lnSpc>
                      </a:pPr>
                      <a:r>
                        <a:rPr sz="650" dirty="0" smtClean="0">
                          <a:solidFill>
                            <a:srgbClr val="7E7E7E"/>
                          </a:solidFill>
                          <a:latin typeface="Arial"/>
                          <a:cs typeface="Arial"/>
                        </a:rPr>
                        <a:t>()</a:t>
                      </a:r>
                      <a:endParaRPr sz="65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650"/>
                        </a:lnSpc>
                        <a:spcBef>
                          <a:spcPts val="28"/>
                        </a:spcBef>
                      </a:pPr>
                      <a:endParaRPr sz="650"/>
                    </a:p>
                    <a:p>
                      <a:pPr marL="121920" marR="103505" algn="ctr">
                        <a:lnSpc>
                          <a:spcPts val="79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I I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R="8890" algn="ctr">
                        <a:lnSpc>
                          <a:spcPts val="950"/>
                        </a:lnSpc>
                        <a:spcBef>
                          <a:spcPts val="265"/>
                        </a:spcBef>
                      </a:pPr>
                      <a:r>
                        <a:rPr sz="80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8415" algn="ctr">
                        <a:lnSpc>
                          <a:spcPts val="8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8288">
                      <a:solidFill>
                        <a:srgbClr val="4F4F4F"/>
                      </a:solidFill>
                      <a:prstDash val="solid"/>
                    </a:lnR>
                    <a:lnT w="13716">
                      <a:solidFill>
                        <a:srgbClr val="383838"/>
                      </a:solidFill>
                      <a:prstDash val="solid"/>
                    </a:lnT>
                    <a:lnB w="18288">
                      <a:solidFill>
                        <a:srgbClr val="1F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2860" algn="ctr">
                        <a:lnSpc>
                          <a:spcPts val="770"/>
                        </a:lnSpc>
                      </a:pPr>
                      <a:r>
                        <a:rPr sz="7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ts val="990"/>
                        </a:lnSpc>
                        <a:spcBef>
                          <a:spcPts val="365"/>
                        </a:spcBef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38100" algn="ctr">
                        <a:lnSpc>
                          <a:spcPts val="775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I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R="63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80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5240" algn="ctr">
                        <a:lnSpc>
                          <a:spcPts val="83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R="635" algn="ctr">
                        <a:lnSpc>
                          <a:spcPts val="994"/>
                        </a:lnSpc>
                        <a:spcBef>
                          <a:spcPts val="285"/>
                        </a:spcBef>
                      </a:pPr>
                      <a:r>
                        <a:rPr sz="85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0</a:t>
                      </a:r>
                      <a:endParaRPr sz="850">
                        <a:latin typeface="Times New Roman"/>
                        <a:cs typeface="Times New Roman"/>
                      </a:endParaRPr>
                    </a:p>
                    <a:p>
                      <a:pPr marL="22860" algn="ctr">
                        <a:lnSpc>
                          <a:spcPts val="725"/>
                        </a:lnSpc>
                      </a:pPr>
                      <a:r>
                        <a:rPr sz="75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1</a:t>
                      </a:r>
                      <a:endParaRPr sz="7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8288">
                      <a:solidFill>
                        <a:srgbClr val="4F4F4F"/>
                      </a:solidFill>
                      <a:prstDash val="solid"/>
                    </a:lnL>
                    <a:lnR w="22860">
                      <a:solidFill>
                        <a:srgbClr val="646464"/>
                      </a:solidFill>
                      <a:prstDash val="solid"/>
                    </a:lnR>
                    <a:lnT w="13716">
                      <a:solidFill>
                        <a:srgbClr val="383838"/>
                      </a:solidFill>
                      <a:prstDash val="solid"/>
                    </a:lnT>
                    <a:lnB w="18288">
                      <a:solidFill>
                        <a:srgbClr val="1F1C1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4320">
                        <a:lnSpc>
                          <a:spcPct val="100000"/>
                        </a:lnSpc>
                      </a:pPr>
                      <a:r>
                        <a:rPr sz="7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!J).A7</a:t>
                      </a: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74320">
                        <a:lnSpc>
                          <a:spcPts val="919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AS-AS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7432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AI}&gt;A7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274320">
                        <a:lnSpc>
                          <a:spcPts val="875"/>
                        </a:lnSpc>
                      </a:pPr>
                      <a:r>
                        <a:rPr sz="85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AS-A</a:t>
                      </a:r>
                      <a:r>
                        <a:rPr sz="850" spc="-114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800" spc="0" dirty="0" smtClean="0">
                          <a:solidFill>
                            <a:srgbClr val="7E7E7E"/>
                          </a:solidFill>
                          <a:latin typeface="Times New Roman"/>
                          <a:cs typeface="Times New Roman"/>
                        </a:rPr>
                        <a:t>IS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69240">
                        <a:lnSpc>
                          <a:spcPts val="955"/>
                        </a:lnSpc>
                        <a:spcBef>
                          <a:spcPts val="325"/>
                        </a:spcBef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WO.W7</a:t>
                      </a:r>
                      <a:endParaRPr sz="800">
                        <a:latin typeface="Arial"/>
                        <a:cs typeface="Arial"/>
                      </a:endParaRPr>
                    </a:p>
                    <a:p>
                      <a:pPr marL="274320">
                        <a:lnSpc>
                          <a:spcPts val="800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WS.WIS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74320">
                        <a:lnSpc>
                          <a:spcPts val="1010"/>
                        </a:lnSpc>
                        <a:spcBef>
                          <a:spcPts val="250"/>
                        </a:spcBef>
                      </a:pPr>
                      <a:r>
                        <a:rPr sz="850" i="1" dirty="0" smtClean="0">
                          <a:solidFill>
                            <a:srgbClr val="6D6D6D"/>
                          </a:solidFill>
                          <a:latin typeface="Arial"/>
                          <a:cs typeface="Arial"/>
                        </a:rPr>
                        <a:t>WO.W7</a:t>
                      </a:r>
                      <a:endParaRPr sz="850">
                        <a:latin typeface="Arial"/>
                        <a:cs typeface="Arial"/>
                      </a:endParaRPr>
                    </a:p>
                    <a:p>
                      <a:pPr marL="269240">
                        <a:lnSpc>
                          <a:spcPts val="795"/>
                        </a:lnSpc>
                      </a:pPr>
                      <a:r>
                        <a:rPr sz="800" dirty="0" smtClean="0">
                          <a:solidFill>
                            <a:srgbClr val="6D6D6D"/>
                          </a:solidFill>
                          <a:latin typeface="Times New Roman"/>
                          <a:cs typeface="Times New Roman"/>
                        </a:rPr>
                        <a:t>V/8-WIS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2860">
                      <a:solidFill>
                        <a:srgbClr val="646464"/>
                      </a:solidFill>
                      <a:prstDash val="solid"/>
                    </a:lnL>
                    <a:lnR w="13716">
                      <a:solidFill>
                        <a:srgbClr val="181818"/>
                      </a:solidFill>
                      <a:prstDash val="solid"/>
                    </a:lnR>
                    <a:lnT w="13716">
                      <a:solidFill>
                        <a:srgbClr val="383838"/>
                      </a:solidFill>
                      <a:prstDash val="solid"/>
                    </a:lnT>
                    <a:lnB w="18288">
                      <a:solidFill>
                        <a:srgbClr val="1F1C1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463280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ste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q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ir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823</a:t>
            </a:r>
            <a:r>
              <a:rPr sz="3200" spc="-5" dirty="0" smtClean="0">
                <a:latin typeface="Arial"/>
                <a:cs typeface="Arial"/>
              </a:rPr>
              <a:t>7</a:t>
            </a:r>
            <a:r>
              <a:rPr sz="3200" spc="0" dirty="0" smtClean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36421"/>
            <a:ext cx="8533130" cy="48253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43434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5" dirty="0" smtClean="0">
                <a:latin typeface="Arial"/>
                <a:cs typeface="Arial"/>
              </a:rPr>
              <a:t>(</a:t>
            </a:r>
            <a:r>
              <a:rPr sz="2800" spc="-15" dirty="0" smtClean="0">
                <a:latin typeface="Arial"/>
                <a:cs typeface="Arial"/>
              </a:rPr>
              <a:t>1</a:t>
            </a:r>
            <a:r>
              <a:rPr sz="2800" spc="-10" dirty="0" smtClean="0">
                <a:latin typeface="Arial"/>
                <a:cs typeface="Arial"/>
              </a:rPr>
              <a:t>)</a:t>
            </a:r>
            <a:r>
              <a:rPr sz="2800" spc="-4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The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F/L</a:t>
            </a:r>
            <a:r>
              <a:rPr sz="2800" spc="-10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ip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0" dirty="0" smtClean="0">
                <a:latin typeface="Arial"/>
                <a:cs typeface="Arial"/>
              </a:rPr>
              <a:t>fl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cl</a:t>
            </a:r>
            <a:r>
              <a:rPr sz="2800" spc="-15" dirty="0" smtClean="0">
                <a:latin typeface="Arial"/>
                <a:cs typeface="Arial"/>
              </a:rPr>
              <a:t>ear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F/L co</a:t>
            </a:r>
            <a:r>
              <a:rPr sz="2800" spc="-25" dirty="0" smtClean="0">
                <a:latin typeface="Arial"/>
                <a:cs typeface="Arial"/>
              </a:rPr>
              <a:t>mma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5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5" dirty="0" smtClean="0">
                <a:latin typeface="Arial"/>
                <a:cs typeface="Arial"/>
              </a:rPr>
              <a:t>(</a:t>
            </a:r>
            <a:r>
              <a:rPr sz="2800" spc="-15" dirty="0" smtClean="0">
                <a:latin typeface="Arial"/>
                <a:cs typeface="Arial"/>
              </a:rPr>
              <a:t>2</a:t>
            </a:r>
            <a:r>
              <a:rPr sz="2800" spc="-10" dirty="0" smtClean="0">
                <a:latin typeface="Arial"/>
                <a:cs typeface="Arial"/>
              </a:rPr>
              <a:t>)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nel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sa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5" dirty="0" smtClean="0">
                <a:latin typeface="Arial"/>
                <a:cs typeface="Arial"/>
              </a:rPr>
              <a:t>(</a:t>
            </a:r>
            <a:r>
              <a:rPr sz="2800" spc="-15" dirty="0" smtClean="0">
                <a:latin typeface="Arial"/>
                <a:cs typeface="Arial"/>
              </a:rPr>
              <a:t>3</a:t>
            </a:r>
            <a:r>
              <a:rPr sz="2800" spc="-10" dirty="0" smtClean="0">
                <a:latin typeface="Arial"/>
                <a:cs typeface="Arial"/>
              </a:rPr>
              <a:t>)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SB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&amp;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MSB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pr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5" dirty="0" smtClean="0">
                <a:latin typeface="Arial"/>
                <a:cs typeface="Arial"/>
              </a:rPr>
              <a:t>amm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(4)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SB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&amp;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3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ou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are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prog</a:t>
            </a:r>
            <a:r>
              <a:rPr sz="2800" spc="-20" dirty="0" smtClean="0">
                <a:latin typeface="Arial"/>
                <a:cs typeface="Arial"/>
              </a:rPr>
              <a:t>rammed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Once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 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rform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d,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pr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u</a:t>
            </a:r>
            <a:r>
              <a:rPr sz="3200" spc="0" dirty="0" smtClean="0">
                <a:latin typeface="Arial"/>
                <a:cs typeface="Arial"/>
              </a:rPr>
              <a:t>se.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866775" indent="-287020" algn="just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mming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re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ire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ect 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efo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ch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15" dirty="0" smtClean="0">
                <a:latin typeface="Arial"/>
                <a:cs typeface="Arial"/>
              </a:rPr>
              <a:t> enable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ar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T</a:t>
            </a:r>
            <a:r>
              <a:rPr sz="4000" b="1" spc="-45" dirty="0" smtClean="0">
                <a:latin typeface="Arial"/>
                <a:cs typeface="Arial"/>
              </a:rPr>
              <a:t>h</a:t>
            </a:r>
            <a:r>
              <a:rPr sz="4000" b="1" spc="-25" dirty="0" smtClean="0">
                <a:latin typeface="Arial"/>
                <a:cs typeface="Arial"/>
              </a:rPr>
              <a:t>e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823</a:t>
            </a:r>
            <a:r>
              <a:rPr sz="4000" b="1" spc="-25" dirty="0" smtClean="0">
                <a:latin typeface="Arial"/>
                <a:cs typeface="Arial"/>
              </a:rPr>
              <a:t>7</a:t>
            </a:r>
            <a:r>
              <a:rPr sz="4000" b="1" spc="2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Co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5" dirty="0" smtClean="0">
                <a:latin typeface="Arial"/>
                <a:cs typeface="Arial"/>
              </a:rPr>
              <a:t>nected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to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the</a:t>
            </a:r>
            <a:r>
              <a:rPr sz="4000" b="1" spc="-1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80X86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7989570" cy="34105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2555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(AEN) 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8237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p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tch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74L</a:t>
            </a:r>
            <a:r>
              <a:rPr sz="3200" spc="-5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25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(E).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rin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rm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(AEN</a:t>
            </a:r>
            <a:r>
              <a:rPr sz="2800" spc="5" dirty="0" smtClean="0">
                <a:latin typeface="Arial"/>
                <a:cs typeface="Arial"/>
              </a:rPr>
              <a:t>=</a:t>
            </a:r>
            <a:r>
              <a:rPr sz="2800" spc="-15" dirty="0" smtClean="0">
                <a:latin typeface="Arial"/>
                <a:cs typeface="Arial"/>
              </a:rPr>
              <a:t>0</a:t>
            </a:r>
            <a:r>
              <a:rPr sz="2800" spc="-10" dirty="0" smtClean="0">
                <a:latin typeface="Arial"/>
                <a:cs typeface="Arial"/>
              </a:rPr>
              <a:t>),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tc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6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&amp;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mult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plexe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(E)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ide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ddress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us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ts</a:t>
            </a:r>
            <a:r>
              <a:rPr sz="2800" spc="-16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775" spc="15" baseline="-25525" dirty="0" smtClean="0">
                <a:latin typeface="Arial"/>
                <a:cs typeface="Arial"/>
              </a:rPr>
              <a:t>1</a:t>
            </a:r>
            <a:r>
              <a:rPr sz="2775" spc="22" baseline="-25525" dirty="0" smtClean="0">
                <a:latin typeface="Arial"/>
                <a:cs typeface="Arial"/>
              </a:rPr>
              <a:t>9</a:t>
            </a:r>
            <a:r>
              <a:rPr sz="2800" spc="-15" dirty="0" smtClean="0">
                <a:latin typeface="Arial"/>
                <a:cs typeface="Arial"/>
              </a:rPr>
              <a:t>–</a:t>
            </a:r>
            <a:r>
              <a:rPr sz="2800" spc="-25" dirty="0" smtClean="0">
                <a:latin typeface="Arial"/>
                <a:cs typeface="Arial"/>
              </a:rPr>
              <a:t>A</a:t>
            </a:r>
            <a:r>
              <a:rPr sz="2775" spc="15" baseline="-25525" dirty="0" smtClean="0">
                <a:latin typeface="Arial"/>
                <a:cs typeface="Arial"/>
              </a:rPr>
              <a:t>16</a:t>
            </a:r>
            <a:r>
              <a:rPr sz="2775" spc="359" baseline="-255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A</a:t>
            </a:r>
            <a:r>
              <a:rPr sz="2775" spc="22" baseline="-25525" dirty="0" smtClean="0">
                <a:latin typeface="Arial"/>
                <a:cs typeface="Arial"/>
              </a:rPr>
              <a:t>7</a:t>
            </a:r>
            <a:r>
              <a:rPr sz="2800" spc="-15" dirty="0" smtClean="0">
                <a:latin typeface="Arial"/>
                <a:cs typeface="Arial"/>
              </a:rPr>
              <a:t>–</a:t>
            </a:r>
            <a:r>
              <a:rPr sz="2800" spc="-25" dirty="0" smtClean="0">
                <a:latin typeface="Arial"/>
                <a:cs typeface="Arial"/>
              </a:rPr>
              <a:t>A</a:t>
            </a:r>
            <a:r>
              <a:rPr sz="2775" spc="15" baseline="-25525" dirty="0" smtClean="0">
                <a:latin typeface="Arial"/>
                <a:cs typeface="Arial"/>
              </a:rPr>
              <a:t>0</a:t>
            </a:r>
            <a:endParaRPr sz="2775" baseline="-25525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See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3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10" dirty="0" smtClean="0">
                <a:latin typeface="Arial"/>
                <a:cs typeface="Arial"/>
              </a:rPr>
              <a:t>12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6095" y="932688"/>
            <a:ext cx="393192" cy="187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18788" y="1044702"/>
            <a:ext cx="173736" cy="0"/>
          </a:xfrm>
          <a:custGeom>
            <a:avLst/>
            <a:gdLst/>
            <a:ahLst/>
            <a:cxnLst/>
            <a:rect l="l" t="t" r="r" b="b"/>
            <a:pathLst>
              <a:path w="173736">
                <a:moveTo>
                  <a:pt x="0" y="0"/>
                </a:moveTo>
                <a:lnTo>
                  <a:pt x="173736" y="0"/>
                </a:lnTo>
              </a:path>
            </a:pathLst>
          </a:custGeom>
          <a:ln w="4572">
            <a:solidFill>
              <a:srgbClr val="B8B8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73652" y="1001267"/>
            <a:ext cx="100583" cy="187451"/>
          </a:xfrm>
          <a:custGeom>
            <a:avLst/>
            <a:gdLst/>
            <a:ahLst/>
            <a:cxnLst/>
            <a:rect l="l" t="t" r="r" b="b"/>
            <a:pathLst>
              <a:path w="100583" h="187451">
                <a:moveTo>
                  <a:pt x="0" y="0"/>
                </a:moveTo>
                <a:lnTo>
                  <a:pt x="100583" y="0"/>
                </a:lnTo>
                <a:lnTo>
                  <a:pt x="100583" y="187451"/>
                </a:lnTo>
                <a:lnTo>
                  <a:pt x="0" y="187451"/>
                </a:lnTo>
                <a:lnTo>
                  <a:pt x="0" y="0"/>
                </a:lnTo>
                <a:close/>
              </a:path>
            </a:pathLst>
          </a:custGeom>
          <a:solidFill>
            <a:srgbClr val="9393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17903" y="1188719"/>
            <a:ext cx="0" cy="2290572"/>
          </a:xfrm>
          <a:custGeom>
            <a:avLst/>
            <a:gdLst/>
            <a:ahLst/>
            <a:cxnLst/>
            <a:rect l="l" t="t" r="r" b="b"/>
            <a:pathLst>
              <a:path h="2290572">
                <a:moveTo>
                  <a:pt x="0" y="2290572"/>
                </a:moveTo>
                <a:lnTo>
                  <a:pt x="0" y="0"/>
                </a:lnTo>
              </a:path>
            </a:pathLst>
          </a:custGeom>
          <a:ln w="5486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48990" y="1188719"/>
            <a:ext cx="96011" cy="155448"/>
          </a:xfrm>
          <a:custGeom>
            <a:avLst/>
            <a:gdLst/>
            <a:ahLst/>
            <a:cxnLst/>
            <a:rect l="l" t="t" r="r" b="b"/>
            <a:pathLst>
              <a:path w="96011" h="155448">
                <a:moveTo>
                  <a:pt x="0" y="0"/>
                </a:moveTo>
                <a:lnTo>
                  <a:pt x="96011" y="0"/>
                </a:lnTo>
                <a:lnTo>
                  <a:pt x="96011" y="155447"/>
                </a:lnTo>
                <a:lnTo>
                  <a:pt x="0" y="155447"/>
                </a:lnTo>
                <a:lnTo>
                  <a:pt x="0" y="0"/>
                </a:lnTo>
                <a:close/>
              </a:path>
            </a:pathLst>
          </a:custGeom>
          <a:solidFill>
            <a:srgbClr val="4848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073652" y="1188719"/>
            <a:ext cx="100583" cy="155448"/>
          </a:xfrm>
          <a:custGeom>
            <a:avLst/>
            <a:gdLst/>
            <a:ahLst/>
            <a:cxnLst/>
            <a:rect l="l" t="t" r="r" b="b"/>
            <a:pathLst>
              <a:path w="100583" h="155448">
                <a:moveTo>
                  <a:pt x="0" y="0"/>
                </a:moveTo>
                <a:lnTo>
                  <a:pt x="100583" y="0"/>
                </a:lnTo>
                <a:lnTo>
                  <a:pt x="100583" y="155447"/>
                </a:lnTo>
                <a:lnTo>
                  <a:pt x="0" y="155447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28415" y="1300733"/>
            <a:ext cx="137160" cy="137160"/>
          </a:xfrm>
          <a:custGeom>
            <a:avLst/>
            <a:gdLst/>
            <a:ahLst/>
            <a:cxnLst/>
            <a:rect l="l" t="t" r="r" b="b"/>
            <a:pathLst>
              <a:path w="137160" h="137160">
                <a:moveTo>
                  <a:pt x="0" y="0"/>
                </a:moveTo>
                <a:lnTo>
                  <a:pt x="137160" y="0"/>
                </a:lnTo>
                <a:lnTo>
                  <a:pt x="137160" y="137160"/>
                </a:lnTo>
                <a:lnTo>
                  <a:pt x="0" y="137160"/>
                </a:lnTo>
                <a:lnTo>
                  <a:pt x="0" y="0"/>
                </a:lnTo>
                <a:close/>
              </a:path>
            </a:pathLst>
          </a:custGeom>
          <a:solidFill>
            <a:srgbClr val="48444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3844" y="1399032"/>
            <a:ext cx="873251" cy="0"/>
          </a:xfrm>
          <a:custGeom>
            <a:avLst/>
            <a:gdLst/>
            <a:ahLst/>
            <a:cxnLst/>
            <a:rect l="l" t="t" r="r" b="b"/>
            <a:pathLst>
              <a:path w="873251">
                <a:moveTo>
                  <a:pt x="0" y="0"/>
                </a:moveTo>
                <a:lnTo>
                  <a:pt x="873251" y="0"/>
                </a:lnTo>
              </a:path>
            </a:pathLst>
          </a:custGeom>
          <a:ln w="82296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50791" y="1323594"/>
            <a:ext cx="146304" cy="141731"/>
          </a:xfrm>
          <a:custGeom>
            <a:avLst/>
            <a:gdLst/>
            <a:ahLst/>
            <a:cxnLst/>
            <a:rect l="l" t="t" r="r" b="b"/>
            <a:pathLst>
              <a:path w="146304" h="141731">
                <a:moveTo>
                  <a:pt x="0" y="0"/>
                </a:moveTo>
                <a:lnTo>
                  <a:pt x="146304" y="0"/>
                </a:lnTo>
                <a:lnTo>
                  <a:pt x="146304" y="141731"/>
                </a:lnTo>
                <a:lnTo>
                  <a:pt x="0" y="141731"/>
                </a:lnTo>
                <a:lnTo>
                  <a:pt x="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55364" y="1399032"/>
            <a:ext cx="612648" cy="0"/>
          </a:xfrm>
          <a:custGeom>
            <a:avLst/>
            <a:gdLst/>
            <a:ahLst/>
            <a:cxnLst/>
            <a:rect l="l" t="t" r="r" b="b"/>
            <a:pathLst>
              <a:path w="612648">
                <a:moveTo>
                  <a:pt x="0" y="0"/>
                </a:moveTo>
                <a:lnTo>
                  <a:pt x="612648" y="0"/>
                </a:lnTo>
              </a:path>
            </a:pathLst>
          </a:custGeom>
          <a:ln w="5029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23844" y="1351025"/>
            <a:ext cx="146303" cy="141731"/>
          </a:xfrm>
          <a:custGeom>
            <a:avLst/>
            <a:gdLst/>
            <a:ahLst/>
            <a:cxnLst/>
            <a:rect l="l" t="t" r="r" b="b"/>
            <a:pathLst>
              <a:path w="146303" h="141731">
                <a:moveTo>
                  <a:pt x="0" y="0"/>
                </a:moveTo>
                <a:lnTo>
                  <a:pt x="146303" y="0"/>
                </a:lnTo>
                <a:lnTo>
                  <a:pt x="146303" y="141731"/>
                </a:lnTo>
                <a:lnTo>
                  <a:pt x="0" y="141731"/>
                </a:lnTo>
                <a:lnTo>
                  <a:pt x="0" y="0"/>
                </a:lnTo>
                <a:close/>
              </a:path>
            </a:pathLst>
          </a:custGeom>
          <a:solidFill>
            <a:srgbClr val="4B48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23944" y="1444752"/>
            <a:ext cx="0" cy="1175003"/>
          </a:xfrm>
          <a:custGeom>
            <a:avLst/>
            <a:gdLst/>
            <a:ahLst/>
            <a:cxnLst/>
            <a:rect l="l" t="t" r="r" b="b"/>
            <a:pathLst>
              <a:path h="1175003">
                <a:moveTo>
                  <a:pt x="0" y="1175004"/>
                </a:moveTo>
                <a:lnTo>
                  <a:pt x="0" y="0"/>
                </a:lnTo>
              </a:path>
            </a:pathLst>
          </a:custGeom>
          <a:ln w="91440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45002" y="2055114"/>
            <a:ext cx="400050" cy="0"/>
          </a:xfrm>
          <a:custGeom>
            <a:avLst/>
            <a:gdLst/>
            <a:ahLst/>
            <a:cxnLst/>
            <a:rect l="l" t="t" r="r" b="b"/>
            <a:pathLst>
              <a:path w="400050">
                <a:moveTo>
                  <a:pt x="0" y="0"/>
                </a:moveTo>
                <a:lnTo>
                  <a:pt x="400050" y="0"/>
                </a:lnTo>
              </a:path>
            </a:pathLst>
          </a:custGeom>
          <a:ln w="22860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47772" y="2055114"/>
            <a:ext cx="601218" cy="0"/>
          </a:xfrm>
          <a:custGeom>
            <a:avLst/>
            <a:gdLst/>
            <a:ahLst/>
            <a:cxnLst/>
            <a:rect l="l" t="t" r="r" b="b"/>
            <a:pathLst>
              <a:path w="601218">
                <a:moveTo>
                  <a:pt x="0" y="0"/>
                </a:moveTo>
                <a:lnTo>
                  <a:pt x="601218" y="0"/>
                </a:lnTo>
              </a:path>
            </a:pathLst>
          </a:custGeom>
          <a:ln w="22860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40329" y="2043683"/>
            <a:ext cx="0" cy="22859"/>
          </a:xfrm>
          <a:custGeom>
            <a:avLst/>
            <a:gdLst/>
            <a:ahLst/>
            <a:cxnLst/>
            <a:rect l="l" t="t" r="r" b="b"/>
            <a:pathLst>
              <a:path h="22859">
                <a:moveTo>
                  <a:pt x="0" y="22859"/>
                </a:moveTo>
                <a:lnTo>
                  <a:pt x="0" y="0"/>
                </a:lnTo>
              </a:path>
            </a:pathLst>
          </a:custGeom>
          <a:ln w="22860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03903" y="2055114"/>
            <a:ext cx="146304" cy="0"/>
          </a:xfrm>
          <a:custGeom>
            <a:avLst/>
            <a:gdLst/>
            <a:ahLst/>
            <a:cxnLst/>
            <a:rect l="l" t="t" r="r" b="b"/>
            <a:pathLst>
              <a:path w="146304">
                <a:moveTo>
                  <a:pt x="0" y="0"/>
                </a:moveTo>
                <a:lnTo>
                  <a:pt x="146304" y="0"/>
                </a:lnTo>
              </a:path>
            </a:pathLst>
          </a:custGeom>
          <a:ln w="2286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09059" y="2055114"/>
            <a:ext cx="278891" cy="0"/>
          </a:xfrm>
          <a:custGeom>
            <a:avLst/>
            <a:gdLst/>
            <a:ahLst/>
            <a:cxnLst/>
            <a:rect l="l" t="t" r="r" b="b"/>
            <a:pathLst>
              <a:path w="278891">
                <a:moveTo>
                  <a:pt x="0" y="0"/>
                </a:moveTo>
                <a:lnTo>
                  <a:pt x="278891" y="0"/>
                </a:lnTo>
              </a:path>
            </a:pathLst>
          </a:custGeom>
          <a:ln w="22860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97479" y="1188719"/>
            <a:ext cx="0" cy="2157983"/>
          </a:xfrm>
          <a:custGeom>
            <a:avLst/>
            <a:gdLst/>
            <a:ahLst/>
            <a:cxnLst/>
            <a:rect l="l" t="t" r="r" b="b"/>
            <a:pathLst>
              <a:path h="2157983">
                <a:moveTo>
                  <a:pt x="0" y="2157983"/>
                </a:moveTo>
                <a:lnTo>
                  <a:pt x="0" y="0"/>
                </a:lnTo>
              </a:path>
            </a:pathLst>
          </a:custGeom>
          <a:ln w="100584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396996" y="1444752"/>
            <a:ext cx="0" cy="1289303"/>
          </a:xfrm>
          <a:custGeom>
            <a:avLst/>
            <a:gdLst/>
            <a:ahLst/>
            <a:cxnLst/>
            <a:rect l="l" t="t" r="r" b="b"/>
            <a:pathLst>
              <a:path h="1289303">
                <a:moveTo>
                  <a:pt x="0" y="1289304"/>
                </a:moveTo>
                <a:lnTo>
                  <a:pt x="0" y="0"/>
                </a:lnTo>
              </a:path>
            </a:pathLst>
          </a:custGeom>
          <a:ln w="9601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059935" y="2583179"/>
            <a:ext cx="128015" cy="128016"/>
          </a:xfrm>
          <a:custGeom>
            <a:avLst/>
            <a:gdLst/>
            <a:ahLst/>
            <a:cxnLst/>
            <a:rect l="l" t="t" r="r" b="b"/>
            <a:pathLst>
              <a:path w="128015" h="128016">
                <a:moveTo>
                  <a:pt x="0" y="0"/>
                </a:moveTo>
                <a:lnTo>
                  <a:pt x="128015" y="0"/>
                </a:lnTo>
                <a:lnTo>
                  <a:pt x="128015" y="128016"/>
                </a:lnTo>
                <a:lnTo>
                  <a:pt x="0" y="128016"/>
                </a:lnTo>
                <a:lnTo>
                  <a:pt x="0" y="0"/>
                </a:lnTo>
                <a:close/>
              </a:path>
            </a:pathLst>
          </a:custGeom>
          <a:solidFill>
            <a:srgbClr val="575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55364" y="2635757"/>
            <a:ext cx="137160" cy="137160"/>
          </a:xfrm>
          <a:custGeom>
            <a:avLst/>
            <a:gdLst/>
            <a:ahLst/>
            <a:cxnLst/>
            <a:rect l="l" t="t" r="r" b="b"/>
            <a:pathLst>
              <a:path w="137160" h="137160">
                <a:moveTo>
                  <a:pt x="0" y="0"/>
                </a:moveTo>
                <a:lnTo>
                  <a:pt x="137160" y="0"/>
                </a:lnTo>
                <a:lnTo>
                  <a:pt x="137160" y="137160"/>
                </a:lnTo>
                <a:lnTo>
                  <a:pt x="0" y="137160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42132" y="2704338"/>
            <a:ext cx="109727" cy="109727"/>
          </a:xfrm>
          <a:custGeom>
            <a:avLst/>
            <a:gdLst/>
            <a:ahLst/>
            <a:cxnLst/>
            <a:rect l="l" t="t" r="r" b="b"/>
            <a:pathLst>
              <a:path w="109727" h="109727">
                <a:moveTo>
                  <a:pt x="0" y="0"/>
                </a:moveTo>
                <a:lnTo>
                  <a:pt x="109727" y="0"/>
                </a:lnTo>
                <a:lnTo>
                  <a:pt x="109727" y="109727"/>
                </a:lnTo>
                <a:lnTo>
                  <a:pt x="0" y="109727"/>
                </a:lnTo>
                <a:lnTo>
                  <a:pt x="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337559" y="2715767"/>
            <a:ext cx="850391" cy="146303"/>
          </a:xfrm>
          <a:custGeom>
            <a:avLst/>
            <a:gdLst/>
            <a:ahLst/>
            <a:cxnLst/>
            <a:rect l="l" t="t" r="r" b="b"/>
            <a:pathLst>
              <a:path w="850391" h="146303">
                <a:moveTo>
                  <a:pt x="0" y="0"/>
                </a:moveTo>
                <a:lnTo>
                  <a:pt x="850391" y="0"/>
                </a:lnTo>
                <a:lnTo>
                  <a:pt x="850391" y="146303"/>
                </a:lnTo>
                <a:lnTo>
                  <a:pt x="0" y="146303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59935" y="2788920"/>
            <a:ext cx="608076" cy="0"/>
          </a:xfrm>
          <a:custGeom>
            <a:avLst/>
            <a:gdLst/>
            <a:ahLst/>
            <a:cxnLst/>
            <a:rect l="l" t="t" r="r" b="b"/>
            <a:pathLst>
              <a:path w="608076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100584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10128" y="2816351"/>
            <a:ext cx="164592" cy="0"/>
          </a:xfrm>
          <a:custGeom>
            <a:avLst/>
            <a:gdLst/>
            <a:ahLst/>
            <a:cxnLst/>
            <a:rect l="l" t="t" r="r" b="b"/>
            <a:pathLst>
              <a:path w="164592">
                <a:moveTo>
                  <a:pt x="0" y="0"/>
                </a:moveTo>
                <a:lnTo>
                  <a:pt x="164592" y="0"/>
                </a:lnTo>
              </a:path>
            </a:pathLst>
          </a:custGeom>
          <a:ln w="36576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046220" y="2713482"/>
            <a:ext cx="155447" cy="155448"/>
          </a:xfrm>
          <a:custGeom>
            <a:avLst/>
            <a:gdLst/>
            <a:ahLst/>
            <a:cxnLst/>
            <a:rect l="l" t="t" r="r" b="b"/>
            <a:pathLst>
              <a:path w="155447" h="155448">
                <a:moveTo>
                  <a:pt x="0" y="0"/>
                </a:moveTo>
                <a:lnTo>
                  <a:pt x="155447" y="0"/>
                </a:lnTo>
                <a:lnTo>
                  <a:pt x="155447" y="155448"/>
                </a:lnTo>
                <a:lnTo>
                  <a:pt x="0" y="155448"/>
                </a:lnTo>
                <a:lnTo>
                  <a:pt x="0" y="0"/>
                </a:lnTo>
                <a:close/>
              </a:path>
            </a:pathLst>
          </a:custGeom>
          <a:solidFill>
            <a:srgbClr val="5B5B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37559" y="2811779"/>
            <a:ext cx="118872" cy="118872"/>
          </a:xfrm>
          <a:custGeom>
            <a:avLst/>
            <a:gdLst/>
            <a:ahLst/>
            <a:cxnLst/>
            <a:rect l="l" t="t" r="r" b="b"/>
            <a:pathLst>
              <a:path w="118872" h="118872">
                <a:moveTo>
                  <a:pt x="0" y="0"/>
                </a:moveTo>
                <a:lnTo>
                  <a:pt x="118872" y="0"/>
                </a:lnTo>
                <a:lnTo>
                  <a:pt x="118872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solidFill>
            <a:srgbClr val="443F3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59935" y="2807207"/>
            <a:ext cx="128015" cy="128015"/>
          </a:xfrm>
          <a:custGeom>
            <a:avLst/>
            <a:gdLst/>
            <a:ahLst/>
            <a:cxnLst/>
            <a:rect l="l" t="t" r="r" b="b"/>
            <a:pathLst>
              <a:path w="128015" h="128015">
                <a:moveTo>
                  <a:pt x="0" y="0"/>
                </a:moveTo>
                <a:lnTo>
                  <a:pt x="128015" y="0"/>
                </a:lnTo>
                <a:lnTo>
                  <a:pt x="128015" y="128015"/>
                </a:lnTo>
                <a:lnTo>
                  <a:pt x="0" y="128015"/>
                </a:lnTo>
                <a:lnTo>
                  <a:pt x="0" y="0"/>
                </a:lnTo>
                <a:close/>
              </a:path>
            </a:pathLst>
          </a:custGeom>
          <a:solidFill>
            <a:srgbClr val="4F4F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32988" y="2864357"/>
            <a:ext cx="128015" cy="128015"/>
          </a:xfrm>
          <a:custGeom>
            <a:avLst/>
            <a:gdLst/>
            <a:ahLst/>
            <a:cxnLst/>
            <a:rect l="l" t="t" r="r" b="b"/>
            <a:pathLst>
              <a:path w="128015" h="128015">
                <a:moveTo>
                  <a:pt x="0" y="0"/>
                </a:moveTo>
                <a:lnTo>
                  <a:pt x="128015" y="0"/>
                </a:lnTo>
                <a:lnTo>
                  <a:pt x="128015" y="128015"/>
                </a:lnTo>
                <a:lnTo>
                  <a:pt x="0" y="128015"/>
                </a:lnTo>
                <a:lnTo>
                  <a:pt x="0" y="0"/>
                </a:lnTo>
                <a:close/>
              </a:path>
            </a:pathLst>
          </a:custGeom>
          <a:solidFill>
            <a:srgbClr val="5754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055364" y="2859785"/>
            <a:ext cx="137160" cy="137160"/>
          </a:xfrm>
          <a:custGeom>
            <a:avLst/>
            <a:gdLst/>
            <a:ahLst/>
            <a:cxnLst/>
            <a:rect l="l" t="t" r="r" b="b"/>
            <a:pathLst>
              <a:path w="137160" h="137160">
                <a:moveTo>
                  <a:pt x="0" y="0"/>
                </a:moveTo>
                <a:lnTo>
                  <a:pt x="137160" y="0"/>
                </a:lnTo>
                <a:lnTo>
                  <a:pt x="137160" y="137160"/>
                </a:lnTo>
                <a:lnTo>
                  <a:pt x="0" y="137160"/>
                </a:lnTo>
                <a:lnTo>
                  <a:pt x="0" y="0"/>
                </a:lnTo>
                <a:close/>
              </a:path>
            </a:pathLst>
          </a:custGeom>
          <a:solidFill>
            <a:srgbClr val="6060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396996" y="2953511"/>
            <a:ext cx="0" cy="283463"/>
          </a:xfrm>
          <a:custGeom>
            <a:avLst/>
            <a:gdLst/>
            <a:ahLst/>
            <a:cxnLst/>
            <a:rect l="l" t="t" r="r" b="b"/>
            <a:pathLst>
              <a:path h="283463">
                <a:moveTo>
                  <a:pt x="0" y="283463"/>
                </a:moveTo>
                <a:lnTo>
                  <a:pt x="0" y="0"/>
                </a:lnTo>
              </a:path>
            </a:pathLst>
          </a:custGeom>
          <a:ln w="109728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123944" y="2953511"/>
            <a:ext cx="0" cy="283463"/>
          </a:xfrm>
          <a:custGeom>
            <a:avLst/>
            <a:gdLst/>
            <a:ahLst/>
            <a:cxnLst/>
            <a:rect l="l" t="t" r="r" b="b"/>
            <a:pathLst>
              <a:path h="283463">
                <a:moveTo>
                  <a:pt x="0" y="283463"/>
                </a:moveTo>
                <a:lnTo>
                  <a:pt x="0" y="0"/>
                </a:lnTo>
              </a:path>
            </a:pathLst>
          </a:custGeom>
          <a:ln w="109728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32988" y="3195827"/>
            <a:ext cx="128015" cy="128016"/>
          </a:xfrm>
          <a:custGeom>
            <a:avLst/>
            <a:gdLst/>
            <a:ahLst/>
            <a:cxnLst/>
            <a:rect l="l" t="t" r="r" b="b"/>
            <a:pathLst>
              <a:path w="128015" h="128016">
                <a:moveTo>
                  <a:pt x="0" y="0"/>
                </a:moveTo>
                <a:lnTo>
                  <a:pt x="128015" y="0"/>
                </a:lnTo>
                <a:lnTo>
                  <a:pt x="128015" y="128016"/>
                </a:lnTo>
                <a:lnTo>
                  <a:pt x="0" y="128016"/>
                </a:lnTo>
                <a:lnTo>
                  <a:pt x="0" y="0"/>
                </a:lnTo>
                <a:close/>
              </a:path>
            </a:pathLst>
          </a:custGeom>
          <a:solidFill>
            <a:srgbClr val="4F4F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59935" y="3195827"/>
            <a:ext cx="128015" cy="128016"/>
          </a:xfrm>
          <a:custGeom>
            <a:avLst/>
            <a:gdLst/>
            <a:ahLst/>
            <a:cxnLst/>
            <a:rect l="l" t="t" r="r" b="b"/>
            <a:pathLst>
              <a:path w="128015" h="128016">
                <a:moveTo>
                  <a:pt x="0" y="0"/>
                </a:moveTo>
                <a:lnTo>
                  <a:pt x="128015" y="0"/>
                </a:lnTo>
                <a:lnTo>
                  <a:pt x="128015" y="128016"/>
                </a:lnTo>
                <a:lnTo>
                  <a:pt x="0" y="128016"/>
                </a:lnTo>
                <a:lnTo>
                  <a:pt x="0" y="0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28415" y="3246120"/>
            <a:ext cx="137160" cy="137159"/>
          </a:xfrm>
          <a:custGeom>
            <a:avLst/>
            <a:gdLst/>
            <a:ahLst/>
            <a:cxnLst/>
            <a:rect l="l" t="t" r="r" b="b"/>
            <a:pathLst>
              <a:path w="137160" h="137159">
                <a:moveTo>
                  <a:pt x="0" y="0"/>
                </a:moveTo>
                <a:lnTo>
                  <a:pt x="137160" y="0"/>
                </a:lnTo>
                <a:lnTo>
                  <a:pt x="137160" y="137159"/>
                </a:lnTo>
                <a:lnTo>
                  <a:pt x="0" y="137159"/>
                </a:lnTo>
                <a:lnTo>
                  <a:pt x="0" y="0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55364" y="3246120"/>
            <a:ext cx="137160" cy="137159"/>
          </a:xfrm>
          <a:custGeom>
            <a:avLst/>
            <a:gdLst/>
            <a:ahLst/>
            <a:cxnLst/>
            <a:rect l="l" t="t" r="r" b="b"/>
            <a:pathLst>
              <a:path w="137160" h="137159">
                <a:moveTo>
                  <a:pt x="0" y="0"/>
                </a:moveTo>
                <a:lnTo>
                  <a:pt x="137160" y="0"/>
                </a:lnTo>
                <a:lnTo>
                  <a:pt x="137160" y="137159"/>
                </a:lnTo>
                <a:lnTo>
                  <a:pt x="0" y="137159"/>
                </a:lnTo>
                <a:lnTo>
                  <a:pt x="0" y="0"/>
                </a:lnTo>
                <a:close/>
              </a:path>
            </a:pathLst>
          </a:custGeom>
          <a:solidFill>
            <a:srgbClr val="5B5B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38044" y="3312414"/>
            <a:ext cx="118872" cy="118872"/>
          </a:xfrm>
          <a:custGeom>
            <a:avLst/>
            <a:gdLst/>
            <a:ahLst/>
            <a:cxnLst/>
            <a:rect l="l" t="t" r="r" b="b"/>
            <a:pathLst>
              <a:path w="118872" h="118872">
                <a:moveTo>
                  <a:pt x="0" y="0"/>
                </a:moveTo>
                <a:lnTo>
                  <a:pt x="118872" y="0"/>
                </a:lnTo>
                <a:lnTo>
                  <a:pt x="118872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solidFill>
            <a:srgbClr val="575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38044" y="3330702"/>
            <a:ext cx="1549908" cy="141731"/>
          </a:xfrm>
          <a:custGeom>
            <a:avLst/>
            <a:gdLst/>
            <a:ahLst/>
            <a:cxnLst/>
            <a:rect l="l" t="t" r="r" b="b"/>
            <a:pathLst>
              <a:path w="1549907" h="141731">
                <a:moveTo>
                  <a:pt x="0" y="0"/>
                </a:moveTo>
                <a:lnTo>
                  <a:pt x="1549908" y="0"/>
                </a:lnTo>
                <a:lnTo>
                  <a:pt x="1549908" y="141731"/>
                </a:lnTo>
                <a:lnTo>
                  <a:pt x="0" y="141731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332988" y="3335273"/>
            <a:ext cx="128015" cy="128016"/>
          </a:xfrm>
          <a:custGeom>
            <a:avLst/>
            <a:gdLst/>
            <a:ahLst/>
            <a:cxnLst/>
            <a:rect l="l" t="t" r="r" b="b"/>
            <a:pathLst>
              <a:path w="128015" h="128016">
                <a:moveTo>
                  <a:pt x="0" y="0"/>
                </a:moveTo>
                <a:lnTo>
                  <a:pt x="128015" y="0"/>
                </a:lnTo>
                <a:lnTo>
                  <a:pt x="128015" y="128016"/>
                </a:lnTo>
                <a:lnTo>
                  <a:pt x="0" y="128016"/>
                </a:lnTo>
                <a:lnTo>
                  <a:pt x="0" y="0"/>
                </a:lnTo>
                <a:close/>
              </a:path>
            </a:pathLst>
          </a:custGeom>
          <a:solidFill>
            <a:srgbClr val="4F4F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59935" y="3401567"/>
            <a:ext cx="608076" cy="0"/>
          </a:xfrm>
          <a:custGeom>
            <a:avLst/>
            <a:gdLst/>
            <a:ahLst/>
            <a:cxnLst/>
            <a:rect l="l" t="t" r="r" b="b"/>
            <a:pathLst>
              <a:path w="608076">
                <a:moveTo>
                  <a:pt x="0" y="0"/>
                </a:moveTo>
                <a:lnTo>
                  <a:pt x="608076" y="0"/>
                </a:lnTo>
              </a:path>
            </a:pathLst>
          </a:custGeom>
          <a:ln w="100584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148839" y="3396996"/>
            <a:ext cx="0" cy="59436"/>
          </a:xfrm>
          <a:custGeom>
            <a:avLst/>
            <a:gdLst/>
            <a:ahLst/>
            <a:cxnLst/>
            <a:rect l="l" t="t" r="r" b="b"/>
            <a:pathLst>
              <a:path h="59436">
                <a:moveTo>
                  <a:pt x="0" y="59436"/>
                </a:moveTo>
                <a:lnTo>
                  <a:pt x="0" y="0"/>
                </a:lnTo>
              </a:path>
            </a:pathLst>
          </a:custGeom>
          <a:ln w="27432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51760" y="3419855"/>
            <a:ext cx="128015" cy="0"/>
          </a:xfrm>
          <a:custGeom>
            <a:avLst/>
            <a:gdLst/>
            <a:ahLst/>
            <a:cxnLst/>
            <a:rect l="l" t="t" r="r" b="b"/>
            <a:pathLst>
              <a:path w="128015">
                <a:moveTo>
                  <a:pt x="0" y="0"/>
                </a:moveTo>
                <a:lnTo>
                  <a:pt x="128015" y="0"/>
                </a:lnTo>
              </a:path>
            </a:pathLst>
          </a:custGeom>
          <a:ln w="32004">
            <a:solidFill>
              <a:srgbClr val="4B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055364" y="3323844"/>
            <a:ext cx="137159" cy="150875"/>
          </a:xfrm>
          <a:custGeom>
            <a:avLst/>
            <a:gdLst/>
            <a:ahLst/>
            <a:cxnLst/>
            <a:rect l="l" t="t" r="r" b="b"/>
            <a:pathLst>
              <a:path w="137159" h="150875">
                <a:moveTo>
                  <a:pt x="0" y="0"/>
                </a:moveTo>
                <a:lnTo>
                  <a:pt x="137159" y="0"/>
                </a:lnTo>
                <a:lnTo>
                  <a:pt x="137159" y="150875"/>
                </a:lnTo>
                <a:lnTo>
                  <a:pt x="0" y="150875"/>
                </a:lnTo>
                <a:lnTo>
                  <a:pt x="0" y="0"/>
                </a:lnTo>
                <a:close/>
              </a:path>
            </a:pathLst>
          </a:custGeom>
          <a:solidFill>
            <a:srgbClr val="5754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490472" y="3511296"/>
            <a:ext cx="320040" cy="0"/>
          </a:xfrm>
          <a:custGeom>
            <a:avLst/>
            <a:gdLst/>
            <a:ahLst/>
            <a:cxnLst/>
            <a:rect l="l" t="t" r="r" b="b"/>
            <a:pathLst>
              <a:path w="320039">
                <a:moveTo>
                  <a:pt x="0" y="0"/>
                </a:moveTo>
                <a:lnTo>
                  <a:pt x="320040" y="0"/>
                </a:lnTo>
              </a:path>
            </a:pathLst>
          </a:custGeom>
          <a:ln w="64008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05939" y="3511296"/>
            <a:ext cx="361188" cy="0"/>
          </a:xfrm>
          <a:custGeom>
            <a:avLst/>
            <a:gdLst/>
            <a:ahLst/>
            <a:cxnLst/>
            <a:rect l="l" t="t" r="r" b="b"/>
            <a:pathLst>
              <a:path w="361188">
                <a:moveTo>
                  <a:pt x="0" y="0"/>
                </a:moveTo>
                <a:lnTo>
                  <a:pt x="361188" y="0"/>
                </a:lnTo>
              </a:path>
            </a:pathLst>
          </a:custGeom>
          <a:ln w="50292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48839" y="3438144"/>
            <a:ext cx="0" cy="384047"/>
          </a:xfrm>
          <a:custGeom>
            <a:avLst/>
            <a:gdLst/>
            <a:ahLst/>
            <a:cxnLst/>
            <a:rect l="l" t="t" r="r" b="b"/>
            <a:pathLst>
              <a:path h="384047">
                <a:moveTo>
                  <a:pt x="0" y="384047"/>
                </a:moveTo>
                <a:lnTo>
                  <a:pt x="0" y="0"/>
                </a:lnTo>
              </a:path>
            </a:pathLst>
          </a:custGeom>
          <a:ln w="32004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24327" y="3412997"/>
            <a:ext cx="146304" cy="141731"/>
          </a:xfrm>
          <a:custGeom>
            <a:avLst/>
            <a:gdLst/>
            <a:ahLst/>
            <a:cxnLst/>
            <a:rect l="l" t="t" r="r" b="b"/>
            <a:pathLst>
              <a:path w="146304" h="141731">
                <a:moveTo>
                  <a:pt x="0" y="0"/>
                </a:moveTo>
                <a:lnTo>
                  <a:pt x="146304" y="0"/>
                </a:lnTo>
                <a:lnTo>
                  <a:pt x="146304" y="141731"/>
                </a:lnTo>
                <a:lnTo>
                  <a:pt x="0" y="141731"/>
                </a:lnTo>
                <a:lnTo>
                  <a:pt x="0" y="0"/>
                </a:lnTo>
                <a:close/>
              </a:path>
            </a:pathLst>
          </a:custGeom>
          <a:solidFill>
            <a:srgbClr val="4B48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323844" y="3412997"/>
            <a:ext cx="146303" cy="141731"/>
          </a:xfrm>
          <a:custGeom>
            <a:avLst/>
            <a:gdLst/>
            <a:ahLst/>
            <a:cxnLst/>
            <a:rect l="l" t="t" r="r" b="b"/>
            <a:pathLst>
              <a:path w="146303" h="141731">
                <a:moveTo>
                  <a:pt x="0" y="0"/>
                </a:moveTo>
                <a:lnTo>
                  <a:pt x="146303" y="0"/>
                </a:lnTo>
                <a:lnTo>
                  <a:pt x="146303" y="141731"/>
                </a:lnTo>
                <a:lnTo>
                  <a:pt x="0" y="141731"/>
                </a:lnTo>
                <a:lnTo>
                  <a:pt x="0" y="0"/>
                </a:lnTo>
                <a:close/>
              </a:path>
            </a:pathLst>
          </a:custGeom>
          <a:solidFill>
            <a:srgbClr val="5B57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050791" y="3410711"/>
            <a:ext cx="146304" cy="146303"/>
          </a:xfrm>
          <a:custGeom>
            <a:avLst/>
            <a:gdLst/>
            <a:ahLst/>
            <a:cxnLst/>
            <a:rect l="l" t="t" r="r" b="b"/>
            <a:pathLst>
              <a:path w="146304" h="146303">
                <a:moveTo>
                  <a:pt x="0" y="0"/>
                </a:moveTo>
                <a:lnTo>
                  <a:pt x="146304" y="0"/>
                </a:lnTo>
                <a:lnTo>
                  <a:pt x="146304" y="146303"/>
                </a:lnTo>
                <a:lnTo>
                  <a:pt x="0" y="146303"/>
                </a:lnTo>
                <a:lnTo>
                  <a:pt x="0" y="0"/>
                </a:lnTo>
                <a:close/>
              </a:path>
            </a:pathLst>
          </a:custGeom>
          <a:solidFill>
            <a:srgbClr val="5B57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501902" y="3493008"/>
            <a:ext cx="0" cy="91439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91439"/>
                </a:moveTo>
                <a:lnTo>
                  <a:pt x="0" y="0"/>
                </a:lnTo>
              </a:path>
            </a:pathLst>
          </a:custGeom>
          <a:ln w="50292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148839" y="3488435"/>
            <a:ext cx="0" cy="77724"/>
          </a:xfrm>
          <a:custGeom>
            <a:avLst/>
            <a:gdLst/>
            <a:ahLst/>
            <a:cxnLst/>
            <a:rect l="l" t="t" r="r" b="b"/>
            <a:pathLst>
              <a:path h="77724">
                <a:moveTo>
                  <a:pt x="0" y="77724"/>
                </a:moveTo>
                <a:lnTo>
                  <a:pt x="0" y="0"/>
                </a:lnTo>
              </a:path>
            </a:pathLst>
          </a:custGeom>
          <a:ln w="27432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28900" y="3470147"/>
            <a:ext cx="137160" cy="137159"/>
          </a:xfrm>
          <a:custGeom>
            <a:avLst/>
            <a:gdLst/>
            <a:ahLst/>
            <a:cxnLst/>
            <a:rect l="l" t="t" r="r" b="b"/>
            <a:pathLst>
              <a:path w="137160" h="137159">
                <a:moveTo>
                  <a:pt x="0" y="0"/>
                </a:moveTo>
                <a:lnTo>
                  <a:pt x="137160" y="0"/>
                </a:lnTo>
                <a:lnTo>
                  <a:pt x="137160" y="137159"/>
                </a:lnTo>
                <a:lnTo>
                  <a:pt x="0" y="137159"/>
                </a:lnTo>
                <a:lnTo>
                  <a:pt x="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337559" y="3479291"/>
            <a:ext cx="118872" cy="118872"/>
          </a:xfrm>
          <a:custGeom>
            <a:avLst/>
            <a:gdLst/>
            <a:ahLst/>
            <a:cxnLst/>
            <a:rect l="l" t="t" r="r" b="b"/>
            <a:pathLst>
              <a:path w="118872" h="118872">
                <a:moveTo>
                  <a:pt x="0" y="0"/>
                </a:moveTo>
                <a:lnTo>
                  <a:pt x="118872" y="0"/>
                </a:lnTo>
                <a:lnTo>
                  <a:pt x="118872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solidFill>
            <a:srgbClr val="544F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059935" y="3474720"/>
            <a:ext cx="128015" cy="128016"/>
          </a:xfrm>
          <a:custGeom>
            <a:avLst/>
            <a:gdLst/>
            <a:ahLst/>
            <a:cxnLst/>
            <a:rect l="l" t="t" r="r" b="b"/>
            <a:pathLst>
              <a:path w="128015" h="128016">
                <a:moveTo>
                  <a:pt x="0" y="0"/>
                </a:moveTo>
                <a:lnTo>
                  <a:pt x="128015" y="0"/>
                </a:lnTo>
                <a:lnTo>
                  <a:pt x="128015" y="128016"/>
                </a:lnTo>
                <a:lnTo>
                  <a:pt x="0" y="128016"/>
                </a:lnTo>
                <a:lnTo>
                  <a:pt x="0" y="0"/>
                </a:lnTo>
                <a:close/>
              </a:path>
            </a:pathLst>
          </a:custGeom>
          <a:solidFill>
            <a:srgbClr val="5B57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476755" y="3557015"/>
            <a:ext cx="82296" cy="82296"/>
          </a:xfrm>
          <a:custGeom>
            <a:avLst/>
            <a:gdLst/>
            <a:ahLst/>
            <a:cxnLst/>
            <a:rect l="l" t="t" r="r" b="b"/>
            <a:pathLst>
              <a:path w="82296" h="82296">
                <a:moveTo>
                  <a:pt x="0" y="0"/>
                </a:moveTo>
                <a:lnTo>
                  <a:pt x="82296" y="0"/>
                </a:lnTo>
                <a:lnTo>
                  <a:pt x="82296" y="82296"/>
                </a:lnTo>
                <a:lnTo>
                  <a:pt x="0" y="82296"/>
                </a:lnTo>
                <a:lnTo>
                  <a:pt x="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48839" y="3566159"/>
            <a:ext cx="0" cy="64007"/>
          </a:xfrm>
          <a:custGeom>
            <a:avLst/>
            <a:gdLst/>
            <a:ahLst/>
            <a:cxnLst/>
            <a:rect l="l" t="t" r="r" b="b"/>
            <a:pathLst>
              <a:path h="64007">
                <a:moveTo>
                  <a:pt x="0" y="64007"/>
                </a:moveTo>
                <a:lnTo>
                  <a:pt x="0" y="0"/>
                </a:lnTo>
              </a:path>
            </a:pathLst>
          </a:custGeom>
          <a:ln w="36576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24327" y="3527297"/>
            <a:ext cx="146304" cy="141731"/>
          </a:xfrm>
          <a:custGeom>
            <a:avLst/>
            <a:gdLst/>
            <a:ahLst/>
            <a:cxnLst/>
            <a:rect l="l" t="t" r="r" b="b"/>
            <a:pathLst>
              <a:path w="146304" h="141731">
                <a:moveTo>
                  <a:pt x="0" y="0"/>
                </a:moveTo>
                <a:lnTo>
                  <a:pt x="146304" y="0"/>
                </a:lnTo>
                <a:lnTo>
                  <a:pt x="146304" y="141731"/>
                </a:lnTo>
                <a:lnTo>
                  <a:pt x="0" y="141731"/>
                </a:lnTo>
                <a:lnTo>
                  <a:pt x="0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610611" y="3609594"/>
            <a:ext cx="2034539" cy="0"/>
          </a:xfrm>
          <a:custGeom>
            <a:avLst/>
            <a:gdLst/>
            <a:ahLst/>
            <a:cxnLst/>
            <a:rect l="l" t="t" r="r" b="b"/>
            <a:pathLst>
              <a:path w="2034539">
                <a:moveTo>
                  <a:pt x="0" y="0"/>
                </a:moveTo>
                <a:lnTo>
                  <a:pt x="2034539" y="0"/>
                </a:lnTo>
              </a:path>
            </a:pathLst>
          </a:custGeom>
          <a:ln w="18288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332988" y="3541014"/>
            <a:ext cx="128015" cy="128016"/>
          </a:xfrm>
          <a:custGeom>
            <a:avLst/>
            <a:gdLst/>
            <a:ahLst/>
            <a:cxnLst/>
            <a:rect l="l" t="t" r="r" b="b"/>
            <a:pathLst>
              <a:path w="128015" h="128016">
                <a:moveTo>
                  <a:pt x="0" y="0"/>
                </a:moveTo>
                <a:lnTo>
                  <a:pt x="128015" y="0"/>
                </a:lnTo>
                <a:lnTo>
                  <a:pt x="128015" y="128016"/>
                </a:lnTo>
                <a:lnTo>
                  <a:pt x="0" y="128016"/>
                </a:lnTo>
                <a:lnTo>
                  <a:pt x="0" y="0"/>
                </a:lnTo>
                <a:close/>
              </a:path>
            </a:pathLst>
          </a:custGeom>
          <a:solidFill>
            <a:srgbClr val="5B5B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57600" y="3609594"/>
            <a:ext cx="292608" cy="0"/>
          </a:xfrm>
          <a:custGeom>
            <a:avLst/>
            <a:gdLst/>
            <a:ahLst/>
            <a:cxnLst/>
            <a:rect l="l" t="t" r="r" b="b"/>
            <a:pathLst>
              <a:path w="292608">
                <a:moveTo>
                  <a:pt x="0" y="0"/>
                </a:moveTo>
                <a:lnTo>
                  <a:pt x="292608" y="0"/>
                </a:lnTo>
              </a:path>
            </a:pathLst>
          </a:custGeom>
          <a:ln w="22860">
            <a:solidFill>
              <a:srgbClr val="97979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50791" y="3534155"/>
            <a:ext cx="146304" cy="141731"/>
          </a:xfrm>
          <a:custGeom>
            <a:avLst/>
            <a:gdLst/>
            <a:ahLst/>
            <a:cxnLst/>
            <a:rect l="l" t="t" r="r" b="b"/>
            <a:pathLst>
              <a:path w="146304" h="141731">
                <a:moveTo>
                  <a:pt x="0" y="0"/>
                </a:moveTo>
                <a:lnTo>
                  <a:pt x="146304" y="0"/>
                </a:lnTo>
                <a:lnTo>
                  <a:pt x="146304" y="141731"/>
                </a:lnTo>
                <a:lnTo>
                  <a:pt x="0" y="141731"/>
                </a:lnTo>
                <a:lnTo>
                  <a:pt x="0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17903" y="3625596"/>
            <a:ext cx="0" cy="214883"/>
          </a:xfrm>
          <a:custGeom>
            <a:avLst/>
            <a:gdLst/>
            <a:ahLst/>
            <a:cxnLst/>
            <a:rect l="l" t="t" r="r" b="b"/>
            <a:pathLst>
              <a:path h="214883">
                <a:moveTo>
                  <a:pt x="0" y="214883"/>
                </a:moveTo>
                <a:lnTo>
                  <a:pt x="0" y="0"/>
                </a:lnTo>
              </a:path>
            </a:pathLst>
          </a:custGeom>
          <a:ln w="50292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76755" y="3845052"/>
            <a:ext cx="278892" cy="0"/>
          </a:xfrm>
          <a:custGeom>
            <a:avLst/>
            <a:gdLst/>
            <a:ahLst/>
            <a:cxnLst/>
            <a:rect l="l" t="t" r="r" b="b"/>
            <a:pathLst>
              <a:path w="278892">
                <a:moveTo>
                  <a:pt x="0" y="0"/>
                </a:moveTo>
                <a:lnTo>
                  <a:pt x="278892" y="0"/>
                </a:lnTo>
              </a:path>
            </a:pathLst>
          </a:custGeom>
          <a:ln w="2286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22676" y="3861053"/>
            <a:ext cx="626363" cy="0"/>
          </a:xfrm>
          <a:custGeom>
            <a:avLst/>
            <a:gdLst/>
            <a:ahLst/>
            <a:cxnLst/>
            <a:rect l="l" t="t" r="r" b="b"/>
            <a:pathLst>
              <a:path w="626363">
                <a:moveTo>
                  <a:pt x="0" y="0"/>
                </a:moveTo>
                <a:lnTo>
                  <a:pt x="626363" y="0"/>
                </a:lnTo>
              </a:path>
            </a:pathLst>
          </a:custGeom>
          <a:ln w="9144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396996" y="3611879"/>
            <a:ext cx="0" cy="233172"/>
          </a:xfrm>
          <a:custGeom>
            <a:avLst/>
            <a:gdLst/>
            <a:ahLst/>
            <a:cxnLst/>
            <a:rect l="l" t="t" r="r" b="b"/>
            <a:pathLst>
              <a:path h="233172">
                <a:moveTo>
                  <a:pt x="0" y="233172"/>
                </a:moveTo>
                <a:lnTo>
                  <a:pt x="0" y="0"/>
                </a:lnTo>
              </a:path>
            </a:pathLst>
          </a:custGeom>
          <a:ln w="91440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374135" y="4128515"/>
            <a:ext cx="507491" cy="0"/>
          </a:xfrm>
          <a:custGeom>
            <a:avLst/>
            <a:gdLst/>
            <a:ahLst/>
            <a:cxnLst/>
            <a:rect l="l" t="t" r="r" b="b"/>
            <a:pathLst>
              <a:path w="507491">
                <a:moveTo>
                  <a:pt x="0" y="0"/>
                </a:moveTo>
                <a:lnTo>
                  <a:pt x="507491" y="0"/>
                </a:lnTo>
              </a:path>
            </a:pathLst>
          </a:custGeom>
          <a:ln w="18288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353311" y="4135373"/>
            <a:ext cx="475488" cy="0"/>
          </a:xfrm>
          <a:custGeom>
            <a:avLst/>
            <a:gdLst/>
            <a:ahLst/>
            <a:cxnLst/>
            <a:rect l="l" t="t" r="r" b="b"/>
            <a:pathLst>
              <a:path w="475488">
                <a:moveTo>
                  <a:pt x="0" y="0"/>
                </a:moveTo>
                <a:lnTo>
                  <a:pt x="475488" y="0"/>
                </a:lnTo>
              </a:path>
            </a:pathLst>
          </a:custGeom>
          <a:ln w="18288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21942" y="4055364"/>
            <a:ext cx="0" cy="681227"/>
          </a:xfrm>
          <a:custGeom>
            <a:avLst/>
            <a:gdLst/>
            <a:ahLst/>
            <a:cxnLst/>
            <a:rect l="l" t="t" r="r" b="b"/>
            <a:pathLst>
              <a:path h="681227">
                <a:moveTo>
                  <a:pt x="0" y="681227"/>
                </a:moveTo>
                <a:lnTo>
                  <a:pt x="0" y="0"/>
                </a:lnTo>
              </a:path>
            </a:pathLst>
          </a:custGeom>
          <a:ln w="9144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17903" y="4133088"/>
            <a:ext cx="0" cy="1248156"/>
          </a:xfrm>
          <a:custGeom>
            <a:avLst/>
            <a:gdLst/>
            <a:ahLst/>
            <a:cxnLst/>
            <a:rect l="l" t="t" r="r" b="b"/>
            <a:pathLst>
              <a:path h="1248156">
                <a:moveTo>
                  <a:pt x="0" y="1248156"/>
                </a:moveTo>
                <a:lnTo>
                  <a:pt x="0" y="0"/>
                </a:lnTo>
              </a:path>
            </a:pathLst>
          </a:custGeom>
          <a:ln w="54864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38144" y="4279391"/>
            <a:ext cx="18287" cy="0"/>
          </a:xfrm>
          <a:custGeom>
            <a:avLst/>
            <a:gdLst/>
            <a:ahLst/>
            <a:cxnLst/>
            <a:rect l="l" t="t" r="r" b="b"/>
            <a:pathLst>
              <a:path w="18287">
                <a:moveTo>
                  <a:pt x="0" y="0"/>
                </a:moveTo>
                <a:lnTo>
                  <a:pt x="18287" y="0"/>
                </a:lnTo>
              </a:path>
            </a:pathLst>
          </a:custGeom>
          <a:ln w="13715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752344" y="4279391"/>
            <a:ext cx="603503" cy="0"/>
          </a:xfrm>
          <a:custGeom>
            <a:avLst/>
            <a:gdLst/>
            <a:ahLst/>
            <a:cxnLst/>
            <a:rect l="l" t="t" r="r" b="b"/>
            <a:pathLst>
              <a:path w="603503">
                <a:moveTo>
                  <a:pt x="0" y="0"/>
                </a:moveTo>
                <a:lnTo>
                  <a:pt x="603503" y="0"/>
                </a:lnTo>
              </a:path>
            </a:pathLst>
          </a:custGeom>
          <a:ln w="13715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79092" y="4279391"/>
            <a:ext cx="763524" cy="0"/>
          </a:xfrm>
          <a:custGeom>
            <a:avLst/>
            <a:gdLst/>
            <a:ahLst/>
            <a:cxnLst/>
            <a:rect l="l" t="t" r="r" b="b"/>
            <a:pathLst>
              <a:path w="763524">
                <a:moveTo>
                  <a:pt x="0" y="0"/>
                </a:moveTo>
                <a:lnTo>
                  <a:pt x="763524" y="0"/>
                </a:lnTo>
              </a:path>
            </a:pathLst>
          </a:custGeom>
          <a:ln w="13715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396996" y="4119371"/>
            <a:ext cx="0" cy="288036"/>
          </a:xfrm>
          <a:custGeom>
            <a:avLst/>
            <a:gdLst/>
            <a:ahLst/>
            <a:cxnLst/>
            <a:rect l="l" t="t" r="r" b="b"/>
            <a:pathLst>
              <a:path h="288036">
                <a:moveTo>
                  <a:pt x="0" y="288036"/>
                </a:moveTo>
                <a:lnTo>
                  <a:pt x="0" y="0"/>
                </a:lnTo>
              </a:path>
            </a:pathLst>
          </a:custGeom>
          <a:ln w="82296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819905" y="4073652"/>
            <a:ext cx="0" cy="352044"/>
          </a:xfrm>
          <a:custGeom>
            <a:avLst/>
            <a:gdLst/>
            <a:ahLst/>
            <a:cxnLst/>
            <a:rect l="l" t="t" r="r" b="b"/>
            <a:pathLst>
              <a:path h="352044">
                <a:moveTo>
                  <a:pt x="0" y="352044"/>
                </a:moveTo>
                <a:lnTo>
                  <a:pt x="0" y="0"/>
                </a:lnTo>
              </a:path>
            </a:pathLst>
          </a:custGeom>
          <a:ln w="27432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178808" y="4277105"/>
            <a:ext cx="470915" cy="0"/>
          </a:xfrm>
          <a:custGeom>
            <a:avLst/>
            <a:gdLst/>
            <a:ahLst/>
            <a:cxnLst/>
            <a:rect l="l" t="t" r="r" b="b"/>
            <a:pathLst>
              <a:path w="470915">
                <a:moveTo>
                  <a:pt x="0" y="0"/>
                </a:moveTo>
                <a:lnTo>
                  <a:pt x="470915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332988" y="4277105"/>
            <a:ext cx="736092" cy="0"/>
          </a:xfrm>
          <a:custGeom>
            <a:avLst/>
            <a:gdLst/>
            <a:ahLst/>
            <a:cxnLst/>
            <a:rect l="l" t="t" r="r" b="b"/>
            <a:pathLst>
              <a:path w="736092">
                <a:moveTo>
                  <a:pt x="0" y="0"/>
                </a:moveTo>
                <a:lnTo>
                  <a:pt x="736092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697479" y="3625596"/>
            <a:ext cx="0" cy="781812"/>
          </a:xfrm>
          <a:custGeom>
            <a:avLst/>
            <a:gdLst/>
            <a:ahLst/>
            <a:cxnLst/>
            <a:rect l="l" t="t" r="r" b="b"/>
            <a:pathLst>
              <a:path h="781812">
                <a:moveTo>
                  <a:pt x="0" y="781812"/>
                </a:moveTo>
                <a:lnTo>
                  <a:pt x="0" y="0"/>
                </a:lnTo>
              </a:path>
            </a:pathLst>
          </a:custGeom>
          <a:ln w="109728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23944" y="3611879"/>
            <a:ext cx="0" cy="795528"/>
          </a:xfrm>
          <a:custGeom>
            <a:avLst/>
            <a:gdLst/>
            <a:ahLst/>
            <a:cxnLst/>
            <a:rect l="l" t="t" r="r" b="b"/>
            <a:pathLst>
              <a:path h="795528">
                <a:moveTo>
                  <a:pt x="0" y="795528"/>
                </a:moveTo>
                <a:lnTo>
                  <a:pt x="0" y="0"/>
                </a:lnTo>
              </a:path>
            </a:pathLst>
          </a:custGeom>
          <a:ln w="109728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178557" y="4389120"/>
            <a:ext cx="0" cy="118871"/>
          </a:xfrm>
          <a:custGeom>
            <a:avLst/>
            <a:gdLst/>
            <a:ahLst/>
            <a:cxnLst/>
            <a:rect l="l" t="t" r="r" b="b"/>
            <a:pathLst>
              <a:path h="118871">
                <a:moveTo>
                  <a:pt x="0" y="118871"/>
                </a:moveTo>
                <a:lnTo>
                  <a:pt x="0" y="0"/>
                </a:lnTo>
              </a:path>
            </a:pathLst>
          </a:custGeom>
          <a:ln w="18288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628900" y="4366259"/>
            <a:ext cx="137160" cy="137159"/>
          </a:xfrm>
          <a:custGeom>
            <a:avLst/>
            <a:gdLst/>
            <a:ahLst/>
            <a:cxnLst/>
            <a:rect l="l" t="t" r="r" b="b"/>
            <a:pathLst>
              <a:path w="137160" h="137159">
                <a:moveTo>
                  <a:pt x="0" y="0"/>
                </a:moveTo>
                <a:lnTo>
                  <a:pt x="137160" y="0"/>
                </a:lnTo>
                <a:lnTo>
                  <a:pt x="137160" y="137159"/>
                </a:lnTo>
                <a:lnTo>
                  <a:pt x="0" y="137159"/>
                </a:lnTo>
                <a:lnTo>
                  <a:pt x="0" y="0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46703" y="4386834"/>
            <a:ext cx="100584" cy="96011"/>
          </a:xfrm>
          <a:custGeom>
            <a:avLst/>
            <a:gdLst/>
            <a:ahLst/>
            <a:cxnLst/>
            <a:rect l="l" t="t" r="r" b="b"/>
            <a:pathLst>
              <a:path w="100584" h="96011">
                <a:moveTo>
                  <a:pt x="0" y="0"/>
                </a:moveTo>
                <a:lnTo>
                  <a:pt x="100584" y="0"/>
                </a:lnTo>
                <a:lnTo>
                  <a:pt x="100584" y="96011"/>
                </a:lnTo>
                <a:lnTo>
                  <a:pt x="0" y="96011"/>
                </a:lnTo>
                <a:lnTo>
                  <a:pt x="0" y="0"/>
                </a:lnTo>
                <a:close/>
              </a:path>
            </a:pathLst>
          </a:custGeom>
          <a:solidFill>
            <a:srgbClr val="4B4848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819905" y="4389120"/>
            <a:ext cx="0" cy="91439"/>
          </a:xfrm>
          <a:custGeom>
            <a:avLst/>
            <a:gdLst/>
            <a:ahLst/>
            <a:cxnLst/>
            <a:rect l="l" t="t" r="r" b="b"/>
            <a:pathLst>
              <a:path h="91439">
                <a:moveTo>
                  <a:pt x="0" y="91439"/>
                </a:moveTo>
                <a:lnTo>
                  <a:pt x="0" y="0"/>
                </a:lnTo>
              </a:path>
            </a:pathLst>
          </a:custGeom>
          <a:ln w="27432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59935" y="4370832"/>
            <a:ext cx="128015" cy="128016"/>
          </a:xfrm>
          <a:custGeom>
            <a:avLst/>
            <a:gdLst/>
            <a:ahLst/>
            <a:cxnLst/>
            <a:rect l="l" t="t" r="r" b="b"/>
            <a:pathLst>
              <a:path w="128015" h="128016">
                <a:moveTo>
                  <a:pt x="0" y="0"/>
                </a:moveTo>
                <a:lnTo>
                  <a:pt x="128015" y="0"/>
                </a:lnTo>
                <a:lnTo>
                  <a:pt x="128015" y="128016"/>
                </a:lnTo>
                <a:lnTo>
                  <a:pt x="0" y="128016"/>
                </a:lnTo>
                <a:lnTo>
                  <a:pt x="0" y="0"/>
                </a:lnTo>
                <a:close/>
              </a:path>
            </a:pathLst>
          </a:custGeom>
          <a:solidFill>
            <a:srgbClr val="54545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615183" y="4402835"/>
            <a:ext cx="164592" cy="164592"/>
          </a:xfrm>
          <a:custGeom>
            <a:avLst/>
            <a:gdLst/>
            <a:ahLst/>
            <a:cxnLst/>
            <a:rect l="l" t="t" r="r" b="b"/>
            <a:pathLst>
              <a:path w="164592" h="164592">
                <a:moveTo>
                  <a:pt x="0" y="0"/>
                </a:moveTo>
                <a:lnTo>
                  <a:pt x="164592" y="0"/>
                </a:lnTo>
                <a:lnTo>
                  <a:pt x="164592" y="164592"/>
                </a:lnTo>
                <a:lnTo>
                  <a:pt x="0" y="164592"/>
                </a:lnTo>
                <a:lnTo>
                  <a:pt x="0" y="0"/>
                </a:lnTo>
                <a:close/>
              </a:path>
            </a:pathLst>
          </a:custGeom>
          <a:solidFill>
            <a:srgbClr val="67676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826764" y="4439411"/>
            <a:ext cx="0" cy="219455"/>
          </a:xfrm>
          <a:custGeom>
            <a:avLst/>
            <a:gdLst/>
            <a:ahLst/>
            <a:cxnLst/>
            <a:rect l="l" t="t" r="r" b="b"/>
            <a:pathLst>
              <a:path h="219455">
                <a:moveTo>
                  <a:pt x="0" y="219455"/>
                </a:moveTo>
                <a:lnTo>
                  <a:pt x="0" y="0"/>
                </a:lnTo>
              </a:path>
            </a:pathLst>
          </a:custGeom>
          <a:ln w="41148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041647" y="4402835"/>
            <a:ext cx="164591" cy="164592"/>
          </a:xfrm>
          <a:custGeom>
            <a:avLst/>
            <a:gdLst/>
            <a:ahLst/>
            <a:cxnLst/>
            <a:rect l="l" t="t" r="r" b="b"/>
            <a:pathLst>
              <a:path w="164591" h="164592">
                <a:moveTo>
                  <a:pt x="0" y="0"/>
                </a:moveTo>
                <a:lnTo>
                  <a:pt x="164591" y="0"/>
                </a:lnTo>
                <a:lnTo>
                  <a:pt x="164591" y="164592"/>
                </a:lnTo>
                <a:lnTo>
                  <a:pt x="0" y="164592"/>
                </a:lnTo>
                <a:lnTo>
                  <a:pt x="0" y="0"/>
                </a:lnTo>
                <a:close/>
              </a:path>
            </a:pathLst>
          </a:custGeom>
          <a:solidFill>
            <a:srgbClr val="64606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796795" y="4562855"/>
            <a:ext cx="356616" cy="0"/>
          </a:xfrm>
          <a:custGeom>
            <a:avLst/>
            <a:gdLst/>
            <a:ahLst/>
            <a:cxnLst/>
            <a:rect l="l" t="t" r="r" b="b"/>
            <a:pathLst>
              <a:path w="356616">
                <a:moveTo>
                  <a:pt x="0" y="0"/>
                </a:moveTo>
                <a:lnTo>
                  <a:pt x="356616" y="0"/>
                </a:lnTo>
              </a:path>
            </a:pathLst>
          </a:custGeom>
          <a:ln w="9144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148839" y="4507991"/>
            <a:ext cx="0" cy="59436"/>
          </a:xfrm>
          <a:custGeom>
            <a:avLst/>
            <a:gdLst/>
            <a:ahLst/>
            <a:cxnLst/>
            <a:rect l="l" t="t" r="r" b="b"/>
            <a:pathLst>
              <a:path h="59436">
                <a:moveTo>
                  <a:pt x="0" y="59436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615183" y="4491990"/>
            <a:ext cx="164592" cy="164592"/>
          </a:xfrm>
          <a:custGeom>
            <a:avLst/>
            <a:gdLst/>
            <a:ahLst/>
            <a:cxnLst/>
            <a:rect l="l" t="t" r="r" b="b"/>
            <a:pathLst>
              <a:path w="164592" h="164592">
                <a:moveTo>
                  <a:pt x="0" y="0"/>
                </a:moveTo>
                <a:lnTo>
                  <a:pt x="164592" y="0"/>
                </a:lnTo>
                <a:lnTo>
                  <a:pt x="164592" y="164592"/>
                </a:lnTo>
                <a:lnTo>
                  <a:pt x="0" y="164592"/>
                </a:lnTo>
                <a:lnTo>
                  <a:pt x="0" y="0"/>
                </a:lnTo>
                <a:close/>
              </a:path>
            </a:pathLst>
          </a:custGeom>
          <a:solidFill>
            <a:srgbClr val="64646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396996" y="4457700"/>
            <a:ext cx="0" cy="182879"/>
          </a:xfrm>
          <a:custGeom>
            <a:avLst/>
            <a:gdLst/>
            <a:ahLst/>
            <a:cxnLst/>
            <a:rect l="l" t="t" r="r" b="b"/>
            <a:pathLst>
              <a:path h="182879">
                <a:moveTo>
                  <a:pt x="0" y="182879"/>
                </a:moveTo>
                <a:lnTo>
                  <a:pt x="0" y="0"/>
                </a:lnTo>
              </a:path>
            </a:pathLst>
          </a:custGeom>
          <a:ln w="59436">
            <a:solidFill>
              <a:srgbClr val="60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74235" y="4491990"/>
            <a:ext cx="493775" cy="141731"/>
          </a:xfrm>
          <a:custGeom>
            <a:avLst/>
            <a:gdLst/>
            <a:ahLst/>
            <a:cxnLst/>
            <a:rect l="l" t="t" r="r" b="b"/>
            <a:pathLst>
              <a:path w="493775" h="141731">
                <a:moveTo>
                  <a:pt x="0" y="0"/>
                </a:moveTo>
                <a:lnTo>
                  <a:pt x="493775" y="0"/>
                </a:lnTo>
                <a:lnTo>
                  <a:pt x="493775" y="141731"/>
                </a:lnTo>
                <a:lnTo>
                  <a:pt x="0" y="141731"/>
                </a:lnTo>
                <a:lnTo>
                  <a:pt x="0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144267" y="4491990"/>
            <a:ext cx="1929384" cy="141731"/>
          </a:xfrm>
          <a:custGeom>
            <a:avLst/>
            <a:gdLst/>
            <a:ahLst/>
            <a:cxnLst/>
            <a:rect l="l" t="t" r="r" b="b"/>
            <a:pathLst>
              <a:path w="1929384" h="141731">
                <a:moveTo>
                  <a:pt x="0" y="0"/>
                </a:moveTo>
                <a:lnTo>
                  <a:pt x="1929384" y="0"/>
                </a:lnTo>
                <a:lnTo>
                  <a:pt x="1929384" y="141731"/>
                </a:lnTo>
                <a:lnTo>
                  <a:pt x="0" y="141731"/>
                </a:lnTo>
                <a:lnTo>
                  <a:pt x="0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123944" y="4485132"/>
            <a:ext cx="0" cy="233171"/>
          </a:xfrm>
          <a:custGeom>
            <a:avLst/>
            <a:gdLst/>
            <a:ahLst/>
            <a:cxnLst/>
            <a:rect l="l" t="t" r="r" b="b"/>
            <a:pathLst>
              <a:path h="233171">
                <a:moveTo>
                  <a:pt x="0" y="233171"/>
                </a:moveTo>
                <a:lnTo>
                  <a:pt x="0" y="0"/>
                </a:lnTo>
              </a:path>
            </a:pathLst>
          </a:custGeom>
          <a:ln w="100584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355847" y="4679441"/>
            <a:ext cx="100584" cy="0"/>
          </a:xfrm>
          <a:custGeom>
            <a:avLst/>
            <a:gdLst/>
            <a:ahLst/>
            <a:cxnLst/>
            <a:rect l="l" t="t" r="r" b="b"/>
            <a:pathLst>
              <a:path w="100584">
                <a:moveTo>
                  <a:pt x="0" y="0"/>
                </a:moveTo>
                <a:lnTo>
                  <a:pt x="100584" y="0"/>
                </a:lnTo>
              </a:path>
            </a:pathLst>
          </a:custGeom>
          <a:ln w="45720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819905" y="4617720"/>
            <a:ext cx="0" cy="118871"/>
          </a:xfrm>
          <a:custGeom>
            <a:avLst/>
            <a:gdLst/>
            <a:ahLst/>
            <a:cxnLst/>
            <a:rect l="l" t="t" r="r" b="b"/>
            <a:pathLst>
              <a:path h="118871">
                <a:moveTo>
                  <a:pt x="0" y="118871"/>
                </a:moveTo>
                <a:lnTo>
                  <a:pt x="0" y="0"/>
                </a:lnTo>
              </a:path>
            </a:pathLst>
          </a:custGeom>
          <a:ln w="27432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697479" y="4636008"/>
            <a:ext cx="0" cy="745236"/>
          </a:xfrm>
          <a:custGeom>
            <a:avLst/>
            <a:gdLst/>
            <a:ahLst/>
            <a:cxnLst/>
            <a:rect l="l" t="t" r="r" b="b"/>
            <a:pathLst>
              <a:path h="745236">
                <a:moveTo>
                  <a:pt x="0" y="745236"/>
                </a:moveTo>
                <a:lnTo>
                  <a:pt x="0" y="0"/>
                </a:lnTo>
              </a:path>
            </a:pathLst>
          </a:custGeom>
          <a:ln w="9601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124711" y="5372100"/>
            <a:ext cx="3497579" cy="0"/>
          </a:xfrm>
          <a:custGeom>
            <a:avLst/>
            <a:gdLst/>
            <a:ahLst/>
            <a:cxnLst/>
            <a:rect l="l" t="t" r="r" b="b"/>
            <a:pathLst>
              <a:path w="3497579">
                <a:moveTo>
                  <a:pt x="0" y="0"/>
                </a:moveTo>
                <a:lnTo>
                  <a:pt x="3497579" y="0"/>
                </a:lnTo>
              </a:path>
            </a:pathLst>
          </a:custGeom>
          <a:ln w="22860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817620" y="4700015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685800"/>
                </a:moveTo>
                <a:lnTo>
                  <a:pt x="0" y="0"/>
                </a:lnTo>
              </a:path>
            </a:pathLst>
          </a:custGeom>
          <a:ln w="27432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23944" y="4718303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662940"/>
                </a:moveTo>
                <a:lnTo>
                  <a:pt x="0" y="0"/>
                </a:lnTo>
              </a:path>
            </a:pathLst>
          </a:custGeom>
          <a:ln w="91440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36141" y="5358384"/>
            <a:ext cx="0" cy="557783"/>
          </a:xfrm>
          <a:custGeom>
            <a:avLst/>
            <a:gdLst/>
            <a:ahLst/>
            <a:cxnLst/>
            <a:rect l="l" t="t" r="r" b="b"/>
            <a:pathLst>
              <a:path h="557783">
                <a:moveTo>
                  <a:pt x="0" y="557783"/>
                </a:moveTo>
                <a:lnTo>
                  <a:pt x="0" y="0"/>
                </a:lnTo>
              </a:path>
            </a:pathLst>
          </a:custGeom>
          <a:ln w="9144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069079" y="5404103"/>
            <a:ext cx="109728" cy="0"/>
          </a:xfrm>
          <a:custGeom>
            <a:avLst/>
            <a:gdLst/>
            <a:ahLst/>
            <a:cxnLst/>
            <a:rect l="l" t="t" r="r" b="b"/>
            <a:pathLst>
              <a:path w="109728">
                <a:moveTo>
                  <a:pt x="0" y="0"/>
                </a:moveTo>
                <a:lnTo>
                  <a:pt x="109728" y="0"/>
                </a:lnTo>
              </a:path>
            </a:pathLst>
          </a:custGeom>
          <a:ln w="50292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783830" y="1143000"/>
            <a:ext cx="0" cy="2606040"/>
          </a:xfrm>
          <a:custGeom>
            <a:avLst/>
            <a:gdLst/>
            <a:ahLst/>
            <a:cxnLst/>
            <a:rect l="l" t="t" r="r" b="b"/>
            <a:pathLst>
              <a:path h="2606040">
                <a:moveTo>
                  <a:pt x="0" y="2606040"/>
                </a:moveTo>
                <a:lnTo>
                  <a:pt x="0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884414" y="1143000"/>
            <a:ext cx="0" cy="2606040"/>
          </a:xfrm>
          <a:custGeom>
            <a:avLst/>
            <a:gdLst/>
            <a:ahLst/>
            <a:cxnLst/>
            <a:rect l="l" t="t" r="r" b="b"/>
            <a:pathLst>
              <a:path h="2606040">
                <a:moveTo>
                  <a:pt x="0" y="2606040"/>
                </a:moveTo>
                <a:lnTo>
                  <a:pt x="0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991856" y="1147572"/>
            <a:ext cx="0" cy="2606040"/>
          </a:xfrm>
          <a:custGeom>
            <a:avLst/>
            <a:gdLst/>
            <a:ahLst/>
            <a:cxnLst/>
            <a:rect l="l" t="t" r="r" b="b"/>
            <a:pathLst>
              <a:path h="2606040">
                <a:moveTo>
                  <a:pt x="0" y="2606040"/>
                </a:moveTo>
                <a:lnTo>
                  <a:pt x="0" y="0"/>
                </a:lnTo>
              </a:path>
            </a:pathLst>
          </a:custGeom>
          <a:ln w="27432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782311" y="1520189"/>
            <a:ext cx="1325879" cy="0"/>
          </a:xfrm>
          <a:custGeom>
            <a:avLst/>
            <a:gdLst/>
            <a:ahLst/>
            <a:cxnLst/>
            <a:rect l="l" t="t" r="r" b="b"/>
            <a:pathLst>
              <a:path w="1325879">
                <a:moveTo>
                  <a:pt x="0" y="0"/>
                </a:moveTo>
                <a:lnTo>
                  <a:pt x="1325879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89903" y="1508760"/>
            <a:ext cx="219456" cy="0"/>
          </a:xfrm>
          <a:custGeom>
            <a:avLst/>
            <a:gdLst/>
            <a:ahLst/>
            <a:cxnLst/>
            <a:rect l="l" t="t" r="r" b="b"/>
            <a:pathLst>
              <a:path w="219456">
                <a:moveTo>
                  <a:pt x="0" y="0"/>
                </a:moveTo>
                <a:lnTo>
                  <a:pt x="219456" y="0"/>
                </a:lnTo>
              </a:path>
            </a:pathLst>
          </a:custGeom>
          <a:ln w="18288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03035" y="1888235"/>
            <a:ext cx="598932" cy="0"/>
          </a:xfrm>
          <a:custGeom>
            <a:avLst/>
            <a:gdLst/>
            <a:ahLst/>
            <a:cxnLst/>
            <a:rect l="l" t="t" r="r" b="b"/>
            <a:pathLst>
              <a:path w="598932">
                <a:moveTo>
                  <a:pt x="0" y="0"/>
                </a:moveTo>
                <a:lnTo>
                  <a:pt x="598932" y="0"/>
                </a:lnTo>
              </a:path>
            </a:pathLst>
          </a:custGeom>
          <a:ln w="18288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89903" y="1879092"/>
            <a:ext cx="0" cy="123443"/>
          </a:xfrm>
          <a:custGeom>
            <a:avLst/>
            <a:gdLst/>
            <a:ahLst/>
            <a:cxnLst/>
            <a:rect l="l" t="t" r="r" b="b"/>
            <a:pathLst>
              <a:path h="123443">
                <a:moveTo>
                  <a:pt x="0" y="123443"/>
                </a:moveTo>
                <a:lnTo>
                  <a:pt x="0" y="0"/>
                </a:lnTo>
              </a:path>
            </a:pathLst>
          </a:custGeom>
          <a:ln w="9144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09359" y="1869948"/>
            <a:ext cx="0" cy="132587"/>
          </a:xfrm>
          <a:custGeom>
            <a:avLst/>
            <a:gdLst/>
            <a:ahLst/>
            <a:cxnLst/>
            <a:rect l="l" t="t" r="r" b="b"/>
            <a:pathLst>
              <a:path h="132587">
                <a:moveTo>
                  <a:pt x="0" y="132587"/>
                </a:moveTo>
                <a:lnTo>
                  <a:pt x="0" y="0"/>
                </a:lnTo>
              </a:path>
            </a:pathLst>
          </a:custGeom>
          <a:ln w="457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76388" y="1147572"/>
            <a:ext cx="0" cy="2606040"/>
          </a:xfrm>
          <a:custGeom>
            <a:avLst/>
            <a:gdLst/>
            <a:ahLst/>
            <a:cxnLst/>
            <a:rect l="l" t="t" r="r" b="b"/>
            <a:pathLst>
              <a:path h="2606040">
                <a:moveTo>
                  <a:pt x="0" y="2606040"/>
                </a:moveTo>
                <a:lnTo>
                  <a:pt x="0" y="0"/>
                </a:lnTo>
              </a:path>
            </a:pathLst>
          </a:custGeom>
          <a:ln w="2743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860035" y="2109977"/>
            <a:ext cx="521208" cy="0"/>
          </a:xfrm>
          <a:custGeom>
            <a:avLst/>
            <a:gdLst/>
            <a:ahLst/>
            <a:cxnLst/>
            <a:rect l="l" t="t" r="r" b="b"/>
            <a:pathLst>
              <a:path w="521208">
                <a:moveTo>
                  <a:pt x="0" y="0"/>
                </a:moveTo>
                <a:lnTo>
                  <a:pt x="521208" y="0"/>
                </a:lnTo>
              </a:path>
            </a:pathLst>
          </a:custGeom>
          <a:ln w="13716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829300" y="2107692"/>
            <a:ext cx="260603" cy="0"/>
          </a:xfrm>
          <a:custGeom>
            <a:avLst/>
            <a:gdLst/>
            <a:ahLst/>
            <a:cxnLst/>
            <a:rect l="l" t="t" r="r" b="b"/>
            <a:pathLst>
              <a:path w="260603">
                <a:moveTo>
                  <a:pt x="0" y="0"/>
                </a:moveTo>
                <a:lnTo>
                  <a:pt x="260603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089903" y="2107692"/>
            <a:ext cx="224028" cy="0"/>
          </a:xfrm>
          <a:custGeom>
            <a:avLst/>
            <a:gdLst/>
            <a:ahLst/>
            <a:cxnLst/>
            <a:rect l="l" t="t" r="r" b="b"/>
            <a:pathLst>
              <a:path w="224028">
                <a:moveTo>
                  <a:pt x="0" y="0"/>
                </a:moveTo>
                <a:lnTo>
                  <a:pt x="224028" y="0"/>
                </a:lnTo>
              </a:path>
            </a:pathLst>
          </a:custGeom>
          <a:ln w="4572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309359" y="2002535"/>
            <a:ext cx="0" cy="109727"/>
          </a:xfrm>
          <a:custGeom>
            <a:avLst/>
            <a:gdLst/>
            <a:ahLst/>
            <a:cxnLst/>
            <a:rect l="l" t="t" r="r" b="b"/>
            <a:pathLst>
              <a:path h="109727">
                <a:moveTo>
                  <a:pt x="0" y="109727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304788" y="2107692"/>
            <a:ext cx="1220723" cy="0"/>
          </a:xfrm>
          <a:custGeom>
            <a:avLst/>
            <a:gdLst/>
            <a:ahLst/>
            <a:cxnLst/>
            <a:rect l="l" t="t" r="r" b="b"/>
            <a:pathLst>
              <a:path w="1220723">
                <a:moveTo>
                  <a:pt x="0" y="0"/>
                </a:moveTo>
                <a:lnTo>
                  <a:pt x="1220723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525511" y="2107692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4572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920740" y="2548889"/>
            <a:ext cx="713232" cy="0"/>
          </a:xfrm>
          <a:custGeom>
            <a:avLst/>
            <a:gdLst/>
            <a:ahLst/>
            <a:cxnLst/>
            <a:rect l="l" t="t" r="r" b="b"/>
            <a:pathLst>
              <a:path w="713232">
                <a:moveTo>
                  <a:pt x="0" y="0"/>
                </a:moveTo>
                <a:lnTo>
                  <a:pt x="713232" y="0"/>
                </a:lnTo>
              </a:path>
            </a:pathLst>
          </a:custGeom>
          <a:ln w="13716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309359" y="2103120"/>
            <a:ext cx="0" cy="438911"/>
          </a:xfrm>
          <a:custGeom>
            <a:avLst/>
            <a:gdLst/>
            <a:ahLst/>
            <a:cxnLst/>
            <a:rect l="l" t="t" r="r" b="b"/>
            <a:pathLst>
              <a:path h="438911">
                <a:moveTo>
                  <a:pt x="0" y="438911"/>
                </a:moveTo>
                <a:lnTo>
                  <a:pt x="0" y="0"/>
                </a:lnTo>
              </a:path>
            </a:pathLst>
          </a:custGeom>
          <a:ln w="4572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833871" y="2532888"/>
            <a:ext cx="0" cy="132587"/>
          </a:xfrm>
          <a:custGeom>
            <a:avLst/>
            <a:gdLst/>
            <a:ahLst/>
            <a:cxnLst/>
            <a:rect l="l" t="t" r="r" b="b"/>
            <a:pathLst>
              <a:path h="132587">
                <a:moveTo>
                  <a:pt x="0" y="132587"/>
                </a:moveTo>
                <a:lnTo>
                  <a:pt x="0" y="0"/>
                </a:lnTo>
              </a:path>
            </a:pathLst>
          </a:custGeom>
          <a:ln w="18288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833871" y="2660904"/>
            <a:ext cx="0" cy="59436"/>
          </a:xfrm>
          <a:custGeom>
            <a:avLst/>
            <a:gdLst/>
            <a:ahLst/>
            <a:cxnLst/>
            <a:rect l="l" t="t" r="r" b="b"/>
            <a:pathLst>
              <a:path h="59436">
                <a:moveTo>
                  <a:pt x="0" y="59436"/>
                </a:moveTo>
                <a:lnTo>
                  <a:pt x="0" y="0"/>
                </a:lnTo>
              </a:path>
            </a:pathLst>
          </a:custGeom>
          <a:ln w="2743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833871" y="2715767"/>
            <a:ext cx="0" cy="54863"/>
          </a:xfrm>
          <a:custGeom>
            <a:avLst/>
            <a:gdLst/>
            <a:ahLst/>
            <a:cxnLst/>
            <a:rect l="l" t="t" r="r" b="b"/>
            <a:pathLst>
              <a:path h="54863">
                <a:moveTo>
                  <a:pt x="0" y="54863"/>
                </a:moveTo>
                <a:lnTo>
                  <a:pt x="0" y="0"/>
                </a:lnTo>
              </a:path>
            </a:pathLst>
          </a:custGeom>
          <a:ln w="36576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768596" y="2875788"/>
            <a:ext cx="1078991" cy="0"/>
          </a:xfrm>
          <a:custGeom>
            <a:avLst/>
            <a:gdLst/>
            <a:ahLst/>
            <a:cxnLst/>
            <a:rect l="l" t="t" r="r" b="b"/>
            <a:pathLst>
              <a:path w="1078991">
                <a:moveTo>
                  <a:pt x="0" y="0"/>
                </a:moveTo>
                <a:lnTo>
                  <a:pt x="1078991" y="0"/>
                </a:lnTo>
              </a:path>
            </a:pathLst>
          </a:custGeom>
          <a:ln w="6858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833871" y="2770632"/>
            <a:ext cx="0" cy="164592"/>
          </a:xfrm>
          <a:custGeom>
            <a:avLst/>
            <a:gdLst/>
            <a:ahLst/>
            <a:cxnLst/>
            <a:rect l="l" t="t" r="r" b="b"/>
            <a:pathLst>
              <a:path h="164592">
                <a:moveTo>
                  <a:pt x="0" y="164592"/>
                </a:moveTo>
                <a:lnTo>
                  <a:pt x="0" y="0"/>
                </a:lnTo>
              </a:path>
            </a:pathLst>
          </a:custGeom>
          <a:ln w="2743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833871" y="2935223"/>
            <a:ext cx="0" cy="82296"/>
          </a:xfrm>
          <a:custGeom>
            <a:avLst/>
            <a:gdLst/>
            <a:ahLst/>
            <a:cxnLst/>
            <a:rect l="l" t="t" r="r" b="b"/>
            <a:pathLst>
              <a:path h="82296">
                <a:moveTo>
                  <a:pt x="0" y="82295"/>
                </a:moveTo>
                <a:lnTo>
                  <a:pt x="0" y="0"/>
                </a:lnTo>
              </a:path>
            </a:pathLst>
          </a:custGeom>
          <a:ln w="27432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588252" y="3033522"/>
            <a:ext cx="1060703" cy="0"/>
          </a:xfrm>
          <a:custGeom>
            <a:avLst/>
            <a:gdLst/>
            <a:ahLst/>
            <a:cxnLst/>
            <a:rect l="l" t="t" r="r" b="b"/>
            <a:pathLst>
              <a:path w="1060703">
                <a:moveTo>
                  <a:pt x="0" y="0"/>
                </a:moveTo>
                <a:lnTo>
                  <a:pt x="1060703" y="0"/>
                </a:lnTo>
              </a:path>
            </a:pathLst>
          </a:custGeom>
          <a:ln w="22860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507223" y="3031235"/>
            <a:ext cx="498348" cy="0"/>
          </a:xfrm>
          <a:custGeom>
            <a:avLst/>
            <a:gdLst/>
            <a:ahLst/>
            <a:cxnLst/>
            <a:rect l="l" t="t" r="r" b="b"/>
            <a:pathLst>
              <a:path w="498348">
                <a:moveTo>
                  <a:pt x="0" y="0"/>
                </a:moveTo>
                <a:lnTo>
                  <a:pt x="498348" y="0"/>
                </a:lnTo>
              </a:path>
            </a:pathLst>
          </a:custGeom>
          <a:ln w="22860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33871" y="3012948"/>
            <a:ext cx="0" cy="105155"/>
          </a:xfrm>
          <a:custGeom>
            <a:avLst/>
            <a:gdLst/>
            <a:ahLst/>
            <a:cxnLst/>
            <a:rect l="l" t="t" r="r" b="b"/>
            <a:pathLst>
              <a:path h="105155">
                <a:moveTo>
                  <a:pt x="0" y="105156"/>
                </a:moveTo>
                <a:lnTo>
                  <a:pt x="0" y="0"/>
                </a:lnTo>
              </a:path>
            </a:pathLst>
          </a:custGeom>
          <a:ln w="9144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833871" y="3113532"/>
            <a:ext cx="0" cy="621792"/>
          </a:xfrm>
          <a:custGeom>
            <a:avLst/>
            <a:gdLst/>
            <a:ahLst/>
            <a:cxnLst/>
            <a:rect l="l" t="t" r="r" b="b"/>
            <a:pathLst>
              <a:path h="621792">
                <a:moveTo>
                  <a:pt x="0" y="621792"/>
                </a:moveTo>
                <a:lnTo>
                  <a:pt x="0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606540" y="3273552"/>
            <a:ext cx="416051" cy="0"/>
          </a:xfrm>
          <a:custGeom>
            <a:avLst/>
            <a:gdLst/>
            <a:ahLst/>
            <a:cxnLst/>
            <a:rect l="l" t="t" r="r" b="b"/>
            <a:pathLst>
              <a:path w="416051">
                <a:moveTo>
                  <a:pt x="0" y="0"/>
                </a:moveTo>
                <a:lnTo>
                  <a:pt x="416051" y="0"/>
                </a:lnTo>
              </a:path>
            </a:pathLst>
          </a:custGeom>
          <a:ln w="4572">
            <a:solidFill>
              <a:srgbClr val="93939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022592" y="3273552"/>
            <a:ext cx="502919" cy="0"/>
          </a:xfrm>
          <a:custGeom>
            <a:avLst/>
            <a:gdLst/>
            <a:ahLst/>
            <a:cxnLst/>
            <a:rect l="l" t="t" r="r" b="b"/>
            <a:pathLst>
              <a:path w="502919">
                <a:moveTo>
                  <a:pt x="0" y="0"/>
                </a:moveTo>
                <a:lnTo>
                  <a:pt x="502919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525511" y="3273552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760" y="0"/>
                </a:lnTo>
              </a:path>
            </a:pathLst>
          </a:custGeom>
          <a:ln w="4572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362955" y="3268979"/>
            <a:ext cx="0" cy="59436"/>
          </a:xfrm>
          <a:custGeom>
            <a:avLst/>
            <a:gdLst/>
            <a:ahLst/>
            <a:cxnLst/>
            <a:rect l="l" t="t" r="r" b="b"/>
            <a:pathLst>
              <a:path h="59436">
                <a:moveTo>
                  <a:pt x="0" y="59436"/>
                </a:moveTo>
                <a:lnTo>
                  <a:pt x="0" y="0"/>
                </a:lnTo>
              </a:path>
            </a:pathLst>
          </a:custGeom>
          <a:ln w="36576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624828" y="2542032"/>
            <a:ext cx="0" cy="2093976"/>
          </a:xfrm>
          <a:custGeom>
            <a:avLst/>
            <a:gdLst/>
            <a:ahLst/>
            <a:cxnLst/>
            <a:rect l="l" t="t" r="r" b="b"/>
            <a:pathLst>
              <a:path h="2093976">
                <a:moveTo>
                  <a:pt x="0" y="2093976"/>
                </a:moveTo>
                <a:lnTo>
                  <a:pt x="0" y="0"/>
                </a:lnTo>
              </a:path>
            </a:pathLst>
          </a:custGeom>
          <a:ln w="22860">
            <a:solidFill>
              <a:srgbClr val="87878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768596" y="3383279"/>
            <a:ext cx="612648" cy="0"/>
          </a:xfrm>
          <a:custGeom>
            <a:avLst/>
            <a:gdLst/>
            <a:ahLst/>
            <a:cxnLst/>
            <a:rect l="l" t="t" r="r" b="b"/>
            <a:pathLst>
              <a:path w="612648">
                <a:moveTo>
                  <a:pt x="0" y="0"/>
                </a:moveTo>
                <a:lnTo>
                  <a:pt x="612648" y="0"/>
                </a:lnTo>
              </a:path>
            </a:pathLst>
          </a:custGeom>
          <a:ln w="36576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397246" y="3342132"/>
            <a:ext cx="0" cy="77723"/>
          </a:xfrm>
          <a:custGeom>
            <a:avLst/>
            <a:gdLst/>
            <a:ahLst/>
            <a:cxnLst/>
            <a:rect l="l" t="t" r="r" b="b"/>
            <a:pathLst>
              <a:path h="77723">
                <a:moveTo>
                  <a:pt x="0" y="77723"/>
                </a:moveTo>
                <a:lnTo>
                  <a:pt x="0" y="0"/>
                </a:lnTo>
              </a:path>
            </a:pathLst>
          </a:custGeom>
          <a:ln w="13716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588252" y="3406140"/>
            <a:ext cx="1106424" cy="0"/>
          </a:xfrm>
          <a:custGeom>
            <a:avLst/>
            <a:gdLst/>
            <a:ahLst/>
            <a:cxnLst/>
            <a:rect l="l" t="t" r="r" b="b"/>
            <a:pathLst>
              <a:path w="1106424">
                <a:moveTo>
                  <a:pt x="0" y="0"/>
                </a:moveTo>
                <a:lnTo>
                  <a:pt x="1106424" y="0"/>
                </a:lnTo>
              </a:path>
            </a:pathLst>
          </a:custGeom>
          <a:ln w="18288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630668" y="3403853"/>
            <a:ext cx="160020" cy="0"/>
          </a:xfrm>
          <a:custGeom>
            <a:avLst/>
            <a:gdLst/>
            <a:ahLst/>
            <a:cxnLst/>
            <a:rect l="l" t="t" r="r" b="b"/>
            <a:pathLst>
              <a:path w="160020">
                <a:moveTo>
                  <a:pt x="0" y="0"/>
                </a:moveTo>
                <a:lnTo>
                  <a:pt x="160020" y="0"/>
                </a:lnTo>
              </a:path>
            </a:pathLst>
          </a:custGeom>
          <a:ln w="18288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362955" y="3360420"/>
            <a:ext cx="0" cy="137159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137159"/>
                </a:moveTo>
                <a:lnTo>
                  <a:pt x="0" y="0"/>
                </a:lnTo>
              </a:path>
            </a:pathLst>
          </a:custGeom>
          <a:ln w="3657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606540" y="3497579"/>
            <a:ext cx="416051" cy="0"/>
          </a:xfrm>
          <a:custGeom>
            <a:avLst/>
            <a:gdLst/>
            <a:ahLst/>
            <a:cxnLst/>
            <a:rect l="l" t="t" r="r" b="b"/>
            <a:pathLst>
              <a:path w="416051">
                <a:moveTo>
                  <a:pt x="0" y="0"/>
                </a:moveTo>
                <a:lnTo>
                  <a:pt x="416051" y="0"/>
                </a:lnTo>
              </a:path>
            </a:pathLst>
          </a:custGeom>
          <a:ln w="4572">
            <a:solidFill>
              <a:srgbClr val="90909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022592" y="3497579"/>
            <a:ext cx="502919" cy="0"/>
          </a:xfrm>
          <a:custGeom>
            <a:avLst/>
            <a:gdLst/>
            <a:ahLst/>
            <a:cxnLst/>
            <a:rect l="l" t="t" r="r" b="b"/>
            <a:pathLst>
              <a:path w="502919">
                <a:moveTo>
                  <a:pt x="0" y="0"/>
                </a:moveTo>
                <a:lnTo>
                  <a:pt x="502919" y="0"/>
                </a:lnTo>
              </a:path>
            </a:pathLst>
          </a:custGeom>
          <a:ln w="457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525511" y="3497579"/>
            <a:ext cx="150876" cy="0"/>
          </a:xfrm>
          <a:custGeom>
            <a:avLst/>
            <a:gdLst/>
            <a:ahLst/>
            <a:cxnLst/>
            <a:rect l="l" t="t" r="r" b="b"/>
            <a:pathLst>
              <a:path w="150876">
                <a:moveTo>
                  <a:pt x="0" y="0"/>
                </a:moveTo>
                <a:lnTo>
                  <a:pt x="150876" y="0"/>
                </a:lnTo>
              </a:path>
            </a:pathLst>
          </a:custGeom>
          <a:ln w="4572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782311" y="3723894"/>
            <a:ext cx="502920" cy="0"/>
          </a:xfrm>
          <a:custGeom>
            <a:avLst/>
            <a:gdLst/>
            <a:ahLst/>
            <a:cxnLst/>
            <a:rect l="l" t="t" r="r" b="b"/>
            <a:pathLst>
              <a:path w="502920">
                <a:moveTo>
                  <a:pt x="0" y="0"/>
                </a:moveTo>
                <a:lnTo>
                  <a:pt x="502920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397246" y="3726179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1430" y="0"/>
                </a:lnTo>
              </a:path>
            </a:pathLst>
          </a:custGeom>
          <a:ln w="9144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248655" y="3726179"/>
            <a:ext cx="80010" cy="0"/>
          </a:xfrm>
          <a:custGeom>
            <a:avLst/>
            <a:gdLst/>
            <a:ahLst/>
            <a:cxnLst/>
            <a:rect l="l" t="t" r="r" b="b"/>
            <a:pathLst>
              <a:path w="80010">
                <a:moveTo>
                  <a:pt x="0" y="0"/>
                </a:moveTo>
                <a:lnTo>
                  <a:pt x="80010" y="0"/>
                </a:lnTo>
              </a:path>
            </a:pathLst>
          </a:custGeom>
          <a:ln w="9144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397246" y="3726179"/>
            <a:ext cx="390906" cy="0"/>
          </a:xfrm>
          <a:custGeom>
            <a:avLst/>
            <a:gdLst/>
            <a:ahLst/>
            <a:cxnLst/>
            <a:rect l="l" t="t" r="r" b="b"/>
            <a:pathLst>
              <a:path w="390906">
                <a:moveTo>
                  <a:pt x="0" y="0"/>
                </a:moveTo>
                <a:lnTo>
                  <a:pt x="390906" y="0"/>
                </a:lnTo>
              </a:path>
            </a:pathLst>
          </a:custGeom>
          <a:ln w="13716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322951" y="3719321"/>
            <a:ext cx="0" cy="13715"/>
          </a:xfrm>
          <a:custGeom>
            <a:avLst/>
            <a:gdLst/>
            <a:ahLst/>
            <a:cxnLst/>
            <a:rect l="l" t="t" r="r" b="b"/>
            <a:pathLst>
              <a:path h="13715">
                <a:moveTo>
                  <a:pt x="0" y="13715"/>
                </a:moveTo>
                <a:lnTo>
                  <a:pt x="0" y="0"/>
                </a:lnTo>
              </a:path>
            </a:pathLst>
          </a:custGeom>
          <a:ln w="13716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620256" y="3749040"/>
            <a:ext cx="1632203" cy="0"/>
          </a:xfrm>
          <a:custGeom>
            <a:avLst/>
            <a:gdLst/>
            <a:ahLst/>
            <a:cxnLst/>
            <a:rect l="l" t="t" r="r" b="b"/>
            <a:pathLst>
              <a:path w="1632203">
                <a:moveTo>
                  <a:pt x="0" y="0"/>
                </a:moveTo>
                <a:lnTo>
                  <a:pt x="1632203" y="0"/>
                </a:lnTo>
              </a:path>
            </a:pathLst>
          </a:custGeom>
          <a:ln w="9144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362955" y="3493008"/>
            <a:ext cx="0" cy="379475"/>
          </a:xfrm>
          <a:custGeom>
            <a:avLst/>
            <a:gdLst/>
            <a:ahLst/>
            <a:cxnLst/>
            <a:rect l="l" t="t" r="r" b="b"/>
            <a:pathLst>
              <a:path h="379475">
                <a:moveTo>
                  <a:pt x="0" y="379475"/>
                </a:moveTo>
                <a:lnTo>
                  <a:pt x="0" y="0"/>
                </a:lnTo>
              </a:path>
            </a:pathLst>
          </a:custGeom>
          <a:ln w="68580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020055" y="3849623"/>
            <a:ext cx="603504" cy="0"/>
          </a:xfrm>
          <a:custGeom>
            <a:avLst/>
            <a:gdLst/>
            <a:ahLst/>
            <a:cxnLst/>
            <a:rect l="l" t="t" r="r" b="b"/>
            <a:pathLst>
              <a:path w="603504">
                <a:moveTo>
                  <a:pt x="0" y="0"/>
                </a:moveTo>
                <a:lnTo>
                  <a:pt x="603504" y="0"/>
                </a:lnTo>
              </a:path>
            </a:pathLst>
          </a:custGeom>
          <a:ln w="13716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854446" y="3749040"/>
            <a:ext cx="0" cy="534924"/>
          </a:xfrm>
          <a:custGeom>
            <a:avLst/>
            <a:gdLst/>
            <a:ahLst/>
            <a:cxnLst/>
            <a:rect l="l" t="t" r="r" b="b"/>
            <a:pathLst>
              <a:path h="534924">
                <a:moveTo>
                  <a:pt x="0" y="534924"/>
                </a:moveTo>
                <a:lnTo>
                  <a:pt x="0" y="0"/>
                </a:lnTo>
              </a:path>
            </a:pathLst>
          </a:custGeom>
          <a:ln w="13716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264907" y="4169664"/>
            <a:ext cx="987551" cy="0"/>
          </a:xfrm>
          <a:custGeom>
            <a:avLst/>
            <a:gdLst/>
            <a:ahLst/>
            <a:cxnLst/>
            <a:rect l="l" t="t" r="r" b="b"/>
            <a:pathLst>
              <a:path w="987551">
                <a:moveTo>
                  <a:pt x="0" y="0"/>
                </a:moveTo>
                <a:lnTo>
                  <a:pt x="987551" y="0"/>
                </a:lnTo>
              </a:path>
            </a:pathLst>
          </a:custGeom>
          <a:ln w="4572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68596" y="4169664"/>
            <a:ext cx="1074419" cy="0"/>
          </a:xfrm>
          <a:custGeom>
            <a:avLst/>
            <a:gdLst/>
            <a:ahLst/>
            <a:cxnLst/>
            <a:rect l="l" t="t" r="r" b="b"/>
            <a:pathLst>
              <a:path w="1074419">
                <a:moveTo>
                  <a:pt x="0" y="0"/>
                </a:moveTo>
                <a:lnTo>
                  <a:pt x="1074419" y="0"/>
                </a:lnTo>
              </a:path>
            </a:pathLst>
          </a:custGeom>
          <a:ln w="457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606540" y="4169664"/>
            <a:ext cx="416051" cy="0"/>
          </a:xfrm>
          <a:custGeom>
            <a:avLst/>
            <a:gdLst/>
            <a:ahLst/>
            <a:cxnLst/>
            <a:rect l="l" t="t" r="r" b="b"/>
            <a:pathLst>
              <a:path w="416051">
                <a:moveTo>
                  <a:pt x="0" y="0"/>
                </a:moveTo>
                <a:lnTo>
                  <a:pt x="416051" y="0"/>
                </a:lnTo>
              </a:path>
            </a:pathLst>
          </a:custGeom>
          <a:ln w="4572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022592" y="4169664"/>
            <a:ext cx="246887" cy="0"/>
          </a:xfrm>
          <a:custGeom>
            <a:avLst/>
            <a:gdLst/>
            <a:ahLst/>
            <a:cxnLst/>
            <a:rect l="l" t="t" r="r" b="b"/>
            <a:pathLst>
              <a:path w="246887">
                <a:moveTo>
                  <a:pt x="0" y="0"/>
                </a:moveTo>
                <a:lnTo>
                  <a:pt x="246887" y="0"/>
                </a:lnTo>
              </a:path>
            </a:pathLst>
          </a:custGeom>
          <a:ln w="457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791455" y="4258817"/>
            <a:ext cx="1069848" cy="0"/>
          </a:xfrm>
          <a:custGeom>
            <a:avLst/>
            <a:gdLst/>
            <a:ahLst/>
            <a:cxnLst/>
            <a:rect l="l" t="t" r="r" b="b"/>
            <a:pathLst>
              <a:path w="1069848">
                <a:moveTo>
                  <a:pt x="0" y="0"/>
                </a:moveTo>
                <a:lnTo>
                  <a:pt x="1069848" y="0"/>
                </a:lnTo>
              </a:path>
            </a:pathLst>
          </a:custGeom>
          <a:ln w="27432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225796" y="4169664"/>
            <a:ext cx="82296" cy="96012"/>
          </a:xfrm>
          <a:custGeom>
            <a:avLst/>
            <a:gdLst/>
            <a:ahLst/>
            <a:cxnLst/>
            <a:rect l="l" t="t" r="r" b="b"/>
            <a:pathLst>
              <a:path w="82296" h="96012">
                <a:moveTo>
                  <a:pt x="0" y="0"/>
                </a:moveTo>
                <a:lnTo>
                  <a:pt x="82296" y="0"/>
                </a:lnTo>
                <a:lnTo>
                  <a:pt x="82296" y="96012"/>
                </a:lnTo>
                <a:lnTo>
                  <a:pt x="0" y="96012"/>
                </a:lnTo>
                <a:lnTo>
                  <a:pt x="0" y="0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606540" y="4251959"/>
            <a:ext cx="416051" cy="0"/>
          </a:xfrm>
          <a:custGeom>
            <a:avLst/>
            <a:gdLst/>
            <a:ahLst/>
            <a:cxnLst/>
            <a:rect l="l" t="t" r="r" b="b"/>
            <a:pathLst>
              <a:path w="416051">
                <a:moveTo>
                  <a:pt x="0" y="0"/>
                </a:moveTo>
                <a:lnTo>
                  <a:pt x="416051" y="0"/>
                </a:lnTo>
              </a:path>
            </a:pathLst>
          </a:custGeom>
          <a:ln w="4572">
            <a:solidFill>
              <a:srgbClr val="8C8C8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022592" y="4251959"/>
            <a:ext cx="256031" cy="0"/>
          </a:xfrm>
          <a:custGeom>
            <a:avLst/>
            <a:gdLst/>
            <a:ahLst/>
            <a:cxnLst/>
            <a:rect l="l" t="t" r="r" b="b"/>
            <a:pathLst>
              <a:path w="256031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457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269480" y="4151376"/>
            <a:ext cx="0" cy="434339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434339"/>
                </a:moveTo>
                <a:lnTo>
                  <a:pt x="0" y="0"/>
                </a:lnTo>
              </a:path>
            </a:pathLst>
          </a:custGeom>
          <a:ln w="13716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245602" y="4151376"/>
            <a:ext cx="0" cy="1563624"/>
          </a:xfrm>
          <a:custGeom>
            <a:avLst/>
            <a:gdLst/>
            <a:ahLst/>
            <a:cxnLst/>
            <a:rect l="l" t="t" r="r" b="b"/>
            <a:pathLst>
              <a:path h="1563624">
                <a:moveTo>
                  <a:pt x="0" y="1563624"/>
                </a:moveTo>
                <a:lnTo>
                  <a:pt x="0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184647" y="4258817"/>
            <a:ext cx="164591" cy="0"/>
          </a:xfrm>
          <a:custGeom>
            <a:avLst/>
            <a:gdLst/>
            <a:ahLst/>
            <a:cxnLst/>
            <a:rect l="l" t="t" r="r" b="b"/>
            <a:pathLst>
              <a:path w="164591">
                <a:moveTo>
                  <a:pt x="0" y="0"/>
                </a:moveTo>
                <a:lnTo>
                  <a:pt x="164591" y="0"/>
                </a:lnTo>
              </a:path>
            </a:pathLst>
          </a:custGeom>
          <a:ln w="27432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801867" y="4258817"/>
            <a:ext cx="64008" cy="0"/>
          </a:xfrm>
          <a:custGeom>
            <a:avLst/>
            <a:gdLst/>
            <a:ahLst/>
            <a:cxnLst/>
            <a:rect l="l" t="t" r="r" b="b"/>
            <a:pathLst>
              <a:path w="64008">
                <a:moveTo>
                  <a:pt x="0" y="0"/>
                </a:moveTo>
                <a:lnTo>
                  <a:pt x="64008" y="0"/>
                </a:lnTo>
              </a:path>
            </a:pathLst>
          </a:custGeom>
          <a:ln w="32004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995159" y="4320540"/>
            <a:ext cx="54864" cy="0"/>
          </a:xfrm>
          <a:custGeom>
            <a:avLst/>
            <a:gdLst/>
            <a:ahLst/>
            <a:cxnLst/>
            <a:rect l="l" t="t" r="r" b="b"/>
            <a:pathLst>
              <a:path w="54864">
                <a:moveTo>
                  <a:pt x="0" y="0"/>
                </a:moveTo>
                <a:lnTo>
                  <a:pt x="54864" y="0"/>
                </a:lnTo>
              </a:path>
            </a:pathLst>
          </a:custGeom>
          <a:ln w="32004">
            <a:solidFill>
              <a:srgbClr val="44444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207508" y="4306823"/>
            <a:ext cx="118871" cy="118872"/>
          </a:xfrm>
          <a:custGeom>
            <a:avLst/>
            <a:gdLst/>
            <a:ahLst/>
            <a:cxnLst/>
            <a:rect l="l" t="t" r="r" b="b"/>
            <a:pathLst>
              <a:path w="118871" h="118872">
                <a:moveTo>
                  <a:pt x="0" y="0"/>
                </a:moveTo>
                <a:lnTo>
                  <a:pt x="118871" y="0"/>
                </a:lnTo>
                <a:lnTo>
                  <a:pt x="118871" y="118872"/>
                </a:lnTo>
                <a:lnTo>
                  <a:pt x="0" y="118872"/>
                </a:lnTo>
                <a:lnTo>
                  <a:pt x="0" y="0"/>
                </a:lnTo>
                <a:close/>
              </a:path>
            </a:pathLst>
          </a:custGeom>
          <a:solidFill>
            <a:srgbClr val="5B575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833871" y="4325111"/>
            <a:ext cx="0" cy="82296"/>
          </a:xfrm>
          <a:custGeom>
            <a:avLst/>
            <a:gdLst/>
            <a:ahLst/>
            <a:cxnLst/>
            <a:rect l="l" t="t" r="r" b="b"/>
            <a:pathLst>
              <a:path h="82296">
                <a:moveTo>
                  <a:pt x="0" y="82296"/>
                </a:moveTo>
                <a:lnTo>
                  <a:pt x="0" y="0"/>
                </a:lnTo>
              </a:path>
            </a:pathLst>
          </a:custGeom>
          <a:ln w="27432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018019" y="4306823"/>
            <a:ext cx="0" cy="118872"/>
          </a:xfrm>
          <a:custGeom>
            <a:avLst/>
            <a:gdLst/>
            <a:ahLst/>
            <a:cxnLst/>
            <a:rect l="l" t="t" r="r" b="b"/>
            <a:pathLst>
              <a:path h="118872">
                <a:moveTo>
                  <a:pt x="0" y="118872"/>
                </a:moveTo>
                <a:lnTo>
                  <a:pt x="0" y="0"/>
                </a:lnTo>
              </a:path>
            </a:pathLst>
          </a:custGeom>
          <a:ln w="18288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193791" y="4359402"/>
            <a:ext cx="146304" cy="102870"/>
          </a:xfrm>
          <a:custGeom>
            <a:avLst/>
            <a:gdLst/>
            <a:ahLst/>
            <a:cxnLst/>
            <a:rect l="l" t="t" r="r" b="b"/>
            <a:pathLst>
              <a:path w="146304" h="102870">
                <a:moveTo>
                  <a:pt x="0" y="0"/>
                </a:moveTo>
                <a:lnTo>
                  <a:pt x="146304" y="0"/>
                </a:lnTo>
                <a:lnTo>
                  <a:pt x="146304" y="102870"/>
                </a:lnTo>
                <a:lnTo>
                  <a:pt x="0" y="102870"/>
                </a:lnTo>
                <a:lnTo>
                  <a:pt x="0" y="0"/>
                </a:lnTo>
                <a:close/>
              </a:path>
            </a:pathLst>
          </a:custGeom>
          <a:solidFill>
            <a:srgbClr val="544F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797296" y="4441697"/>
            <a:ext cx="73151" cy="0"/>
          </a:xfrm>
          <a:custGeom>
            <a:avLst/>
            <a:gdLst/>
            <a:ahLst/>
            <a:cxnLst/>
            <a:rect l="l" t="t" r="r" b="b"/>
            <a:pathLst>
              <a:path w="73151">
                <a:moveTo>
                  <a:pt x="0" y="0"/>
                </a:moveTo>
                <a:lnTo>
                  <a:pt x="73151" y="0"/>
                </a:lnTo>
              </a:path>
            </a:pathLst>
          </a:custGeom>
          <a:ln w="45720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018019" y="4343400"/>
            <a:ext cx="0" cy="292608"/>
          </a:xfrm>
          <a:custGeom>
            <a:avLst/>
            <a:gdLst/>
            <a:ahLst/>
            <a:cxnLst/>
            <a:rect l="l" t="t" r="r" b="b"/>
            <a:pathLst>
              <a:path h="292608">
                <a:moveTo>
                  <a:pt x="0" y="292608"/>
                </a:moveTo>
                <a:lnTo>
                  <a:pt x="0" y="0"/>
                </a:lnTo>
              </a:path>
            </a:pathLst>
          </a:custGeom>
          <a:ln w="18288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678673" y="4384547"/>
            <a:ext cx="0" cy="1115567"/>
          </a:xfrm>
          <a:custGeom>
            <a:avLst/>
            <a:gdLst/>
            <a:ahLst/>
            <a:cxnLst/>
            <a:rect l="l" t="t" r="r" b="b"/>
            <a:pathLst>
              <a:path h="1115567">
                <a:moveTo>
                  <a:pt x="0" y="1115567"/>
                </a:moveTo>
                <a:lnTo>
                  <a:pt x="0" y="0"/>
                </a:lnTo>
              </a:path>
            </a:pathLst>
          </a:custGeom>
          <a:ln w="2743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783830" y="4384547"/>
            <a:ext cx="0" cy="1175003"/>
          </a:xfrm>
          <a:custGeom>
            <a:avLst/>
            <a:gdLst/>
            <a:ahLst/>
            <a:cxnLst/>
            <a:rect l="l" t="t" r="r" b="b"/>
            <a:pathLst>
              <a:path h="1175003">
                <a:moveTo>
                  <a:pt x="0" y="1175003"/>
                </a:moveTo>
                <a:lnTo>
                  <a:pt x="0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991856" y="4366259"/>
            <a:ext cx="0" cy="164591"/>
          </a:xfrm>
          <a:custGeom>
            <a:avLst/>
            <a:gdLst/>
            <a:ahLst/>
            <a:cxnLst/>
            <a:rect l="l" t="t" r="r" b="b"/>
            <a:pathLst>
              <a:path h="164591">
                <a:moveTo>
                  <a:pt x="0" y="164591"/>
                </a:moveTo>
                <a:lnTo>
                  <a:pt x="0" y="0"/>
                </a:lnTo>
              </a:path>
            </a:pathLst>
          </a:custGeom>
          <a:ln w="27432">
            <a:solidFill>
              <a:srgbClr val="838383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768596" y="4512564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100584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193791" y="4439411"/>
            <a:ext cx="146304" cy="141731"/>
          </a:xfrm>
          <a:custGeom>
            <a:avLst/>
            <a:gdLst/>
            <a:ahLst/>
            <a:cxnLst/>
            <a:rect l="l" t="t" r="r" b="b"/>
            <a:pathLst>
              <a:path w="146304" h="141731">
                <a:moveTo>
                  <a:pt x="0" y="0"/>
                </a:moveTo>
                <a:lnTo>
                  <a:pt x="146304" y="0"/>
                </a:lnTo>
                <a:lnTo>
                  <a:pt x="146304" y="141731"/>
                </a:lnTo>
                <a:lnTo>
                  <a:pt x="0" y="141731"/>
                </a:lnTo>
                <a:lnTo>
                  <a:pt x="0" y="0"/>
                </a:lnTo>
                <a:close/>
              </a:path>
            </a:pathLst>
          </a:custGeom>
          <a:solidFill>
            <a:srgbClr val="4F4B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5198364" y="4439411"/>
            <a:ext cx="164591" cy="146303"/>
          </a:xfrm>
          <a:custGeom>
            <a:avLst/>
            <a:gdLst/>
            <a:ahLst/>
            <a:cxnLst/>
            <a:rect l="l" t="t" r="r" b="b"/>
            <a:pathLst>
              <a:path w="164591" h="146303">
                <a:moveTo>
                  <a:pt x="0" y="0"/>
                </a:moveTo>
                <a:lnTo>
                  <a:pt x="164591" y="0"/>
                </a:lnTo>
                <a:lnTo>
                  <a:pt x="164591" y="146303"/>
                </a:lnTo>
                <a:lnTo>
                  <a:pt x="0" y="146303"/>
                </a:lnTo>
                <a:lnTo>
                  <a:pt x="0" y="0"/>
                </a:lnTo>
                <a:close/>
              </a:path>
            </a:pathLst>
          </a:custGeom>
          <a:solidFill>
            <a:srgbClr val="4B4B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358384" y="4512564"/>
            <a:ext cx="493775" cy="0"/>
          </a:xfrm>
          <a:custGeom>
            <a:avLst/>
            <a:gdLst/>
            <a:ahLst/>
            <a:cxnLst/>
            <a:rect l="l" t="t" r="r" b="b"/>
            <a:pathLst>
              <a:path w="493775">
                <a:moveTo>
                  <a:pt x="0" y="0"/>
                </a:moveTo>
                <a:lnTo>
                  <a:pt x="493775" y="0"/>
                </a:lnTo>
              </a:path>
            </a:pathLst>
          </a:custGeom>
          <a:ln w="109728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817870" y="4465701"/>
            <a:ext cx="32003" cy="0"/>
          </a:xfrm>
          <a:custGeom>
            <a:avLst/>
            <a:gdLst/>
            <a:ahLst/>
            <a:cxnLst/>
            <a:rect l="l" t="t" r="r" b="b"/>
            <a:pathLst>
              <a:path w="32003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32004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817870" y="4557140"/>
            <a:ext cx="32003" cy="0"/>
          </a:xfrm>
          <a:custGeom>
            <a:avLst/>
            <a:gdLst/>
            <a:ahLst/>
            <a:cxnLst/>
            <a:rect l="l" t="t" r="r" b="b"/>
            <a:pathLst>
              <a:path w="32003">
                <a:moveTo>
                  <a:pt x="0" y="0"/>
                </a:moveTo>
                <a:lnTo>
                  <a:pt x="32003" y="0"/>
                </a:lnTo>
              </a:path>
            </a:pathLst>
          </a:custGeom>
          <a:ln w="32004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815584" y="4512564"/>
            <a:ext cx="274319" cy="0"/>
          </a:xfrm>
          <a:custGeom>
            <a:avLst/>
            <a:gdLst/>
            <a:ahLst/>
            <a:cxnLst/>
            <a:rect l="l" t="t" r="r" b="b"/>
            <a:pathLst>
              <a:path w="274319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68580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991856" y="4366259"/>
            <a:ext cx="0" cy="278891"/>
          </a:xfrm>
          <a:custGeom>
            <a:avLst/>
            <a:gdLst/>
            <a:ahLst/>
            <a:cxnLst/>
            <a:rect l="l" t="t" r="r" b="b"/>
            <a:pathLst>
              <a:path h="278891">
                <a:moveTo>
                  <a:pt x="0" y="278891"/>
                </a:moveTo>
                <a:lnTo>
                  <a:pt x="0" y="0"/>
                </a:lnTo>
              </a:path>
            </a:pathLst>
          </a:custGeom>
          <a:ln w="22860">
            <a:solidFill>
              <a:srgbClr val="70707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193791" y="4519421"/>
            <a:ext cx="146304" cy="141731"/>
          </a:xfrm>
          <a:custGeom>
            <a:avLst/>
            <a:gdLst/>
            <a:ahLst/>
            <a:cxnLst/>
            <a:rect l="l" t="t" r="r" b="b"/>
            <a:pathLst>
              <a:path w="146304" h="141731">
                <a:moveTo>
                  <a:pt x="0" y="0"/>
                </a:moveTo>
                <a:lnTo>
                  <a:pt x="146304" y="0"/>
                </a:lnTo>
                <a:lnTo>
                  <a:pt x="146304" y="141731"/>
                </a:lnTo>
                <a:lnTo>
                  <a:pt x="0" y="141731"/>
                </a:lnTo>
                <a:lnTo>
                  <a:pt x="0" y="0"/>
                </a:lnTo>
                <a:close/>
              </a:path>
            </a:pathLst>
          </a:custGeom>
          <a:solidFill>
            <a:srgbClr val="4F4F4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797296" y="4604003"/>
            <a:ext cx="73151" cy="0"/>
          </a:xfrm>
          <a:custGeom>
            <a:avLst/>
            <a:gdLst/>
            <a:ahLst/>
            <a:cxnLst/>
            <a:rect l="l" t="t" r="r" b="b"/>
            <a:pathLst>
              <a:path w="73151">
                <a:moveTo>
                  <a:pt x="0" y="0"/>
                </a:moveTo>
                <a:lnTo>
                  <a:pt x="73151" y="0"/>
                </a:lnTo>
              </a:path>
            </a:pathLst>
          </a:custGeom>
          <a:ln w="45720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7269480" y="4581144"/>
            <a:ext cx="0" cy="68579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68579"/>
                </a:moveTo>
                <a:lnTo>
                  <a:pt x="0" y="0"/>
                </a:lnTo>
              </a:path>
            </a:pathLst>
          </a:custGeom>
          <a:ln w="27432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991856" y="4544567"/>
            <a:ext cx="0" cy="201168"/>
          </a:xfrm>
          <a:custGeom>
            <a:avLst/>
            <a:gdLst/>
            <a:ahLst/>
            <a:cxnLst/>
            <a:rect l="l" t="t" r="r" b="b"/>
            <a:pathLst>
              <a:path h="201168">
                <a:moveTo>
                  <a:pt x="0" y="201168"/>
                </a:moveTo>
                <a:lnTo>
                  <a:pt x="0" y="0"/>
                </a:lnTo>
              </a:path>
            </a:pathLst>
          </a:custGeom>
          <a:ln w="18288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196078" y="4599432"/>
            <a:ext cx="0" cy="105155"/>
          </a:xfrm>
          <a:custGeom>
            <a:avLst/>
            <a:gdLst/>
            <a:ahLst/>
            <a:cxnLst/>
            <a:rect l="l" t="t" r="r" b="b"/>
            <a:pathLst>
              <a:path h="105155">
                <a:moveTo>
                  <a:pt x="0" y="105155"/>
                </a:moveTo>
                <a:lnTo>
                  <a:pt x="0" y="0"/>
                </a:lnTo>
              </a:path>
            </a:pathLst>
          </a:custGeom>
          <a:ln w="4572">
            <a:solidFill>
              <a:srgbClr val="38383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833871" y="4617720"/>
            <a:ext cx="0" cy="109727"/>
          </a:xfrm>
          <a:custGeom>
            <a:avLst/>
            <a:gdLst/>
            <a:ahLst/>
            <a:cxnLst/>
            <a:rect l="l" t="t" r="r" b="b"/>
            <a:pathLst>
              <a:path h="109727">
                <a:moveTo>
                  <a:pt x="0" y="109727"/>
                </a:moveTo>
                <a:lnTo>
                  <a:pt x="0" y="0"/>
                </a:lnTo>
              </a:path>
            </a:pathLst>
          </a:custGeom>
          <a:ln w="27432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266944" y="4727447"/>
            <a:ext cx="0" cy="96012"/>
          </a:xfrm>
          <a:custGeom>
            <a:avLst/>
            <a:gdLst/>
            <a:ahLst/>
            <a:cxnLst/>
            <a:rect l="l" t="t" r="r" b="b"/>
            <a:pathLst>
              <a:path h="96012">
                <a:moveTo>
                  <a:pt x="0" y="96012"/>
                </a:moveTo>
                <a:lnTo>
                  <a:pt x="0" y="0"/>
                </a:lnTo>
              </a:path>
            </a:pathLst>
          </a:custGeom>
          <a:ln w="45720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833871" y="4727447"/>
            <a:ext cx="0" cy="96012"/>
          </a:xfrm>
          <a:custGeom>
            <a:avLst/>
            <a:gdLst/>
            <a:ahLst/>
            <a:cxnLst/>
            <a:rect l="l" t="t" r="r" b="b"/>
            <a:pathLst>
              <a:path h="96012">
                <a:moveTo>
                  <a:pt x="0" y="96012"/>
                </a:moveTo>
                <a:lnTo>
                  <a:pt x="0" y="0"/>
                </a:lnTo>
              </a:path>
            </a:pathLst>
          </a:custGeom>
          <a:ln w="18288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5925311" y="4830317"/>
            <a:ext cx="708660" cy="0"/>
          </a:xfrm>
          <a:custGeom>
            <a:avLst/>
            <a:gdLst/>
            <a:ahLst/>
            <a:cxnLst/>
            <a:rect l="l" t="t" r="r" b="b"/>
            <a:pathLst>
              <a:path w="708659">
                <a:moveTo>
                  <a:pt x="0" y="0"/>
                </a:moveTo>
                <a:lnTo>
                  <a:pt x="708660" y="0"/>
                </a:lnTo>
              </a:path>
            </a:pathLst>
          </a:custGeom>
          <a:ln w="13716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096761" y="4663440"/>
            <a:ext cx="0" cy="187451"/>
          </a:xfrm>
          <a:custGeom>
            <a:avLst/>
            <a:gdLst/>
            <a:ahLst/>
            <a:cxnLst/>
            <a:rect l="l" t="t" r="r" b="b"/>
            <a:pathLst>
              <a:path h="187451">
                <a:moveTo>
                  <a:pt x="0" y="187451"/>
                </a:moveTo>
                <a:lnTo>
                  <a:pt x="0" y="0"/>
                </a:lnTo>
              </a:path>
            </a:pathLst>
          </a:custGeom>
          <a:ln w="32004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896611" y="5321808"/>
            <a:ext cx="2583180" cy="0"/>
          </a:xfrm>
          <a:custGeom>
            <a:avLst/>
            <a:gdLst/>
            <a:ahLst/>
            <a:cxnLst/>
            <a:rect l="l" t="t" r="r" b="b"/>
            <a:pathLst>
              <a:path w="2583180">
                <a:moveTo>
                  <a:pt x="0" y="0"/>
                </a:moveTo>
                <a:lnTo>
                  <a:pt x="2583180" y="0"/>
                </a:lnTo>
              </a:path>
            </a:pathLst>
          </a:custGeom>
          <a:ln w="27432">
            <a:solidFill>
              <a:srgbClr val="80808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092190" y="4791455"/>
            <a:ext cx="0" cy="544068"/>
          </a:xfrm>
          <a:custGeom>
            <a:avLst/>
            <a:gdLst/>
            <a:ahLst/>
            <a:cxnLst/>
            <a:rect l="l" t="t" r="r" b="b"/>
            <a:pathLst>
              <a:path h="544068">
                <a:moveTo>
                  <a:pt x="0" y="544068"/>
                </a:moveTo>
                <a:lnTo>
                  <a:pt x="0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520940" y="5312664"/>
            <a:ext cx="0" cy="603503"/>
          </a:xfrm>
          <a:custGeom>
            <a:avLst/>
            <a:gdLst/>
            <a:ahLst/>
            <a:cxnLst/>
            <a:rect l="l" t="t" r="r" b="b"/>
            <a:pathLst>
              <a:path h="603503">
                <a:moveTo>
                  <a:pt x="0" y="603503"/>
                </a:moveTo>
                <a:lnTo>
                  <a:pt x="0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511795" y="5703570"/>
            <a:ext cx="740663" cy="0"/>
          </a:xfrm>
          <a:custGeom>
            <a:avLst/>
            <a:gdLst/>
            <a:ahLst/>
            <a:cxnLst/>
            <a:rect l="l" t="t" r="r" b="b"/>
            <a:pathLst>
              <a:path w="740663">
                <a:moveTo>
                  <a:pt x="0" y="0"/>
                </a:moveTo>
                <a:lnTo>
                  <a:pt x="740663" y="0"/>
                </a:lnTo>
              </a:path>
            </a:pathLst>
          </a:custGeom>
          <a:ln w="13716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7" name="object 197"/>
          <p:cNvSpPr txBox="1"/>
          <p:nvPr/>
        </p:nvSpPr>
        <p:spPr>
          <a:xfrm>
            <a:off x="279908" y="134365"/>
            <a:ext cx="6105525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530350" algn="l"/>
              </a:tabLst>
            </a:pPr>
            <a:r>
              <a:rPr sz="1750" b="1" dirty="0" smtClean="0">
                <a:latin typeface="Arial"/>
                <a:cs typeface="Arial"/>
              </a:rPr>
              <a:t>Figure</a:t>
            </a:r>
            <a:r>
              <a:rPr sz="1750" b="1" spc="95" dirty="0" smtClean="0">
                <a:latin typeface="Arial"/>
                <a:cs typeface="Arial"/>
              </a:rPr>
              <a:t> 13-12	</a:t>
            </a:r>
            <a:r>
              <a:rPr sz="1750" b="1" spc="-70" dirty="0" smtClean="0">
                <a:latin typeface="Arial"/>
                <a:cs typeface="Arial"/>
              </a:rPr>
              <a:t>Complete</a:t>
            </a:r>
            <a:r>
              <a:rPr sz="1750" b="1" spc="155" dirty="0" smtClean="0">
                <a:latin typeface="Arial"/>
                <a:cs typeface="Arial"/>
              </a:rPr>
              <a:t> </a:t>
            </a:r>
            <a:r>
              <a:rPr sz="1750" b="1" spc="15" dirty="0" smtClean="0">
                <a:latin typeface="Arial"/>
                <a:cs typeface="Arial"/>
              </a:rPr>
              <a:t>8088</a:t>
            </a:r>
            <a:r>
              <a:rPr sz="1750" b="1" spc="75" dirty="0" smtClean="0">
                <a:latin typeface="Arial"/>
                <a:cs typeface="Arial"/>
              </a:rPr>
              <a:t> </a:t>
            </a:r>
            <a:r>
              <a:rPr sz="1750" b="1" spc="-114" dirty="0" smtClean="0">
                <a:latin typeface="Arial"/>
                <a:cs typeface="Arial"/>
              </a:rPr>
              <a:t>minimum </a:t>
            </a:r>
            <a:r>
              <a:rPr sz="1750" b="1" spc="-200" dirty="0" smtClean="0">
                <a:latin typeface="Arial"/>
                <a:cs typeface="Arial"/>
              </a:rPr>
              <a:t> </a:t>
            </a:r>
            <a:r>
              <a:rPr sz="1750" b="1" spc="-85" dirty="0" smtClean="0">
                <a:latin typeface="Arial"/>
                <a:cs typeface="Arial"/>
              </a:rPr>
              <a:t>mode</a:t>
            </a:r>
            <a:r>
              <a:rPr sz="1750" b="1" spc="165" dirty="0" smtClean="0">
                <a:latin typeface="Arial"/>
                <a:cs typeface="Arial"/>
              </a:rPr>
              <a:t> </a:t>
            </a:r>
            <a:r>
              <a:rPr sz="1750" b="1" spc="-40" dirty="0" smtClean="0">
                <a:latin typeface="Arial"/>
                <a:cs typeface="Arial"/>
              </a:rPr>
              <a:t>DMA</a:t>
            </a:r>
            <a:r>
              <a:rPr sz="1750" b="1" spc="-35" dirty="0" smtClean="0">
                <a:latin typeface="Arial"/>
                <a:cs typeface="Arial"/>
              </a:rPr>
              <a:t> </a:t>
            </a:r>
            <a:r>
              <a:rPr sz="1750" b="1" spc="-95" dirty="0" smtClean="0">
                <a:latin typeface="Arial"/>
                <a:cs typeface="Arial"/>
              </a:rPr>
              <a:t>system</a:t>
            </a:r>
            <a:r>
              <a:rPr sz="1750" b="1" spc="-215" dirty="0" smtClean="0">
                <a:latin typeface="Arial"/>
                <a:cs typeface="Arial"/>
              </a:rPr>
              <a:t> </a:t>
            </a:r>
            <a:r>
              <a:rPr sz="1750" b="1" spc="-210" dirty="0" smtClean="0">
                <a:latin typeface="Arial"/>
                <a:cs typeface="Arial"/>
              </a:rPr>
              <a:t>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1459049" y="841247"/>
            <a:ext cx="240029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spc="-380" dirty="0" smtClean="0">
                <a:solidFill>
                  <a:srgbClr val="A3A3A3"/>
                </a:solidFill>
                <a:latin typeface="Times New Roman"/>
                <a:cs typeface="Times New Roman"/>
              </a:rPr>
              <a:t>.</a:t>
            </a:r>
            <a:r>
              <a:rPr sz="1800" spc="-270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sz="1800" spc="-200" dirty="0" smtClean="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sz="1800" spc="125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sz="1800" spc="-260" dirty="0" smtClean="0">
                <a:solidFill>
                  <a:srgbClr val="A3A3A3"/>
                </a:solidFill>
                <a:latin typeface="Times New Roman"/>
                <a:cs typeface="Times New Roman"/>
              </a:rPr>
              <a:t>..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2511044" y="745235"/>
            <a:ext cx="466725" cy="421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700" spc="-325" dirty="0" smtClean="0">
                <a:solidFill>
                  <a:srgbClr val="8E8E8E"/>
                </a:solidFill>
                <a:latin typeface="Arial"/>
                <a:cs typeface="Arial"/>
              </a:rPr>
              <a:t>.</a:t>
            </a:r>
            <a:r>
              <a:rPr sz="2700" spc="-535" dirty="0" smtClean="0">
                <a:solidFill>
                  <a:srgbClr val="707070"/>
                </a:solidFill>
                <a:latin typeface="Arial"/>
                <a:cs typeface="Arial"/>
              </a:rPr>
              <a:t>.</a:t>
            </a:r>
            <a:r>
              <a:rPr sz="1500" spc="-545" dirty="0" smtClean="0">
                <a:solidFill>
                  <a:srgbClr val="A3A3A3"/>
                </a:solidFill>
                <a:latin typeface="Times New Roman"/>
                <a:cs typeface="Times New Roman"/>
              </a:rPr>
              <a:t>·</a:t>
            </a:r>
            <a:r>
              <a:rPr sz="1500" spc="-484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sz="1500" spc="-585" dirty="0" smtClean="0">
                <a:solidFill>
                  <a:srgbClr val="A3A3A3"/>
                </a:solidFill>
                <a:latin typeface="Times New Roman"/>
                <a:cs typeface="Times New Roman"/>
              </a:rPr>
              <a:t>·</a:t>
            </a:r>
            <a:r>
              <a:rPr sz="1500" spc="-185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sz="1500" spc="-385" dirty="0" smtClean="0">
                <a:solidFill>
                  <a:srgbClr val="A3A3A3"/>
                </a:solidFill>
                <a:latin typeface="Times New Roman"/>
                <a:cs typeface="Times New Roman"/>
              </a:rPr>
              <a:t>•</a:t>
            </a:r>
            <a:r>
              <a:rPr sz="1500" spc="-20" dirty="0" smtClean="0">
                <a:solidFill>
                  <a:srgbClr val="565656"/>
                </a:solidFill>
                <a:latin typeface="Times New Roman"/>
                <a:cs typeface="Times New Roman"/>
              </a:rPr>
              <a:t>.</a:t>
            </a:r>
            <a:r>
              <a:rPr sz="1850" spc="-125" dirty="0" smtClean="0">
                <a:solidFill>
                  <a:srgbClr val="565656"/>
                </a:solidFill>
                <a:latin typeface="Arial"/>
                <a:cs typeface="Arial"/>
              </a:rPr>
              <a:t>.</a:t>
            </a:r>
            <a:r>
              <a:rPr sz="1350" spc="-180" dirty="0" smtClean="0">
                <a:solidFill>
                  <a:srgbClr val="8E8E8E"/>
                </a:solidFill>
                <a:latin typeface="Arial"/>
                <a:cs typeface="Arial"/>
              </a:rPr>
              <a:t>..,.,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3215132" y="986535"/>
            <a:ext cx="436245" cy="134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114" dirty="0" smtClean="0">
                <a:solidFill>
                  <a:srgbClr val="707070"/>
                </a:solidFill>
                <a:latin typeface="Times New Roman"/>
                <a:cs typeface="Times New Roman"/>
              </a:rPr>
              <a:t>•</a:t>
            </a:r>
            <a:r>
              <a:rPr sz="800" b="1" i="1" spc="105" dirty="0" smtClean="0">
                <a:solidFill>
                  <a:srgbClr val="707070"/>
                </a:solidFill>
                <a:latin typeface="Times New Roman"/>
                <a:cs typeface="Times New Roman"/>
              </a:rPr>
              <a:t>.r</a:t>
            </a:r>
            <a:r>
              <a:rPr sz="800" b="1" i="1" spc="-105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b="1" i="1" spc="-30" dirty="0" smtClean="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sz="800" b="1" i="1" spc="-125" dirty="0" smtClean="0">
                <a:solidFill>
                  <a:srgbClr val="8E8E8E"/>
                </a:solidFill>
                <a:latin typeface="Times New Roman"/>
                <a:cs typeface="Times New Roman"/>
              </a:rPr>
              <a:t>r</a:t>
            </a:r>
            <a:r>
              <a:rPr sz="800" b="1" i="1" spc="150" dirty="0" smtClean="0">
                <a:solidFill>
                  <a:srgbClr val="707070"/>
                </a:solidFill>
                <a:latin typeface="Times New Roman"/>
                <a:cs typeface="Times New Roman"/>
              </a:rPr>
              <a:t>•</a:t>
            </a:r>
            <a:r>
              <a:rPr sz="800" b="1" i="1" spc="-25" dirty="0" smtClean="0">
                <a:solidFill>
                  <a:srgbClr val="8E8E8E"/>
                </a:solidFill>
                <a:latin typeface="Times New Roman"/>
                <a:cs typeface="Times New Roman"/>
              </a:rPr>
              <a:t>..-</a:t>
            </a:r>
            <a:r>
              <a:rPr sz="800" b="1" i="1" spc="30" dirty="0" smtClean="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sz="800" b="1" i="1" spc="185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4518152" y="1231138"/>
            <a:ext cx="157480" cy="3073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385"/>
              </a:lnSpc>
            </a:pPr>
            <a:r>
              <a:rPr sz="1250" spc="-150" dirty="0" smtClean="0">
                <a:solidFill>
                  <a:srgbClr val="A3A3A3"/>
                </a:solidFill>
                <a:latin typeface="Times New Roman"/>
                <a:cs typeface="Times New Roman"/>
              </a:rPr>
              <a:t>.</a:t>
            </a:r>
            <a:r>
              <a:rPr sz="1250" spc="-195" dirty="0" smtClean="0">
                <a:solidFill>
                  <a:srgbClr val="A3A3A3"/>
                </a:solidFill>
                <a:latin typeface="Times New Roman"/>
                <a:cs typeface="Times New Roman"/>
              </a:rPr>
              <a:t>.</a:t>
            </a:r>
            <a:r>
              <a:rPr sz="1575" spc="-330" baseline="21164" dirty="0" smtClean="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sz="1250" spc="-190" dirty="0" smtClean="0">
                <a:solidFill>
                  <a:srgbClr val="A3A3A3"/>
                </a:solidFill>
                <a:latin typeface="Times New Roman"/>
                <a:cs typeface="Times New Roman"/>
              </a:rPr>
              <a:t>.</a:t>
            </a:r>
            <a:r>
              <a:rPr sz="1575" spc="-345" baseline="21164" dirty="0" smtClean="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sz="1250" spc="-150" dirty="0" smtClean="0">
                <a:solidFill>
                  <a:srgbClr val="A3A3A3"/>
                </a:solidFill>
                <a:latin typeface="Times New Roman"/>
                <a:cs typeface="Times New Roman"/>
              </a:rPr>
              <a:t>...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ts val="940"/>
              </a:lnSpc>
            </a:pPr>
            <a:r>
              <a:rPr sz="1050" spc="-90" dirty="0" smtClean="0">
                <a:solidFill>
                  <a:srgbClr val="A3A3A3"/>
                </a:solidFill>
                <a:latin typeface="Times New Roman"/>
                <a:cs typeface="Times New Roman"/>
              </a:rPr>
              <a:t>..</a:t>
            </a:r>
            <a:r>
              <a:rPr sz="1050" spc="-145" dirty="0" smtClean="0">
                <a:solidFill>
                  <a:srgbClr val="A3A3A3"/>
                </a:solidFill>
                <a:latin typeface="Times New Roman"/>
                <a:cs typeface="Times New Roman"/>
              </a:rPr>
              <a:t>.</a:t>
            </a:r>
            <a:r>
              <a:rPr sz="1050" spc="-170" dirty="0" smtClean="0">
                <a:solidFill>
                  <a:srgbClr val="707070"/>
                </a:solidFill>
                <a:latin typeface="Times New Roman"/>
                <a:cs typeface="Times New Roman"/>
              </a:rPr>
              <a:t>..</a:t>
            </a:r>
            <a:r>
              <a:rPr sz="1050" spc="-140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sz="1050" spc="-20" dirty="0" smtClean="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4518152" y="1820671"/>
            <a:ext cx="158115" cy="301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spc="-215" dirty="0" smtClean="0">
                <a:solidFill>
                  <a:srgbClr val="B3B3B3"/>
                </a:solidFill>
                <a:latin typeface="Times New Roman"/>
                <a:cs typeface="Times New Roman"/>
              </a:rPr>
              <a:t>....</a:t>
            </a:r>
            <a:endParaRPr sz="1900">
              <a:latin typeface="Times New Roman"/>
              <a:cs typeface="Times New Roman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4518152" y="2409697"/>
            <a:ext cx="145415" cy="3822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75" spc="-405" baseline="-12195" dirty="0" smtClean="0">
                <a:solidFill>
                  <a:srgbClr val="8E8E8E"/>
                </a:solidFill>
                <a:latin typeface="Arial"/>
                <a:cs typeface="Arial"/>
              </a:rPr>
              <a:t>.</a:t>
            </a:r>
            <a:r>
              <a:rPr sz="3075" spc="-569" baseline="-12195" dirty="0" smtClean="0">
                <a:solidFill>
                  <a:srgbClr val="8E8E8E"/>
                </a:solidFill>
                <a:latin typeface="Arial"/>
                <a:cs typeface="Arial"/>
              </a:rPr>
              <a:t>.</a:t>
            </a:r>
            <a:r>
              <a:rPr sz="1050" spc="-155" dirty="0" smtClean="0">
                <a:solidFill>
                  <a:srgbClr val="8E8E8E"/>
                </a:solidFill>
                <a:latin typeface="Times New Roman"/>
                <a:cs typeface="Times New Roman"/>
              </a:rPr>
              <a:t>..</a:t>
            </a:r>
            <a:r>
              <a:rPr sz="1050" spc="-215" dirty="0" smtClean="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sz="2100" spc="-509" baseline="17857" dirty="0" smtClean="0">
                <a:solidFill>
                  <a:srgbClr val="8E8E8E"/>
                </a:solidFill>
                <a:latin typeface="Arial"/>
                <a:cs typeface="Arial"/>
              </a:rPr>
              <a:t>.</a:t>
            </a:r>
            <a:r>
              <a:rPr sz="1050" spc="-155" dirty="0" smtClean="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4518152" y="2608834"/>
            <a:ext cx="162560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-275" dirty="0" smtClean="0">
                <a:solidFill>
                  <a:srgbClr val="8E8E8E"/>
                </a:solidFill>
                <a:latin typeface="Arial"/>
                <a:cs typeface="Arial"/>
              </a:rPr>
              <a:t>.</a:t>
            </a:r>
            <a:r>
              <a:rPr sz="1575" spc="-337" baseline="26455" dirty="0" smtClean="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sz="1850" spc="-445" dirty="0" smtClean="0">
                <a:solidFill>
                  <a:srgbClr val="8E8E8E"/>
                </a:solidFill>
                <a:latin typeface="Arial"/>
                <a:cs typeface="Arial"/>
              </a:rPr>
              <a:t>.</a:t>
            </a:r>
            <a:r>
              <a:rPr sz="1575" spc="-209" baseline="26455" dirty="0" smtClean="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sz="1575" spc="-270" baseline="26455" dirty="0" smtClean="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sz="1850" spc="-325" dirty="0" smtClean="0">
                <a:solidFill>
                  <a:srgbClr val="8E8E8E"/>
                </a:solidFill>
                <a:latin typeface="Arial"/>
                <a:cs typeface="Arial"/>
              </a:rPr>
              <a:t>.</a:t>
            </a:r>
            <a:r>
              <a:rPr sz="1850" spc="-235" dirty="0" smtClean="0">
                <a:solidFill>
                  <a:srgbClr val="B3B3B3"/>
                </a:solidFill>
                <a:latin typeface="Arial"/>
                <a:cs typeface="Arial"/>
              </a:rPr>
              <a:t>.</a:t>
            </a:r>
            <a:endParaRPr sz="1850">
              <a:latin typeface="Arial"/>
              <a:cs typeface="Arial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4518152" y="2710179"/>
            <a:ext cx="194310" cy="289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spc="-355" dirty="0" smtClean="0">
                <a:solidFill>
                  <a:srgbClr val="707070"/>
                </a:solidFill>
                <a:latin typeface="Times New Roman"/>
                <a:cs typeface="Times New Roman"/>
              </a:rPr>
              <a:t>-</a:t>
            </a:r>
            <a:r>
              <a:rPr sz="2550" spc="-270" baseline="-4901" dirty="0" smtClean="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sz="1050" spc="-315" dirty="0" smtClean="0">
                <a:solidFill>
                  <a:srgbClr val="565656"/>
                </a:solidFill>
                <a:latin typeface="Times New Roman"/>
                <a:cs typeface="Times New Roman"/>
              </a:rPr>
              <a:t>·</a:t>
            </a:r>
            <a:r>
              <a:rPr sz="2550" spc="-209" baseline="-4901" dirty="0" smtClean="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sz="2550" spc="-615" baseline="-4901" dirty="0" smtClean="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sz="1050" spc="-200" dirty="0" smtClean="0">
                <a:solidFill>
                  <a:srgbClr val="565656"/>
                </a:solidFill>
                <a:latin typeface="Times New Roman"/>
                <a:cs typeface="Times New Roman"/>
              </a:rPr>
              <a:t>·</a:t>
            </a:r>
            <a:r>
              <a:rPr sz="1050" spc="220" dirty="0" smtClean="0">
                <a:solidFill>
                  <a:srgbClr val="707070"/>
                </a:solidFill>
                <a:latin typeface="Times New Roman"/>
                <a:cs typeface="Times New Roman"/>
              </a:rPr>
              <a:t>·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4518152" y="2857753"/>
            <a:ext cx="139700" cy="186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-25" dirty="0" smtClean="0">
                <a:solidFill>
                  <a:srgbClr val="A3A3A3"/>
                </a:solidFill>
                <a:latin typeface="Arial"/>
                <a:cs typeface="Arial"/>
              </a:rPr>
              <a:t>...</a:t>
            </a:r>
            <a:endParaRPr sz="1150">
              <a:latin typeface="Arial"/>
              <a:cs typeface="Arial"/>
            </a:endParaRPr>
          </a:p>
        </p:txBody>
      </p:sp>
      <p:sp>
        <p:nvSpPr>
          <p:cNvPr id="207" name="object 207"/>
          <p:cNvSpPr txBox="1"/>
          <p:nvPr/>
        </p:nvSpPr>
        <p:spPr>
          <a:xfrm>
            <a:off x="4518152" y="3066796"/>
            <a:ext cx="158750" cy="254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995"/>
              </a:lnSpc>
            </a:pPr>
            <a:r>
              <a:rPr sz="1000" spc="45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sz="1000" spc="-50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sz="1000" spc="-180" dirty="0" smtClean="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sz="2550" spc="-352" baseline="14705" dirty="0" smtClean="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sz="1000" spc="20" dirty="0" smtClean="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8" name="object 208"/>
          <p:cNvSpPr txBox="1"/>
          <p:nvPr/>
        </p:nvSpPr>
        <p:spPr>
          <a:xfrm>
            <a:off x="4518152" y="3227323"/>
            <a:ext cx="168275" cy="210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170" dirty="0" smtClean="0">
                <a:solidFill>
                  <a:srgbClr val="8E8E8E"/>
                </a:solidFill>
                <a:latin typeface="Times New Roman"/>
                <a:cs typeface="Times New Roman"/>
              </a:rPr>
              <a:t>...</a:t>
            </a:r>
            <a:r>
              <a:rPr sz="1300" spc="-290" dirty="0" smtClean="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sz="1950" spc="-367" baseline="21367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sz="1950" spc="-434" baseline="21367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sz="1300" spc="-285" dirty="0" smtClean="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sz="1950" spc="-307" baseline="21367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sz="1300" spc="0" dirty="0" smtClean="0">
                <a:solidFill>
                  <a:srgbClr val="B3B3B3"/>
                </a:solidFill>
                <a:latin typeface="Times New Roman"/>
                <a:cs typeface="Times New Roman"/>
              </a:rPr>
              <a:t>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09" name="object 209"/>
          <p:cNvSpPr txBox="1"/>
          <p:nvPr/>
        </p:nvSpPr>
        <p:spPr>
          <a:xfrm>
            <a:off x="4518152" y="3328923"/>
            <a:ext cx="16827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85" dirty="0" smtClean="0">
                <a:solidFill>
                  <a:srgbClr val="707070"/>
                </a:solidFill>
                <a:latin typeface="Arial"/>
                <a:cs typeface="Arial"/>
              </a:rPr>
              <a:t>.</a:t>
            </a:r>
            <a:r>
              <a:rPr sz="1400" spc="-204" dirty="0" smtClean="0">
                <a:solidFill>
                  <a:srgbClr val="707070"/>
                </a:solidFill>
                <a:latin typeface="Arial"/>
                <a:cs typeface="Arial"/>
              </a:rPr>
              <a:t>.</a:t>
            </a:r>
            <a:r>
              <a:rPr sz="1400" spc="-85" dirty="0" smtClean="0">
                <a:solidFill>
                  <a:srgbClr val="A3A3A3"/>
                </a:solidFill>
                <a:latin typeface="Arial"/>
                <a:cs typeface="Arial"/>
              </a:rPr>
              <a:t>..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0" name="object 210"/>
          <p:cNvSpPr txBox="1"/>
          <p:nvPr/>
        </p:nvSpPr>
        <p:spPr>
          <a:xfrm>
            <a:off x="4513579" y="3367023"/>
            <a:ext cx="369570" cy="360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50" spc="-270" dirty="0" smtClean="0">
                <a:solidFill>
                  <a:srgbClr val="A3A3A3"/>
                </a:solidFill>
                <a:latin typeface="Arial"/>
                <a:cs typeface="Arial"/>
              </a:rPr>
              <a:t>.</a:t>
            </a:r>
            <a:r>
              <a:rPr sz="1950" spc="-295" dirty="0" smtClean="0">
                <a:solidFill>
                  <a:srgbClr val="A3A3A3"/>
                </a:solidFill>
                <a:latin typeface="Arial"/>
                <a:cs typeface="Arial"/>
              </a:rPr>
              <a:t>.</a:t>
            </a:r>
            <a:r>
              <a:rPr sz="1575" spc="-367" baseline="26455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sz="1950" spc="-405" dirty="0" smtClean="0">
                <a:solidFill>
                  <a:srgbClr val="A3A3A3"/>
                </a:solidFill>
                <a:latin typeface="Arial"/>
                <a:cs typeface="Arial"/>
              </a:rPr>
              <a:t>.</a:t>
            </a:r>
            <a:r>
              <a:rPr sz="1575" spc="-195" baseline="26455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sz="1950" spc="-270" dirty="0" smtClean="0">
                <a:solidFill>
                  <a:srgbClr val="A3A3A3"/>
                </a:solidFill>
                <a:latin typeface="Arial"/>
                <a:cs typeface="Arial"/>
              </a:rPr>
              <a:t>. </a:t>
            </a:r>
            <a:r>
              <a:rPr sz="1950" spc="-195" dirty="0" smtClean="0">
                <a:solidFill>
                  <a:srgbClr val="A3A3A3"/>
                </a:solidFill>
                <a:latin typeface="Arial"/>
                <a:cs typeface="Arial"/>
              </a:rPr>
              <a:t> </a:t>
            </a:r>
            <a:r>
              <a:rPr sz="3000" b="1" spc="-480" baseline="-9722" dirty="0" smtClean="0">
                <a:solidFill>
                  <a:srgbClr val="8E8E8E"/>
                </a:solidFill>
                <a:latin typeface="Arial"/>
                <a:cs typeface="Arial"/>
              </a:rPr>
              <a:t>::</a:t>
            </a:r>
            <a:endParaRPr sz="3000" baseline="-9722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1998979" y="3515359"/>
            <a:ext cx="531495" cy="655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spc="1580" dirty="0" smtClean="0">
                <a:solidFill>
                  <a:srgbClr val="707070"/>
                </a:solidFill>
                <a:latin typeface="Courier New"/>
                <a:cs typeface="Courier New"/>
              </a:rPr>
              <a:t>L</a:t>
            </a:r>
            <a:endParaRPr sz="4000">
              <a:latin typeface="Courier New"/>
              <a:cs typeface="Courier New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4518152" y="3629152"/>
            <a:ext cx="149225" cy="1346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95" dirty="0" smtClean="0">
                <a:solidFill>
                  <a:srgbClr val="A3A3A3"/>
                </a:solidFill>
                <a:latin typeface="Times New Roman"/>
                <a:cs typeface="Times New Roman"/>
              </a:rPr>
              <a:t>.........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1276603" y="3729228"/>
            <a:ext cx="480059" cy="33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b="1" spc="-335" dirty="0" smtClean="0">
                <a:solidFill>
                  <a:srgbClr val="707070"/>
                </a:solidFill>
                <a:latin typeface="Arial"/>
                <a:cs typeface="Arial"/>
              </a:rPr>
              <a:t>.</a:t>
            </a:r>
            <a:r>
              <a:rPr sz="2100" b="1" spc="-380" dirty="0" smtClean="0">
                <a:solidFill>
                  <a:srgbClr val="707070"/>
                </a:solidFill>
                <a:latin typeface="Arial"/>
                <a:cs typeface="Arial"/>
              </a:rPr>
              <a:t>.</a:t>
            </a:r>
            <a:r>
              <a:rPr sz="2100" b="1" spc="-760" dirty="0" smtClean="0">
                <a:solidFill>
                  <a:srgbClr val="565656"/>
                </a:solidFill>
                <a:latin typeface="Arial"/>
                <a:cs typeface="Arial"/>
              </a:rPr>
              <a:t>F</a:t>
            </a:r>
            <a:r>
              <a:rPr sz="2100" b="1" spc="-305" dirty="0" smtClean="0">
                <a:solidFill>
                  <a:srgbClr val="8E8E8E"/>
                </a:solidFill>
                <a:latin typeface="Arial"/>
                <a:cs typeface="Arial"/>
              </a:rPr>
              <a:t>.</a:t>
            </a:r>
            <a:r>
              <a:rPr sz="2100" b="1" spc="-340" dirty="0" smtClean="0">
                <a:solidFill>
                  <a:srgbClr val="707070"/>
                </a:solidFill>
                <a:latin typeface="Arial"/>
                <a:cs typeface="Arial"/>
              </a:rPr>
              <a:t>.</a:t>
            </a:r>
            <a:r>
              <a:rPr sz="2100" b="1" spc="-415" dirty="0" smtClean="0">
                <a:solidFill>
                  <a:srgbClr val="8E8E8E"/>
                </a:solidFill>
                <a:latin typeface="Arial"/>
                <a:cs typeface="Arial"/>
              </a:rPr>
              <a:t>..</a:t>
            </a:r>
            <a:r>
              <a:rPr sz="2100" b="1" spc="-434" dirty="0" smtClean="0">
                <a:solidFill>
                  <a:srgbClr val="8E8E8E"/>
                </a:solidFill>
                <a:latin typeface="Arial"/>
                <a:cs typeface="Arial"/>
              </a:rPr>
              <a:t>.</a:t>
            </a:r>
            <a:r>
              <a:rPr sz="800" b="1" spc="5" dirty="0" smtClean="0">
                <a:solidFill>
                  <a:srgbClr val="8E8E8E"/>
                </a:solidFill>
                <a:latin typeface="Times New Roman"/>
                <a:cs typeface="Times New Roman"/>
              </a:rPr>
              <a:t>"tfl!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3041395" y="3995673"/>
            <a:ext cx="86995" cy="111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50" b="1" spc="114" dirty="0" smtClean="0">
                <a:solidFill>
                  <a:srgbClr val="8E8E8E"/>
                </a:solidFill>
                <a:latin typeface="Times New Roman"/>
                <a:cs typeface="Times New Roman"/>
              </a:rPr>
              <a:t>u</a:t>
            </a:r>
            <a:endParaRPr sz="650">
              <a:latin typeface="Times New Roman"/>
              <a:cs typeface="Times New Roman"/>
            </a:endParaRPr>
          </a:p>
        </p:txBody>
      </p:sp>
      <p:sp>
        <p:nvSpPr>
          <p:cNvPr id="215" name="object 215"/>
          <p:cNvSpPr txBox="1"/>
          <p:nvPr/>
        </p:nvSpPr>
        <p:spPr>
          <a:xfrm>
            <a:off x="3416300" y="3586733"/>
            <a:ext cx="518795" cy="491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150" b="1" spc="-1105" dirty="0" smtClean="0">
                <a:solidFill>
                  <a:srgbClr val="707070"/>
                </a:solidFill>
                <a:latin typeface="Times New Roman"/>
                <a:cs typeface="Times New Roman"/>
              </a:rPr>
              <a:t>00</a:t>
            </a:r>
            <a:r>
              <a:rPr sz="3150" b="1" spc="-260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3150" b="1" spc="-630" dirty="0" smtClean="0">
                <a:solidFill>
                  <a:srgbClr val="707070"/>
                </a:solidFill>
                <a:latin typeface="Times New Roman"/>
                <a:cs typeface="Times New Roman"/>
              </a:rPr>
              <a:t>:1:}</a:t>
            </a:r>
            <a:endParaRPr sz="3150">
              <a:latin typeface="Times New Roman"/>
              <a:cs typeface="Times New Roman"/>
            </a:endParaRPr>
          </a:p>
        </p:txBody>
      </p:sp>
      <p:sp>
        <p:nvSpPr>
          <p:cNvPr id="216" name="object 216"/>
          <p:cNvSpPr txBox="1"/>
          <p:nvPr/>
        </p:nvSpPr>
        <p:spPr>
          <a:xfrm>
            <a:off x="1404619" y="4014978"/>
            <a:ext cx="345440" cy="12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b="1" spc="90" dirty="0" smtClean="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sz="750" b="1" spc="70" dirty="0" smtClean="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sz="750" b="1" spc="-50" dirty="0" smtClean="0">
                <a:solidFill>
                  <a:srgbClr val="8E8E8E"/>
                </a:solidFill>
                <a:latin typeface="Times New Roman"/>
                <a:cs typeface="Times New Roman"/>
              </a:rPr>
              <a:t>"c'l'ri"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2108930" y="4007611"/>
            <a:ext cx="233045" cy="1193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00" b="1" i="1" spc="130" dirty="0" smtClean="0">
                <a:solidFill>
                  <a:srgbClr val="8E8E8E"/>
                </a:solidFill>
                <a:latin typeface="Times New Roman"/>
                <a:cs typeface="Times New Roman"/>
              </a:rPr>
              <a:t>6(</a:t>
            </a:r>
            <a:r>
              <a:rPr sz="700" b="1" i="1" spc="114" dirty="0" smtClean="0">
                <a:solidFill>
                  <a:srgbClr val="8E8E8E"/>
                </a:solidFill>
                <a:latin typeface="Times New Roman"/>
                <a:cs typeface="Times New Roman"/>
              </a:rPr>
              <a:t>i0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218" name="object 218"/>
          <p:cNvSpPr txBox="1"/>
          <p:nvPr/>
        </p:nvSpPr>
        <p:spPr>
          <a:xfrm>
            <a:off x="2003551" y="4094226"/>
            <a:ext cx="152400" cy="2171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50" b="1" spc="0" dirty="0" smtClean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r>
              <a:rPr sz="1350" b="1" spc="-515" dirty="0" smtClean="0">
                <a:solidFill>
                  <a:srgbClr val="212121"/>
                </a:solidFill>
                <a:latin typeface="Arial"/>
                <a:cs typeface="Arial"/>
              </a:rPr>
              <a:t>1</a:t>
            </a:r>
            <a:endParaRPr sz="1350">
              <a:latin typeface="Arial"/>
              <a:cs typeface="Arial"/>
            </a:endParaRPr>
          </a:p>
        </p:txBody>
      </p:sp>
      <p:sp>
        <p:nvSpPr>
          <p:cNvPr id="219" name="object 219"/>
          <p:cNvSpPr txBox="1"/>
          <p:nvPr/>
        </p:nvSpPr>
        <p:spPr>
          <a:xfrm>
            <a:off x="3544315" y="4106926"/>
            <a:ext cx="132715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70" dirty="0" smtClean="0">
                <a:solidFill>
                  <a:srgbClr val="707070"/>
                </a:solidFill>
                <a:latin typeface="Arial"/>
                <a:cs typeface="Arial"/>
              </a:rPr>
              <a:t>II</a:t>
            </a:r>
            <a:endParaRPr sz="1250">
              <a:latin typeface="Arial"/>
              <a:cs typeface="Arial"/>
            </a:endParaRPr>
          </a:p>
        </p:txBody>
      </p:sp>
      <p:sp>
        <p:nvSpPr>
          <p:cNvPr id="220" name="object 220"/>
          <p:cNvSpPr txBox="1"/>
          <p:nvPr/>
        </p:nvSpPr>
        <p:spPr>
          <a:xfrm>
            <a:off x="4541011" y="4019042"/>
            <a:ext cx="328295" cy="313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240665" algn="l"/>
              </a:tabLst>
            </a:pPr>
            <a:r>
              <a:rPr sz="1050" spc="30" dirty="0" smtClean="0">
                <a:solidFill>
                  <a:srgbClr val="707070"/>
                </a:solidFill>
                <a:latin typeface="Times New Roman"/>
                <a:cs typeface="Times New Roman"/>
              </a:rPr>
              <a:t>..	</a:t>
            </a:r>
            <a:r>
              <a:rPr sz="3075" spc="15" baseline="1355" dirty="0" smtClean="0">
                <a:solidFill>
                  <a:srgbClr val="8E8E8E"/>
                </a:solidFill>
                <a:latin typeface="Arial"/>
                <a:cs typeface="Arial"/>
              </a:rPr>
              <a:t>.</a:t>
            </a:r>
            <a:endParaRPr sz="3075" baseline="1355">
              <a:latin typeface="Arial"/>
              <a:cs typeface="Arial"/>
            </a:endParaRPr>
          </a:p>
        </p:txBody>
      </p:sp>
      <p:sp>
        <p:nvSpPr>
          <p:cNvPr id="221" name="object 221"/>
          <p:cNvSpPr txBox="1"/>
          <p:nvPr/>
        </p:nvSpPr>
        <p:spPr>
          <a:xfrm>
            <a:off x="2053844" y="4254754"/>
            <a:ext cx="106045" cy="156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spc="90" dirty="0" smtClean="0">
                <a:solidFill>
                  <a:srgbClr val="565656"/>
                </a:solidFill>
                <a:latin typeface="Arial"/>
                <a:cs typeface="Arial"/>
              </a:rPr>
              <a:t>I</a:t>
            </a:r>
            <a:r>
              <a:rPr sz="950" b="1" spc="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endParaRPr sz="950">
              <a:latin typeface="Arial"/>
              <a:cs typeface="Arial"/>
            </a:endParaRPr>
          </a:p>
        </p:txBody>
      </p:sp>
      <p:sp>
        <p:nvSpPr>
          <p:cNvPr id="222" name="object 222"/>
          <p:cNvSpPr txBox="1"/>
          <p:nvPr/>
        </p:nvSpPr>
        <p:spPr>
          <a:xfrm>
            <a:off x="3503167" y="4267454"/>
            <a:ext cx="18351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204" dirty="0" smtClean="0">
                <a:solidFill>
                  <a:srgbClr val="707070"/>
                </a:solidFill>
                <a:latin typeface="Arial"/>
                <a:cs typeface="Arial"/>
              </a:rPr>
              <a:t>Ill</a:t>
            </a:r>
            <a:endParaRPr sz="850">
              <a:latin typeface="Arial"/>
              <a:cs typeface="Arial"/>
            </a:endParaRPr>
          </a:p>
        </p:txBody>
      </p:sp>
      <p:sp>
        <p:nvSpPr>
          <p:cNvPr id="223" name="object 223"/>
          <p:cNvSpPr txBox="1"/>
          <p:nvPr/>
        </p:nvSpPr>
        <p:spPr>
          <a:xfrm>
            <a:off x="4541011" y="4273042"/>
            <a:ext cx="139065" cy="292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-225" dirty="0" smtClean="0">
                <a:solidFill>
                  <a:srgbClr val="A3A3A3"/>
                </a:solidFill>
                <a:latin typeface="Arial"/>
                <a:cs typeface="Arial"/>
              </a:rPr>
              <a:t>...</a:t>
            </a:r>
            <a:endParaRPr sz="1850">
              <a:latin typeface="Arial"/>
              <a:cs typeface="Arial"/>
            </a:endParaRPr>
          </a:p>
        </p:txBody>
      </p:sp>
      <p:sp>
        <p:nvSpPr>
          <p:cNvPr id="224" name="object 224"/>
          <p:cNvSpPr txBox="1"/>
          <p:nvPr/>
        </p:nvSpPr>
        <p:spPr>
          <a:xfrm>
            <a:off x="4541011" y="4383532"/>
            <a:ext cx="135890" cy="2711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00" spc="-140" dirty="0" smtClean="0">
                <a:solidFill>
                  <a:srgbClr val="A3A3A3"/>
                </a:solidFill>
                <a:latin typeface="Times New Roman"/>
                <a:cs typeface="Times New Roman"/>
              </a:rPr>
              <a:t>...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25" name="object 225"/>
          <p:cNvSpPr txBox="1"/>
          <p:nvPr/>
        </p:nvSpPr>
        <p:spPr>
          <a:xfrm>
            <a:off x="4541011" y="4581652"/>
            <a:ext cx="111760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-110" dirty="0" smtClean="0">
                <a:solidFill>
                  <a:srgbClr val="8E8E8E"/>
                </a:solidFill>
                <a:latin typeface="Arial"/>
                <a:cs typeface="Arial"/>
              </a:rPr>
              <a:t>.</a:t>
            </a:r>
            <a:r>
              <a:rPr sz="1400" spc="0" dirty="0" smtClean="0">
                <a:solidFill>
                  <a:srgbClr val="707070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1324501" y="5304282"/>
            <a:ext cx="396875" cy="26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-2392" baseline="13888" dirty="0" smtClean="0">
                <a:solidFill>
                  <a:srgbClr val="8E8E8E"/>
                </a:solidFill>
                <a:latin typeface="Arial"/>
                <a:cs typeface="Arial"/>
              </a:rPr>
              <a:t>«</a:t>
            </a:r>
            <a:r>
              <a:rPr sz="1650" spc="-290" dirty="0" smtClean="0">
                <a:solidFill>
                  <a:srgbClr val="8E8E8E"/>
                </a:solidFill>
                <a:latin typeface="Times New Roman"/>
                <a:cs typeface="Times New Roman"/>
              </a:rPr>
              <a:t>..</a:t>
            </a:r>
            <a:r>
              <a:rPr sz="1650" spc="-270" dirty="0" smtClean="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sz="1650" spc="-215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sz="1650" spc="-260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sz="2100" spc="-525" baseline="13888" dirty="0" smtClean="0">
                <a:solidFill>
                  <a:srgbClr val="8E8E8E"/>
                </a:solidFill>
                <a:latin typeface="Arial"/>
                <a:cs typeface="Arial"/>
              </a:rPr>
              <a:t>.</a:t>
            </a:r>
            <a:r>
              <a:rPr sz="1650" spc="-300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sz="2100" spc="-465" baseline="13888" dirty="0" smtClean="0">
                <a:solidFill>
                  <a:srgbClr val="8E8E8E"/>
                </a:solidFill>
                <a:latin typeface="Arial"/>
                <a:cs typeface="Arial"/>
              </a:rPr>
              <a:t>.</a:t>
            </a:r>
            <a:r>
              <a:rPr sz="1650" spc="-340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sz="2100" spc="-345" baseline="13888" dirty="0" smtClean="0">
                <a:solidFill>
                  <a:srgbClr val="8E8E8E"/>
                </a:solidFill>
                <a:latin typeface="Arial"/>
                <a:cs typeface="Arial"/>
              </a:rPr>
              <a:t>.</a:t>
            </a:r>
            <a:r>
              <a:rPr sz="2100" spc="-517" baseline="13888" dirty="0" smtClean="0">
                <a:solidFill>
                  <a:srgbClr val="8E8E8E"/>
                </a:solidFill>
                <a:latin typeface="Arial"/>
                <a:cs typeface="Arial"/>
              </a:rPr>
              <a:t>.</a:t>
            </a:r>
            <a:r>
              <a:rPr sz="1725" spc="-1027" baseline="16908" dirty="0" smtClean="0">
                <a:solidFill>
                  <a:srgbClr val="8E8E8E"/>
                </a:solidFill>
                <a:latin typeface="Arial"/>
                <a:cs typeface="Arial"/>
              </a:rPr>
              <a:t>&lt;</a:t>
            </a:r>
            <a:r>
              <a:rPr sz="1650" spc="330" dirty="0" smtClean="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2515616" y="5178552"/>
            <a:ext cx="457200" cy="332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spc="-130" dirty="0" smtClean="0">
                <a:solidFill>
                  <a:srgbClr val="565656"/>
                </a:solidFill>
                <a:latin typeface="Times New Roman"/>
                <a:cs typeface="Times New Roman"/>
              </a:rPr>
              <a:t>.</a:t>
            </a:r>
            <a:r>
              <a:rPr sz="2100" spc="-310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sz="2100" spc="-455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sz="800" spc="-165" dirty="0" smtClean="0">
                <a:solidFill>
                  <a:srgbClr val="8E8E8E"/>
                </a:solidFill>
                <a:latin typeface="Times New Roman"/>
                <a:cs typeface="Times New Roman"/>
              </a:rPr>
              <a:t>-</a:t>
            </a:r>
            <a:r>
              <a:rPr sz="800" spc="-120" dirty="0" smtClean="0">
                <a:solidFill>
                  <a:srgbClr val="707070"/>
                </a:solidFill>
                <a:latin typeface="Times New Roman"/>
                <a:cs typeface="Times New Roman"/>
              </a:rPr>
              <a:t>..,; </a:t>
            </a:r>
            <a:r>
              <a:rPr sz="800" spc="-70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800" spc="-90" dirty="0" smtClean="0">
                <a:solidFill>
                  <a:srgbClr val="A3A3A3"/>
                </a:solidFill>
                <a:latin typeface="Times New Roman"/>
                <a:cs typeface="Times New Roman"/>
              </a:rPr>
              <a:t>-</a:t>
            </a:r>
            <a:r>
              <a:rPr sz="800" spc="-40" dirty="0" smtClean="0">
                <a:solidFill>
                  <a:srgbClr val="565656"/>
                </a:solidFill>
                <a:latin typeface="Times New Roman"/>
                <a:cs typeface="Times New Roman"/>
              </a:rPr>
              <a:t>,</a:t>
            </a:r>
            <a:r>
              <a:rPr sz="800" spc="25" dirty="0" smtClean="0">
                <a:solidFill>
                  <a:srgbClr val="565656"/>
                </a:solidFill>
                <a:latin typeface="Times New Roman"/>
                <a:cs typeface="Times New Roman"/>
              </a:rPr>
              <a:t>.</a:t>
            </a:r>
            <a:r>
              <a:rPr sz="800" spc="-90" dirty="0" smtClean="0">
                <a:solidFill>
                  <a:srgbClr val="565656"/>
                </a:solidFill>
                <a:latin typeface="Times New Roman"/>
                <a:cs typeface="Times New Roman"/>
              </a:rPr>
              <a:t>.</a:t>
            </a:r>
            <a:r>
              <a:rPr sz="800" spc="-105" dirty="0" smtClean="0">
                <a:solidFill>
                  <a:srgbClr val="565656"/>
                </a:solidFill>
                <a:latin typeface="Times New Roman"/>
                <a:cs typeface="Times New Roman"/>
              </a:rPr>
              <a:t>.</a:t>
            </a:r>
            <a:r>
              <a:rPr sz="1250" spc="-409" dirty="0" smtClean="0">
                <a:solidFill>
                  <a:srgbClr val="B3B3B3"/>
                </a:solidFill>
                <a:latin typeface="Times New Roman"/>
                <a:cs typeface="Times New Roman"/>
              </a:rPr>
              <a:t>-</a:t>
            </a:r>
            <a:r>
              <a:rPr sz="800" spc="-40" dirty="0" smtClean="0">
                <a:solidFill>
                  <a:srgbClr val="565656"/>
                </a:solidFill>
                <a:latin typeface="Times New Roman"/>
                <a:cs typeface="Times New Roman"/>
              </a:rPr>
              <a:t>.</a:t>
            </a:r>
            <a:r>
              <a:rPr sz="1250" spc="140" dirty="0" smtClean="0">
                <a:solidFill>
                  <a:srgbClr val="8E8E8E"/>
                </a:solidFill>
                <a:latin typeface="Times New Roman"/>
                <a:cs typeface="Times New Roman"/>
              </a:rPr>
              <a:t>/.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3772915" y="5139435"/>
            <a:ext cx="605790" cy="3657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15" baseline="-20833" dirty="0" smtClean="0">
                <a:solidFill>
                  <a:srgbClr val="8E8E8E"/>
                </a:solidFill>
                <a:latin typeface="Arial"/>
                <a:cs typeface="Arial"/>
              </a:rPr>
              <a:t>7  </a:t>
            </a:r>
            <a:r>
              <a:rPr sz="1200" b="1" spc="-127" baseline="-20833" dirty="0" smtClean="0">
                <a:solidFill>
                  <a:srgbClr val="8E8E8E"/>
                </a:solidFill>
                <a:latin typeface="Arial"/>
                <a:cs typeface="Arial"/>
              </a:rPr>
              <a:t> </a:t>
            </a:r>
            <a:r>
              <a:rPr sz="950" b="1" spc="-60" dirty="0" smtClean="0">
                <a:solidFill>
                  <a:srgbClr val="707070"/>
                </a:solidFill>
                <a:latin typeface="Times New Roman"/>
                <a:cs typeface="Times New Roman"/>
              </a:rPr>
              <a:t>4..,.</a:t>
            </a:r>
            <a:r>
              <a:rPr sz="950" b="1" spc="-105" dirty="0" smtClean="0">
                <a:solidFill>
                  <a:srgbClr val="707070"/>
                </a:solidFill>
                <a:latin typeface="Times New Roman"/>
                <a:cs typeface="Times New Roman"/>
              </a:rPr>
              <a:t>,</a:t>
            </a:r>
            <a:r>
              <a:rPr sz="950" b="1" spc="-135" dirty="0" smtClean="0">
                <a:solidFill>
                  <a:srgbClr val="707070"/>
                </a:solidFill>
                <a:latin typeface="Times New Roman"/>
                <a:cs typeface="Times New Roman"/>
              </a:rPr>
              <a:t>...  </a:t>
            </a:r>
            <a:r>
              <a:rPr sz="2300" spc="-150" dirty="0" smtClean="0">
                <a:solidFill>
                  <a:srgbClr val="3B3B3B"/>
                </a:solidFill>
                <a:latin typeface="Times New Roman"/>
                <a:cs typeface="Times New Roman"/>
              </a:rPr>
              <a:t>.</a:t>
            </a:r>
            <a:r>
              <a:rPr sz="2300" spc="-365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sz="2300" spc="-434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sz="1550" spc="-95" dirty="0" smtClean="0">
                <a:solidFill>
                  <a:srgbClr val="707070"/>
                </a:solidFill>
                <a:latin typeface="Arial"/>
                <a:cs typeface="Arial"/>
              </a:rPr>
              <a:t>.,</a:t>
            </a:r>
            <a:endParaRPr sz="1550">
              <a:latin typeface="Arial"/>
              <a:cs typeface="Arial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1148588" y="5556503"/>
            <a:ext cx="224790" cy="239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1145" dirty="0" smtClean="0">
                <a:solidFill>
                  <a:srgbClr val="707070"/>
                </a:solidFill>
                <a:latin typeface="Arial"/>
                <a:cs typeface="Arial"/>
              </a:rPr>
              <a:t>I</a:t>
            </a:r>
            <a:endParaRPr sz="1500">
              <a:latin typeface="Arial"/>
              <a:cs typeface="Arial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4806188" y="1270761"/>
            <a:ext cx="104775" cy="345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714"/>
              </a:lnSpc>
            </a:pPr>
            <a:r>
              <a:rPr sz="2325" spc="-787" baseline="1792" dirty="0" smtClean="0">
                <a:solidFill>
                  <a:srgbClr val="8E8E8E"/>
                </a:solidFill>
                <a:latin typeface="Arial"/>
                <a:cs typeface="Arial"/>
              </a:rPr>
              <a:t>-</a:t>
            </a:r>
            <a:r>
              <a:rPr sz="1400" spc="-85" dirty="0" smtClean="0">
                <a:solidFill>
                  <a:srgbClr val="8E8E8E"/>
                </a:solidFill>
                <a:latin typeface="Arial"/>
                <a:cs typeface="Arial"/>
              </a:rPr>
              <a:t>..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ts val="910"/>
              </a:lnSpc>
            </a:pPr>
            <a:r>
              <a:rPr sz="1050" spc="30" dirty="0" smtClean="0">
                <a:solidFill>
                  <a:srgbClr val="8E8E8E"/>
                </a:solidFill>
                <a:latin typeface="Times New Roman"/>
                <a:cs typeface="Times New Roman"/>
              </a:rPr>
              <a:t>..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6346952" y="1320800"/>
            <a:ext cx="273685" cy="345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-670" dirty="0" smtClean="0">
                <a:solidFill>
                  <a:srgbClr val="3B3B3B"/>
                </a:solidFill>
                <a:latin typeface="Arial"/>
                <a:cs typeface="Arial"/>
              </a:rPr>
              <a:t>n++</a:t>
            </a:r>
            <a:endParaRPr sz="2200">
              <a:latin typeface="Arial"/>
              <a:cs typeface="Arial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5930900" y="1520697"/>
            <a:ext cx="694690" cy="428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975" b="1" spc="-735" baseline="15723" dirty="0" smtClean="0">
                <a:solidFill>
                  <a:srgbClr val="707070"/>
                </a:solidFill>
                <a:latin typeface="Arial"/>
                <a:cs typeface="Arial"/>
              </a:rPr>
              <a:t>·</a:t>
            </a:r>
            <a:r>
              <a:rPr sz="3975" b="1" spc="-630" baseline="15723" dirty="0" smtClean="0">
                <a:solidFill>
                  <a:srgbClr val="565656"/>
                </a:solidFill>
                <a:latin typeface="Arial"/>
                <a:cs typeface="Arial"/>
              </a:rPr>
              <a:t>l</a:t>
            </a:r>
            <a:r>
              <a:rPr sz="2750" spc="-180" dirty="0" smtClean="0">
                <a:solidFill>
                  <a:srgbClr val="707070"/>
                </a:solidFill>
                <a:latin typeface="Arial"/>
                <a:cs typeface="Arial"/>
              </a:rPr>
              <a:t>'</a:t>
            </a:r>
            <a:r>
              <a:rPr sz="975" b="1" spc="-525" baseline="64102" dirty="0" smtClean="0">
                <a:solidFill>
                  <a:srgbClr val="565656"/>
                </a:solidFill>
                <a:latin typeface="Times New Roman"/>
                <a:cs typeface="Times New Roman"/>
              </a:rPr>
              <a:t>•</a:t>
            </a:r>
            <a:r>
              <a:rPr sz="2750" spc="-600" dirty="0" smtClean="0">
                <a:solidFill>
                  <a:srgbClr val="8E8E8E"/>
                </a:solidFill>
                <a:latin typeface="Arial"/>
                <a:cs typeface="Arial"/>
              </a:rPr>
              <a:t>·</a:t>
            </a:r>
            <a:r>
              <a:rPr sz="975" b="1" spc="-187" baseline="64102" dirty="0" smtClean="0">
                <a:solidFill>
                  <a:srgbClr val="707070"/>
                </a:solidFill>
                <a:latin typeface="Times New Roman"/>
                <a:cs typeface="Times New Roman"/>
              </a:rPr>
              <a:t>•</a:t>
            </a:r>
            <a:r>
              <a:rPr sz="975" b="1" spc="-705" baseline="64102" dirty="0" smtClean="0">
                <a:solidFill>
                  <a:srgbClr val="8E8E8E"/>
                </a:solidFill>
                <a:latin typeface="Times New Roman"/>
                <a:cs typeface="Times New Roman"/>
              </a:rPr>
              <a:t>v</a:t>
            </a:r>
            <a:r>
              <a:rPr sz="1450" spc="-185" dirty="0" smtClean="0">
                <a:solidFill>
                  <a:srgbClr val="8E8E8E"/>
                </a:solidFill>
                <a:latin typeface="Times New Roman"/>
                <a:cs typeface="Times New Roman"/>
              </a:rPr>
              <a:t>....</a:t>
            </a:r>
            <a:r>
              <a:rPr sz="1450" spc="-195" dirty="0" smtClean="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sz="1450" spc="-250" dirty="0" smtClean="0">
                <a:solidFill>
                  <a:srgbClr val="565656"/>
                </a:solidFill>
                <a:latin typeface="Times New Roman"/>
                <a:cs typeface="Times New Roman"/>
              </a:rPr>
              <a:t>..</a:t>
            </a:r>
            <a:r>
              <a:rPr sz="1450" spc="-240" dirty="0" smtClean="0">
                <a:solidFill>
                  <a:srgbClr val="565656"/>
                </a:solidFill>
                <a:latin typeface="Times New Roman"/>
                <a:cs typeface="Times New Roman"/>
              </a:rPr>
              <a:t>.</a:t>
            </a:r>
            <a:r>
              <a:rPr sz="1450" spc="-50" dirty="0" smtClean="0">
                <a:solidFill>
                  <a:srgbClr val="707070"/>
                </a:solidFill>
                <a:latin typeface="Times New Roman"/>
                <a:cs typeface="Times New Roman"/>
              </a:rPr>
              <a:t>.</a:t>
            </a:r>
            <a:r>
              <a:rPr sz="1300" spc="-330" dirty="0" smtClean="0">
                <a:solidFill>
                  <a:srgbClr val="8E8E8E"/>
                </a:solidFill>
                <a:latin typeface="Arial"/>
                <a:cs typeface="Arial"/>
              </a:rPr>
              <a:t>_</a:t>
            </a:r>
            <a:r>
              <a:rPr sz="975" b="1" spc="690" baseline="64102" dirty="0" smtClean="0">
                <a:solidFill>
                  <a:srgbClr val="8E8E8E"/>
                </a:solidFill>
                <a:latin typeface="Times New Roman"/>
                <a:cs typeface="Times New Roman"/>
              </a:rPr>
              <a:t>-</a:t>
            </a:r>
            <a:r>
              <a:rPr sz="2850" b="1" spc="-765" baseline="21929" dirty="0" smtClean="0">
                <a:solidFill>
                  <a:srgbClr val="565656"/>
                </a:solidFill>
                <a:latin typeface="Arial"/>
                <a:cs typeface="Arial"/>
              </a:rPr>
              <a:t>J</a:t>
            </a:r>
            <a:endParaRPr sz="2850" baseline="21929">
              <a:latin typeface="Arial"/>
              <a:cs typeface="Arial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6447535" y="1761997"/>
            <a:ext cx="81915" cy="142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105" dirty="0" smtClean="0">
                <a:solidFill>
                  <a:srgbClr val="8E8E8E"/>
                </a:solidFill>
                <a:latin typeface="Times New Roman"/>
                <a:cs typeface="Times New Roman"/>
              </a:rPr>
              <a:t>....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4806188" y="1956561"/>
            <a:ext cx="72390" cy="2482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50" spc="-150" dirty="0" smtClean="0">
                <a:solidFill>
                  <a:srgbClr val="8E8E8E"/>
                </a:solidFill>
                <a:latin typeface="Times New Roman"/>
                <a:cs typeface="Times New Roman"/>
              </a:rPr>
              <a:t>-</a:t>
            </a:r>
            <a:endParaRPr sz="1550">
              <a:latin typeface="Times New Roman"/>
              <a:cs typeface="Times New Roman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5706871" y="2057908"/>
            <a:ext cx="72390" cy="88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0" b="1" spc="40" dirty="0" smtClean="0">
                <a:solidFill>
                  <a:srgbClr val="8E8E8E"/>
                </a:solidFill>
                <a:latin typeface="Arial"/>
                <a:cs typeface="Arial"/>
              </a:rPr>
              <a:t>jl</a:t>
            </a:r>
            <a:endParaRPr sz="500">
              <a:latin typeface="Arial"/>
              <a:cs typeface="Arial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5930900" y="2506217"/>
            <a:ext cx="135890" cy="26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i="1" spc="472" baseline="69444" dirty="0" smtClean="0">
                <a:solidFill>
                  <a:srgbClr val="707070"/>
                </a:solidFill>
                <a:latin typeface="Arial"/>
                <a:cs typeface="Arial"/>
              </a:rPr>
              <a:t>I</a:t>
            </a:r>
            <a:r>
              <a:rPr sz="1650" spc="-195" dirty="0" smtClean="0">
                <a:solidFill>
                  <a:srgbClr val="565656"/>
                </a:solidFill>
                <a:latin typeface="Times New Roman"/>
                <a:cs typeface="Times New Roman"/>
              </a:rPr>
              <a:t>..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6223508" y="2502153"/>
            <a:ext cx="99060" cy="202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15" dirty="0" smtClean="0">
                <a:solidFill>
                  <a:srgbClr val="707070"/>
                </a:solidFill>
                <a:latin typeface="Times New Roman"/>
                <a:cs typeface="Times New Roman"/>
              </a:rPr>
              <a:t>e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4778755" y="2714752"/>
            <a:ext cx="8699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195" dirty="0" smtClean="0">
                <a:solidFill>
                  <a:srgbClr val="A3A3A3"/>
                </a:solidFill>
                <a:latin typeface="Arial"/>
                <a:cs typeface="Arial"/>
              </a:rPr>
              <a:t>"</a:t>
            </a:r>
            <a:endParaRPr sz="800">
              <a:latin typeface="Arial"/>
              <a:cs typeface="Arial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5935471" y="2584450"/>
            <a:ext cx="180340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865" dirty="0" smtClean="0">
                <a:solidFill>
                  <a:srgbClr val="707070"/>
                </a:solidFill>
                <a:latin typeface="Arial"/>
                <a:cs typeface="Arial"/>
              </a:rPr>
              <a:t>,</a:t>
            </a:r>
            <a:endParaRPr sz="1250">
              <a:latin typeface="Arial"/>
              <a:cs typeface="Arial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5915053" y="2719070"/>
            <a:ext cx="175260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-644" baseline="25252" dirty="0" smtClean="0">
                <a:solidFill>
                  <a:srgbClr val="565656"/>
                </a:solidFill>
                <a:latin typeface="Courier New"/>
                <a:cs typeface="Courier New"/>
              </a:rPr>
              <a:t>,</a:t>
            </a:r>
            <a:r>
              <a:rPr sz="1450" spc="-100" dirty="0" smtClean="0">
                <a:solidFill>
                  <a:srgbClr val="707070"/>
                </a:solidFill>
                <a:latin typeface="Arial"/>
                <a:cs typeface="Arial"/>
              </a:rPr>
              <a:t>.,</a:t>
            </a:r>
            <a:endParaRPr sz="145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4774184" y="2925064"/>
            <a:ext cx="9906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290" dirty="0" smtClean="0">
                <a:solidFill>
                  <a:srgbClr val="8E8E8E"/>
                </a:solidFill>
                <a:latin typeface="Arial"/>
                <a:cs typeface="Arial"/>
              </a:rPr>
              <a:t>"</a:t>
            </a:r>
            <a:endParaRPr sz="800"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5935471" y="2678938"/>
            <a:ext cx="160655" cy="519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350" i="1" spc="-260" dirty="0" smtClean="0">
                <a:solidFill>
                  <a:srgbClr val="707070"/>
                </a:solidFill>
                <a:latin typeface="Arial"/>
                <a:cs typeface="Arial"/>
              </a:rPr>
              <a:t>'.</a:t>
            </a:r>
            <a:endParaRPr sz="3350">
              <a:latin typeface="Arial"/>
              <a:cs typeface="Arial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6525259" y="2935478"/>
            <a:ext cx="218440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spc="1130" dirty="0" smtClean="0">
                <a:solidFill>
                  <a:srgbClr val="707070"/>
                </a:solidFill>
                <a:latin typeface="Times New Roman"/>
                <a:cs typeface="Times New Roman"/>
              </a:rPr>
              <a:t>!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6525259" y="3103879"/>
            <a:ext cx="218440" cy="210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1080" dirty="0" smtClean="0">
                <a:solidFill>
                  <a:srgbClr val="565656"/>
                </a:solidFill>
                <a:latin typeface="Times New Roman"/>
                <a:cs typeface="Times New Roman"/>
              </a:rPr>
              <a:t>!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4769611" y="3165347"/>
            <a:ext cx="140970" cy="2374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spc="-750" baseline="1851" dirty="0" smtClean="0">
                <a:solidFill>
                  <a:srgbClr val="8E8E8E"/>
                </a:solidFill>
                <a:latin typeface="Times New Roman"/>
                <a:cs typeface="Times New Roman"/>
              </a:rPr>
              <a:t>·</a:t>
            </a:r>
            <a:r>
              <a:rPr sz="1150" spc="-35" dirty="0" smtClean="0">
                <a:solidFill>
                  <a:srgbClr val="8E8E8E"/>
                </a:solidFill>
                <a:latin typeface="Arial"/>
                <a:cs typeface="Arial"/>
              </a:rPr>
              <a:t>.</a:t>
            </a:r>
            <a:r>
              <a:rPr sz="1400" spc="-225" dirty="0" smtClean="0">
                <a:solidFill>
                  <a:srgbClr val="8E8E8E"/>
                </a:solidFill>
                <a:latin typeface="Arial"/>
                <a:cs typeface="Arial"/>
              </a:rPr>
              <a:t>.</a:t>
            </a:r>
            <a:r>
              <a:rPr sz="2250" spc="-547" baseline="1851" dirty="0" smtClean="0">
                <a:solidFill>
                  <a:srgbClr val="8E8E8E"/>
                </a:solidFill>
                <a:latin typeface="Times New Roman"/>
                <a:cs typeface="Times New Roman"/>
              </a:rPr>
              <a:t>-</a:t>
            </a:r>
            <a:r>
              <a:rPr sz="1400" spc="-85" dirty="0" smtClean="0">
                <a:solidFill>
                  <a:srgbClr val="8E8E8E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6525259" y="3251708"/>
            <a:ext cx="210820" cy="3003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900" spc="925" dirty="0" smtClean="0">
                <a:solidFill>
                  <a:srgbClr val="565656"/>
                </a:solidFill>
                <a:latin typeface="Arial"/>
                <a:cs typeface="Arial"/>
              </a:rPr>
              <a:t>I</a:t>
            </a:r>
            <a:endParaRPr sz="1900">
              <a:latin typeface="Arial"/>
              <a:cs typeface="Arial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4774184" y="3205226"/>
            <a:ext cx="135890" cy="32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-270" dirty="0" smtClean="0">
                <a:solidFill>
                  <a:srgbClr val="8E8E8E"/>
                </a:solidFill>
                <a:latin typeface="Arial"/>
                <a:cs typeface="Arial"/>
              </a:rPr>
              <a:t>.</a:t>
            </a:r>
            <a:r>
              <a:rPr sz="2050" spc="-270" dirty="0" smtClean="0">
                <a:solidFill>
                  <a:srgbClr val="A3A3A3"/>
                </a:solidFill>
                <a:latin typeface="Arial"/>
                <a:cs typeface="Arial"/>
              </a:rPr>
              <a:t>..</a:t>
            </a:r>
            <a:endParaRPr sz="2050">
              <a:latin typeface="Arial"/>
              <a:cs typeface="Arial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5213096" y="3412744"/>
            <a:ext cx="79375" cy="314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spc="-690" dirty="0" smtClean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6168644" y="3585209"/>
            <a:ext cx="161290" cy="2781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b="1" spc="-495" dirty="0" smtClean="0">
                <a:solidFill>
                  <a:srgbClr val="707070"/>
                </a:solidFill>
                <a:latin typeface="Courier New"/>
                <a:cs typeface="Courier New"/>
              </a:rPr>
              <a:t>e</a:t>
            </a:r>
            <a:r>
              <a:rPr sz="1650" b="1" spc="-430" dirty="0" smtClean="0">
                <a:solidFill>
                  <a:srgbClr val="565656"/>
                </a:solidFill>
                <a:latin typeface="Courier New"/>
                <a:cs typeface="Courier New"/>
              </a:rPr>
              <a:t>t</a:t>
            </a:r>
            <a:endParaRPr sz="1650">
              <a:latin typeface="Courier New"/>
              <a:cs typeface="Courier New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6525259" y="3430270"/>
            <a:ext cx="210820" cy="337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50" spc="860" dirty="0" smtClean="0">
                <a:solidFill>
                  <a:srgbClr val="565656"/>
                </a:solidFill>
                <a:latin typeface="Arial"/>
                <a:cs typeface="Arial"/>
              </a:rPr>
              <a:t>I</a:t>
            </a:r>
            <a:endParaRPr sz="2150">
              <a:latin typeface="Arial"/>
              <a:cs typeface="Arial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4769611" y="3642359"/>
            <a:ext cx="493395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50520" algn="l"/>
              </a:tabLst>
            </a:pPr>
            <a:r>
              <a:rPr sz="1200" spc="-5" dirty="0" smtClean="0">
                <a:solidFill>
                  <a:srgbClr val="8E8E8E"/>
                </a:solidFill>
                <a:latin typeface="Times New Roman"/>
                <a:cs typeface="Times New Roman"/>
              </a:rPr>
              <a:t>..	</a:t>
            </a:r>
            <a:r>
              <a:rPr sz="1200" b="1" spc="-235" dirty="0" smtClean="0">
                <a:solidFill>
                  <a:srgbClr val="707070"/>
                </a:solidFill>
                <a:latin typeface="Times New Roman"/>
                <a:cs typeface="Times New Roman"/>
              </a:rPr>
              <a:t>I</a:t>
            </a:r>
            <a:r>
              <a:rPr sz="1200" b="1" spc="-70" dirty="0" smtClean="0">
                <a:solidFill>
                  <a:srgbClr val="707070"/>
                </a:solidFill>
                <a:latin typeface="Times New Roman"/>
                <a:cs typeface="Times New Roman"/>
              </a:rPr>
              <a:t> </a:t>
            </a:r>
            <a:r>
              <a:rPr sz="1200" b="1" spc="-185" dirty="0" smtClean="0">
                <a:solidFill>
                  <a:srgbClr val="3B3B3B"/>
                </a:solidFill>
                <a:latin typeface="Times New Roman"/>
                <a:cs typeface="Times New Roman"/>
              </a:rPr>
              <a:t>l</a:t>
            </a:r>
            <a:r>
              <a:rPr sz="1200" b="1" spc="-60" dirty="0" smtClean="0">
                <a:solidFill>
                  <a:srgbClr val="3B3B3B"/>
                </a:solidFill>
                <a:latin typeface="Times New Roman"/>
                <a:cs typeface="Times New Roman"/>
              </a:rPr>
              <a:t> </a:t>
            </a:r>
            <a:r>
              <a:rPr sz="1200" b="1" spc="-185" dirty="0" smtClean="0"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7479728" y="3648455"/>
            <a:ext cx="840740" cy="5568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050" spc="-170" dirty="0" smtClean="0">
                <a:solidFill>
                  <a:srgbClr val="707070"/>
                </a:solidFill>
                <a:latin typeface="Arial"/>
                <a:cs typeface="Arial"/>
              </a:rPr>
              <a:t>i</a:t>
            </a:r>
            <a:r>
              <a:rPr sz="3050" spc="-395" dirty="0" smtClean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3050" spc="-420" dirty="0" smtClean="0">
                <a:solidFill>
                  <a:srgbClr val="707070"/>
                </a:solidFill>
                <a:latin typeface="Arial"/>
                <a:cs typeface="Arial"/>
              </a:rPr>
              <a:t>t:.</a:t>
            </a:r>
            <a:r>
              <a:rPr sz="3050" spc="-490" dirty="0" smtClean="0">
                <a:solidFill>
                  <a:srgbClr val="707070"/>
                </a:solidFill>
                <a:latin typeface="Arial"/>
                <a:cs typeface="Arial"/>
              </a:rPr>
              <a:t>:</a:t>
            </a:r>
            <a:r>
              <a:rPr sz="3050" spc="-425" dirty="0" smtClean="0">
                <a:solidFill>
                  <a:srgbClr val="8E8E8E"/>
                </a:solidFill>
                <a:latin typeface="Arial"/>
                <a:cs typeface="Arial"/>
              </a:rPr>
              <a:t>.</a:t>
            </a:r>
            <a:r>
              <a:rPr sz="3050" spc="45" dirty="0" smtClean="0">
                <a:solidFill>
                  <a:srgbClr val="565656"/>
                </a:solidFill>
                <a:latin typeface="Arial"/>
                <a:cs typeface="Arial"/>
              </a:rPr>
              <a:t>:</a:t>
            </a:r>
            <a:r>
              <a:rPr sz="3600" spc="-1019" dirty="0" smtClean="0">
                <a:solidFill>
                  <a:srgbClr val="707070"/>
                </a:solidFill>
                <a:latin typeface="Arial"/>
                <a:cs typeface="Arial"/>
              </a:rPr>
              <a:t>·</a:t>
            </a:r>
            <a:r>
              <a:rPr sz="3600" spc="200" dirty="0" smtClean="0">
                <a:solidFill>
                  <a:srgbClr val="565656"/>
                </a:solidFill>
                <a:latin typeface="Arial"/>
                <a:cs typeface="Arial"/>
              </a:rPr>
              <a:t>:t</a:t>
            </a:r>
            <a:endParaRPr sz="3600">
              <a:latin typeface="Arial"/>
              <a:cs typeface="Arial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4943347" y="3669029"/>
            <a:ext cx="845185" cy="488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150" b="1" spc="-1255" dirty="0" smtClean="0">
                <a:solidFill>
                  <a:srgbClr val="707070"/>
                </a:solidFill>
                <a:latin typeface="Arial"/>
                <a:cs typeface="Arial"/>
              </a:rPr>
              <a:t>a</a:t>
            </a:r>
            <a:r>
              <a:rPr sz="3150" b="1" spc="-615" dirty="0" smtClean="0">
                <a:solidFill>
                  <a:srgbClr val="3B3B3B"/>
                </a:solidFill>
                <a:latin typeface="Arial"/>
                <a:cs typeface="Arial"/>
              </a:rPr>
              <a:t>l</a:t>
            </a:r>
            <a:r>
              <a:rPr sz="3150" b="1" spc="-465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3150" b="1" spc="605" dirty="0" smtClean="0">
                <a:solidFill>
                  <a:srgbClr val="8E8E8E"/>
                </a:solidFill>
                <a:latin typeface="Arial"/>
                <a:cs typeface="Arial"/>
              </a:rPr>
              <a:t>:</a:t>
            </a:r>
            <a:r>
              <a:rPr sz="3150" b="1" spc="409" dirty="0" smtClean="0">
                <a:solidFill>
                  <a:srgbClr val="8E8E8E"/>
                </a:solidFill>
                <a:latin typeface="Arial"/>
                <a:cs typeface="Arial"/>
              </a:rPr>
              <a:t>=</a:t>
            </a:r>
            <a:r>
              <a:rPr sz="3150" b="1" spc="-470" dirty="0" smtClean="0">
                <a:solidFill>
                  <a:srgbClr val="3B3B3B"/>
                </a:solidFill>
                <a:latin typeface="Arial"/>
                <a:cs typeface="Arial"/>
              </a:rPr>
              <a:t>r:</a:t>
            </a:r>
            <a:endParaRPr sz="3150">
              <a:latin typeface="Arial"/>
              <a:cs typeface="Arial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6232652" y="3732276"/>
            <a:ext cx="197485" cy="239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spc="930" dirty="0" smtClean="0">
                <a:solidFill>
                  <a:srgbClr val="565656"/>
                </a:solidFill>
                <a:latin typeface="Arial"/>
                <a:cs typeface="Arial"/>
              </a:rPr>
              <a:t>I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5930900" y="3896105"/>
            <a:ext cx="121920" cy="26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-70" dirty="0" smtClean="0">
                <a:solidFill>
                  <a:srgbClr val="565656"/>
                </a:solidFill>
                <a:latin typeface="Times New Roman"/>
                <a:cs typeface="Times New Roman"/>
              </a:rPr>
              <a:t>§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6520688" y="4011421"/>
            <a:ext cx="94615" cy="2787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spc="-270" dirty="0" smtClean="0">
                <a:solidFill>
                  <a:srgbClr val="707070"/>
                </a:solidFill>
                <a:latin typeface="Times New Roman"/>
                <a:cs typeface="Times New Roman"/>
              </a:rPr>
              <a:t>ti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5427979" y="4084066"/>
            <a:ext cx="146685" cy="201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spc="80" dirty="0" smtClean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1250" spc="170" dirty="0" smtClean="0">
                <a:solidFill>
                  <a:srgbClr val="565656"/>
                </a:solidFill>
                <a:latin typeface="Arial"/>
                <a:cs typeface="Arial"/>
              </a:rPr>
              <a:t>I</a:t>
            </a:r>
            <a:endParaRPr sz="1250">
              <a:latin typeface="Arial"/>
              <a:cs typeface="Arial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5930900" y="4125467"/>
            <a:ext cx="99060" cy="2406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00" b="1" spc="75" dirty="0" smtClean="0">
                <a:solidFill>
                  <a:srgbClr val="565656"/>
                </a:solidFill>
                <a:latin typeface="Times New Roman"/>
                <a:cs typeface="Times New Roman"/>
              </a:rPr>
              <a:t>t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7375652" y="4138167"/>
            <a:ext cx="691515" cy="2247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309245" algn="l"/>
                <a:tab pos="624840" algn="l"/>
              </a:tabLst>
            </a:pPr>
            <a:r>
              <a:rPr sz="1300" b="1" spc="-365" dirty="0" smtClean="0">
                <a:solidFill>
                  <a:srgbClr val="707070"/>
                </a:solidFill>
                <a:latin typeface="Times New Roman"/>
                <a:cs typeface="Times New Roman"/>
              </a:rPr>
              <a:t>c</a:t>
            </a:r>
            <a:r>
              <a:rPr sz="1300" b="1" spc="-300" dirty="0" smtClean="0">
                <a:solidFill>
                  <a:srgbClr val="707070"/>
                </a:solidFill>
                <a:latin typeface="Times New Roman"/>
                <a:cs typeface="Times New Roman"/>
              </a:rPr>
              <a:t>1</a:t>
            </a:r>
            <a:r>
              <a:rPr sz="1300" b="1" spc="105" dirty="0" smtClean="0">
                <a:solidFill>
                  <a:srgbClr val="8E8E8E"/>
                </a:solidFill>
                <a:latin typeface="Times New Roman"/>
                <a:cs typeface="Times New Roman"/>
              </a:rPr>
              <a:t>l	</a:t>
            </a:r>
            <a:r>
              <a:rPr sz="1050" spc="-265" dirty="0" smtClean="0">
                <a:solidFill>
                  <a:srgbClr val="212121"/>
                </a:solidFill>
                <a:latin typeface="Times New Roman"/>
                <a:cs typeface="Times New Roman"/>
              </a:rPr>
              <a:t>j</a:t>
            </a:r>
            <a:r>
              <a:rPr sz="1050" spc="-10" dirty="0" smtClean="0">
                <a:solidFill>
                  <a:srgbClr val="212121"/>
                </a:solidFill>
                <a:latin typeface="Times New Roman"/>
                <a:cs typeface="Times New Roman"/>
              </a:rPr>
              <a:t> </a:t>
            </a:r>
            <a:r>
              <a:rPr sz="1050" spc="95" dirty="0" smtClean="0">
                <a:latin typeface="Times New Roman"/>
                <a:cs typeface="Times New Roman"/>
              </a:rPr>
              <a:t>l	</a:t>
            </a:r>
            <a:r>
              <a:rPr sz="1400" b="1" spc="-360" dirty="0" smtClean="0">
                <a:solidFill>
                  <a:srgbClr val="565656"/>
                </a:solidFill>
                <a:latin typeface="Arial"/>
                <a:cs typeface="Arial"/>
              </a:rPr>
              <a:t>J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4774184" y="4125976"/>
            <a:ext cx="109855" cy="314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229" dirty="0" smtClean="0">
                <a:solidFill>
                  <a:srgbClr val="8E8E8E"/>
                </a:solidFill>
                <a:latin typeface="Arial"/>
                <a:cs typeface="Arial"/>
              </a:rPr>
              <a:t>..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5441696" y="4263644"/>
            <a:ext cx="113664" cy="1187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00" spc="145" dirty="0" smtClean="0">
                <a:solidFill>
                  <a:srgbClr val="3B3B3B"/>
                </a:solidFill>
                <a:latin typeface="Arial"/>
                <a:cs typeface="Arial"/>
              </a:rPr>
              <a:t>II</a:t>
            </a:r>
            <a:endParaRPr sz="700">
              <a:latin typeface="Arial"/>
              <a:cs typeface="Arial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5917184" y="4230370"/>
            <a:ext cx="158115" cy="2025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-95" dirty="0" smtClean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1250" spc="-145" dirty="0" smtClean="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sz="1250" spc="-130" dirty="0" smtClean="0">
                <a:solidFill>
                  <a:srgbClr val="8E8E8E"/>
                </a:solidFill>
                <a:latin typeface="Times New Roman"/>
                <a:cs typeface="Times New Roman"/>
              </a:rPr>
              <a:t>.</a:t>
            </a:r>
            <a:r>
              <a:rPr sz="1250" spc="-45" dirty="0" smtClean="0">
                <a:solidFill>
                  <a:srgbClr val="707070"/>
                </a:solidFill>
                <a:latin typeface="Times New Roman"/>
                <a:cs typeface="Times New Roman"/>
              </a:rPr>
              <a:t>..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4769611" y="4176267"/>
            <a:ext cx="117475" cy="3149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200" dirty="0" smtClean="0">
                <a:solidFill>
                  <a:srgbClr val="A3A3A3"/>
                </a:solidFill>
                <a:latin typeface="Arial"/>
                <a:cs typeface="Arial"/>
              </a:rPr>
              <a:t>..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7768843" y="4329938"/>
            <a:ext cx="165735" cy="1873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50" b="1" i="1" spc="135" dirty="0" smtClean="0">
                <a:solidFill>
                  <a:srgbClr val="3B3B3B"/>
                </a:solidFill>
                <a:latin typeface="Times New Roman"/>
                <a:cs typeface="Times New Roman"/>
              </a:rPr>
              <a:t>r-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8011159" y="4541520"/>
            <a:ext cx="158750" cy="1035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830" dirty="0" smtClean="0">
                <a:solidFill>
                  <a:srgbClr val="707070"/>
                </a:solidFill>
                <a:latin typeface="Arial"/>
                <a:cs typeface="Arial"/>
              </a:rPr>
              <a:t>I</a:t>
            </a:r>
            <a:endParaRPr sz="600">
              <a:latin typeface="Arial"/>
              <a:cs typeface="Arial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4774184" y="4334509"/>
            <a:ext cx="110489" cy="32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50" spc="-240" dirty="0" smtClean="0">
                <a:solidFill>
                  <a:srgbClr val="8E8E8E"/>
                </a:solidFill>
                <a:latin typeface="Arial"/>
                <a:cs typeface="Arial"/>
              </a:rPr>
              <a:t>..</a:t>
            </a:r>
            <a:endParaRPr sz="2050">
              <a:latin typeface="Arial"/>
              <a:cs typeface="Arial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5930900" y="4581905"/>
            <a:ext cx="130810" cy="1270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50" b="1" i="1" spc="70" dirty="0" smtClean="0">
                <a:solidFill>
                  <a:srgbClr val="8E8E8E"/>
                </a:solidFill>
                <a:latin typeface="Times New Roman"/>
                <a:cs typeface="Times New Roman"/>
              </a:rPr>
              <a:t>,tt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4769611" y="4530344"/>
            <a:ext cx="135890" cy="2101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-40" dirty="0" smtClean="0">
                <a:solidFill>
                  <a:srgbClr val="8E8E8E"/>
                </a:solidFill>
                <a:latin typeface="Times New Roman"/>
                <a:cs typeface="Times New Roman"/>
              </a:rPr>
              <a:t>...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7015410" y="4851145"/>
            <a:ext cx="521970" cy="322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50" spc="2765" dirty="0" smtClean="0">
                <a:solidFill>
                  <a:srgbClr val="565656"/>
                </a:solidFill>
                <a:latin typeface="Arial"/>
                <a:cs typeface="Arial"/>
              </a:rPr>
              <a:t>1</a:t>
            </a:r>
            <a:endParaRPr sz="2050">
              <a:latin typeface="Arial"/>
              <a:cs typeface="Arial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4774184" y="4607305"/>
            <a:ext cx="134620" cy="2317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50" spc="-55" dirty="0" smtClean="0">
                <a:solidFill>
                  <a:srgbClr val="8E8E8E"/>
                </a:solidFill>
                <a:latin typeface="Arial"/>
                <a:cs typeface="Arial"/>
              </a:rPr>
              <a:t>·-</a:t>
            </a:r>
            <a:endParaRPr sz="1450">
              <a:latin typeface="Arial"/>
              <a:cs typeface="Arial"/>
            </a:endParaRPr>
          </a:p>
        </p:txBody>
      </p:sp>
      <p:sp>
        <p:nvSpPr>
          <p:cNvPr id="271" name="object 271"/>
          <p:cNvSpPr txBox="1"/>
          <p:nvPr/>
        </p:nvSpPr>
        <p:spPr>
          <a:xfrm>
            <a:off x="5985764" y="4545329"/>
            <a:ext cx="81280" cy="263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-195" dirty="0" smtClean="0">
                <a:solidFill>
                  <a:srgbClr val="707070"/>
                </a:solidFill>
                <a:latin typeface="Times New Roman"/>
                <a:cs typeface="Times New Roman"/>
              </a:rPr>
              <a:t>..</a:t>
            </a:r>
            <a:endParaRPr sz="1650">
              <a:latin typeface="Times New Roman"/>
              <a:cs typeface="Times New Roman"/>
            </a:endParaRPr>
          </a:p>
        </p:txBody>
      </p:sp>
      <p:sp>
        <p:nvSpPr>
          <p:cNvPr id="272" name="object 272"/>
          <p:cNvSpPr txBox="1"/>
          <p:nvPr/>
        </p:nvSpPr>
        <p:spPr>
          <a:xfrm>
            <a:off x="7956295" y="4732020"/>
            <a:ext cx="84455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210" dirty="0" smtClean="0">
                <a:solidFill>
                  <a:srgbClr val="8E8E8E"/>
                </a:solidFill>
                <a:latin typeface="Arial"/>
                <a:cs typeface="Arial"/>
              </a:rPr>
              <a:t>\</a:t>
            </a:r>
            <a:endParaRPr sz="900">
              <a:latin typeface="Arial"/>
              <a:cs typeface="Arial"/>
            </a:endParaRPr>
          </a:p>
        </p:txBody>
      </p:sp>
      <p:sp>
        <p:nvSpPr>
          <p:cNvPr id="273" name="object 273"/>
          <p:cNvSpPr txBox="1"/>
          <p:nvPr/>
        </p:nvSpPr>
        <p:spPr>
          <a:xfrm>
            <a:off x="6872731" y="5291582"/>
            <a:ext cx="85090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spc="-120" dirty="0" smtClean="0">
                <a:solidFill>
                  <a:srgbClr val="707070"/>
                </a:solidFill>
                <a:latin typeface="Arial"/>
                <a:cs typeface="Arial"/>
              </a:rPr>
              <a:t>f</a:t>
            </a:r>
            <a:endParaRPr sz="1750">
              <a:latin typeface="Arial"/>
              <a:cs typeface="Arial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7369254" y="5389626"/>
            <a:ext cx="292100" cy="165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575" b="1" spc="-37" baseline="13227" dirty="0" smtClean="0">
                <a:solidFill>
                  <a:srgbClr val="565656"/>
                </a:solidFill>
                <a:latin typeface="Arial"/>
                <a:cs typeface="Arial"/>
              </a:rPr>
              <a:t>l</a:t>
            </a:r>
            <a:r>
              <a:rPr sz="750" spc="20" dirty="0" smtClean="0">
                <a:solidFill>
                  <a:srgbClr val="3B3B3B"/>
                </a:solidFill>
                <a:latin typeface="Times New Roman"/>
                <a:cs typeface="Times New Roman"/>
              </a:rPr>
              <a:t>I&gt;-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7297928" y="5459983"/>
            <a:ext cx="9779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b="1" spc="-25" dirty="0" smtClean="0">
                <a:solidFill>
                  <a:srgbClr val="565656"/>
                </a:solidFill>
                <a:latin typeface="Arial"/>
                <a:cs typeface="Arial"/>
              </a:rPr>
              <a:t>!i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7508240" y="5524753"/>
            <a:ext cx="26733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b="1" spc="85" dirty="0" smtClean="0">
                <a:solidFill>
                  <a:srgbClr val="3B3B3B"/>
                </a:solidFill>
                <a:latin typeface="Arial"/>
                <a:cs typeface="Arial"/>
              </a:rPr>
              <a:t>1&gt;--</a:t>
            </a:r>
            <a:endParaRPr sz="850">
              <a:latin typeface="Arial"/>
              <a:cs typeface="Arial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7421371" y="5619750"/>
            <a:ext cx="89535" cy="1765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819"/>
              </a:lnSpc>
            </a:pPr>
            <a:r>
              <a:rPr sz="750" b="1" i="1" spc="10" dirty="0" smtClean="0">
                <a:solidFill>
                  <a:srgbClr val="565656"/>
                </a:solidFill>
                <a:latin typeface="Arial"/>
                <a:cs typeface="Arial"/>
              </a:rPr>
              <a:t>-l</a:t>
            </a:r>
            <a:endParaRPr sz="750">
              <a:latin typeface="Arial"/>
              <a:cs typeface="Arial"/>
            </a:endParaRPr>
          </a:p>
          <a:p>
            <a:pPr marL="12700">
              <a:lnSpc>
                <a:spcPts val="470"/>
              </a:lnSpc>
            </a:pPr>
            <a:r>
              <a:rPr sz="550" b="1" spc="-30" dirty="0" smtClean="0">
                <a:solidFill>
                  <a:srgbClr val="565656"/>
                </a:solidFill>
                <a:latin typeface="Times New Roman"/>
                <a:cs typeface="Times New Roman"/>
              </a:rPr>
              <a:t>lol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9" name="object 279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1" name="object 281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Pen</a:t>
            </a:r>
            <a:r>
              <a:rPr sz="800" i="1" spc="-5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B3B3B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latin typeface="Arial"/>
                <a:cs typeface="Arial"/>
              </a:rPr>
              <a:t>um</a:t>
            </a:r>
            <a:r>
              <a:rPr sz="800" i="1" spc="-50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Pro </a:t>
            </a:r>
            <a:r>
              <a:rPr sz="800" i="1" spc="-40" dirty="0" smtClean="0">
                <a:latin typeface="Arial"/>
                <a:cs typeface="Arial"/>
              </a:rPr>
              <a:t>P</a:t>
            </a:r>
            <a:r>
              <a:rPr sz="800" i="1" spc="15" dirty="0" smtClean="0">
                <a:solidFill>
                  <a:srgbClr val="212121"/>
                </a:solidFill>
                <a:latin typeface="Arial"/>
                <a:cs typeface="Arial"/>
              </a:rPr>
              <a:t>r</a:t>
            </a:r>
            <a:r>
              <a:rPr sz="800" i="1" spc="-15" dirty="0" smtClean="0">
                <a:latin typeface="Arial"/>
                <a:cs typeface="Arial"/>
              </a:rPr>
              <a:t>ocessor,</a:t>
            </a:r>
            <a:r>
              <a:rPr sz="800" i="1" spc="55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Pentium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I</a:t>
            </a:r>
            <a:r>
              <a:rPr sz="800" i="1" spc="-60" dirty="0" smtClean="0"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i="1" spc="10" dirty="0" smtClean="0">
                <a:latin typeface="Arial"/>
                <a:cs typeface="Arial"/>
              </a:rPr>
              <a:t>P</a:t>
            </a:r>
            <a:r>
              <a:rPr sz="800" i="1" spc="-70" dirty="0" smtClean="0">
                <a:latin typeface="Arial"/>
                <a:cs typeface="Arial"/>
              </a:rPr>
              <a:t>e</a:t>
            </a:r>
            <a:r>
              <a:rPr sz="800" i="1" spc="-15" dirty="0" smtClean="0">
                <a:solidFill>
                  <a:srgbClr val="212121"/>
                </a:solidFill>
                <a:latin typeface="Arial"/>
                <a:cs typeface="Arial"/>
              </a:rPr>
              <a:t>n</a:t>
            </a:r>
            <a:r>
              <a:rPr sz="800" i="1" spc="5" dirty="0" smtClean="0">
                <a:latin typeface="Arial"/>
                <a:cs typeface="Arial"/>
              </a:rPr>
              <a:t>tium, </a:t>
            </a:r>
            <a:r>
              <a:rPr sz="800" i="1" spc="-15" dirty="0" smtClean="0"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latin typeface="Arial"/>
                <a:cs typeface="Arial"/>
              </a:rPr>
              <a:t>and</a:t>
            </a:r>
            <a:r>
              <a:rPr sz="800" i="1" spc="1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Core2</a:t>
            </a:r>
            <a:r>
              <a:rPr sz="800" i="1" spc="45" dirty="0" smtClean="0">
                <a:latin typeface="Arial"/>
                <a:cs typeface="Arial"/>
              </a:rPr>
              <a:t> </a:t>
            </a:r>
            <a:r>
              <a:rPr sz="800" i="1" spc="-25" dirty="0" smtClean="0">
                <a:latin typeface="Arial"/>
                <a:cs typeface="Arial"/>
              </a:rPr>
              <a:t>with</a:t>
            </a:r>
            <a:r>
              <a:rPr sz="800" i="1" spc="1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64-bit</a:t>
            </a:r>
            <a:r>
              <a:rPr sz="800" i="1" spc="5" dirty="0" smtClean="0">
                <a:latin typeface="Arial"/>
                <a:cs typeface="Arial"/>
              </a:rPr>
              <a:t> </a:t>
            </a:r>
            <a:r>
              <a:rPr sz="800" i="1" spc="-10" dirty="0" smtClean="0"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latin typeface="Arial"/>
                <a:cs typeface="Arial"/>
              </a:rPr>
              <a:t>Architectur</a:t>
            </a:r>
            <a:r>
              <a:rPr sz="800" i="1" spc="90" dirty="0" smtClean="0"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latin typeface="Arial"/>
                <a:cs typeface="Arial"/>
              </a:rPr>
              <a:t>Programmin</a:t>
            </a:r>
            <a:r>
              <a:rPr sz="800" i="1" spc="6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latin typeface="Arial"/>
                <a:cs typeface="Arial"/>
              </a:rPr>
              <a:t>and</a:t>
            </a:r>
            <a:r>
              <a:rPr sz="800" i="1" spc="-25" dirty="0" smtClean="0">
                <a:latin typeface="Arial"/>
                <a:cs typeface="Arial"/>
              </a:rPr>
              <a:t> </a:t>
            </a:r>
            <a:r>
              <a:rPr sz="800" i="1" spc="35" dirty="0" smtClean="0">
                <a:latin typeface="Arial"/>
                <a:cs typeface="Arial"/>
              </a:rPr>
              <a:t>Interfacin</a:t>
            </a:r>
            <a:r>
              <a:rPr sz="800" i="1" spc="5" dirty="0" smtClean="0"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Eighth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Edition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Barry</a:t>
            </a:r>
            <a:r>
              <a:rPr sz="850" spc="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B.</a:t>
            </a:r>
            <a:r>
              <a:rPr sz="850" spc="6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latin typeface="Arial"/>
                <a:cs typeface="Arial"/>
              </a:rPr>
              <a:t>Upper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Saddle</a:t>
            </a:r>
            <a:r>
              <a:rPr sz="850" spc="105" dirty="0" smtClean="0">
                <a:latin typeface="Arial"/>
                <a:cs typeface="Arial"/>
              </a:rPr>
              <a:t> </a:t>
            </a:r>
            <a:r>
              <a:rPr sz="850" spc="0" dirty="0" smtClean="0">
                <a:latin typeface="Arial"/>
                <a:cs typeface="Arial"/>
              </a:rPr>
              <a:t>River,</a:t>
            </a:r>
            <a:r>
              <a:rPr sz="850" spc="90" dirty="0" smtClean="0">
                <a:latin typeface="Arial"/>
                <a:cs typeface="Arial"/>
              </a:rPr>
              <a:t> </a:t>
            </a:r>
            <a:r>
              <a:rPr sz="850" spc="30" dirty="0" smtClean="0">
                <a:latin typeface="Arial"/>
                <a:cs typeface="Arial"/>
              </a:rPr>
              <a:t>New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Jersey</a:t>
            </a:r>
            <a:r>
              <a:rPr sz="850" spc="40" dirty="0" smtClean="0">
                <a:latin typeface="Arial"/>
                <a:cs typeface="Arial"/>
              </a:rPr>
              <a:t> </a:t>
            </a:r>
            <a:r>
              <a:rPr sz="850" spc="25" dirty="0" smtClean="0">
                <a:latin typeface="Arial"/>
                <a:cs typeface="Arial"/>
              </a:rPr>
              <a:t>07458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114" dirty="0" smtClean="0">
                <a:latin typeface="Arial"/>
                <a:cs typeface="Arial"/>
              </a:rPr>
              <a:t>·All</a:t>
            </a:r>
            <a:r>
              <a:rPr sz="850" spc="-85" dirty="0" smtClean="0">
                <a:latin typeface="Arial"/>
                <a:cs typeface="Arial"/>
              </a:rPr>
              <a:t> </a:t>
            </a:r>
            <a:r>
              <a:rPr sz="850" spc="20" dirty="0" smtClean="0">
                <a:latin typeface="Arial"/>
                <a:cs typeface="Arial"/>
              </a:rPr>
              <a:t>rights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865124" y="6299200"/>
            <a:ext cx="399097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-65" dirty="0" smtClean="0">
                <a:latin typeface="Arial"/>
                <a:cs typeface="Arial"/>
              </a:rPr>
              <a:t>T</a:t>
            </a:r>
            <a:r>
              <a:rPr sz="800" i="1" spc="55" dirty="0" smtClean="0">
                <a:solidFill>
                  <a:srgbClr val="212121"/>
                </a:solidFill>
                <a:latin typeface="Arial"/>
                <a:cs typeface="Arial"/>
              </a:rPr>
              <a:t>h</a:t>
            </a:r>
            <a:r>
              <a:rPr sz="800" i="1" spc="125" dirty="0" smtClean="0">
                <a:latin typeface="Arial"/>
                <a:cs typeface="Arial"/>
              </a:rPr>
              <a:t>e</a:t>
            </a:r>
            <a:r>
              <a:rPr sz="800" i="1" spc="-80" dirty="0" smtClean="0">
                <a:latin typeface="Arial"/>
                <a:cs typeface="Arial"/>
              </a:rPr>
              <a:t> </a:t>
            </a:r>
            <a:r>
              <a:rPr sz="800" i="1" spc="60" dirty="0" smtClean="0">
                <a:latin typeface="Arial"/>
                <a:cs typeface="Arial"/>
              </a:rPr>
              <a:t>Intel</a:t>
            </a:r>
            <a:r>
              <a:rPr sz="800" i="1" spc="-110" dirty="0" smtClean="0">
                <a:latin typeface="Arial"/>
                <a:cs typeface="Arial"/>
              </a:rPr>
              <a:t> </a:t>
            </a:r>
            <a:r>
              <a:rPr sz="800" i="1" spc="40" dirty="0" smtClean="0">
                <a:latin typeface="Arial"/>
                <a:cs typeface="Arial"/>
              </a:rPr>
              <a:t>Microprocessors:</a:t>
            </a:r>
            <a:r>
              <a:rPr sz="800" i="1" spc="85" dirty="0" smtClean="0"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80861808</a:t>
            </a:r>
            <a:r>
              <a:rPr sz="800" i="1" spc="-50" dirty="0" smtClean="0"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latin typeface="Arial"/>
                <a:cs typeface="Arial"/>
              </a:rPr>
              <a:t>80186180188, </a:t>
            </a:r>
            <a:r>
              <a:rPr sz="800" i="1" spc="-70" dirty="0" smtClean="0">
                <a:latin typeface="Arial"/>
                <a:cs typeface="Arial"/>
              </a:rPr>
              <a:t> </a:t>
            </a:r>
            <a:r>
              <a:rPr sz="800" i="1" spc="-5" dirty="0" smtClean="0">
                <a:latin typeface="Arial"/>
                <a:cs typeface="Arial"/>
              </a:rPr>
              <a:t>80286,</a:t>
            </a:r>
            <a:r>
              <a:rPr sz="800" i="1" spc="65" dirty="0" smtClean="0">
                <a:latin typeface="Arial"/>
                <a:cs typeface="Arial"/>
              </a:rPr>
              <a:t> </a:t>
            </a:r>
            <a:r>
              <a:rPr sz="800" i="1" spc="0" dirty="0" smtClean="0">
                <a:latin typeface="Arial"/>
                <a:cs typeface="Arial"/>
              </a:rPr>
              <a:t>8038</a:t>
            </a:r>
            <a:r>
              <a:rPr sz="800" i="1" spc="-90" dirty="0" smtClean="0"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B3B3B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B3B3B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80486</a:t>
            </a:r>
            <a:r>
              <a:rPr sz="800" i="1" spc="-45" dirty="0" smtClean="0">
                <a:latin typeface="Arial"/>
                <a:cs typeface="Arial"/>
              </a:rPr>
              <a:t> </a:t>
            </a:r>
            <a:r>
              <a:rPr sz="800" i="1" spc="5" dirty="0" smtClean="0">
                <a:latin typeface="Arial"/>
                <a:cs typeface="Arial"/>
              </a:rPr>
              <a:t>Pen</a:t>
            </a:r>
            <a:r>
              <a:rPr sz="800" i="1" spc="-40" dirty="0" smtClean="0"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12121"/>
                </a:solidFill>
                <a:latin typeface="Arial"/>
                <a:cs typeface="Arial"/>
              </a:rPr>
              <a:t>i</a:t>
            </a:r>
            <a:r>
              <a:rPr sz="800" i="1" spc="-15" dirty="0" smtClean="0">
                <a:latin typeface="Arial"/>
                <a:cs typeface="Arial"/>
              </a:rPr>
              <a:t>u</a:t>
            </a:r>
            <a:r>
              <a:rPr sz="800" i="1" spc="50" dirty="0" smtClean="0">
                <a:solidFill>
                  <a:srgbClr val="212121"/>
                </a:solidFill>
                <a:latin typeface="Arial"/>
                <a:cs typeface="Arial"/>
              </a:rPr>
              <a:t>m</a:t>
            </a:r>
            <a:r>
              <a:rPr sz="800" i="1" spc="-35" dirty="0" smtClean="0">
                <a:latin typeface="Arial"/>
                <a:cs typeface="Arial"/>
              </a:rPr>
              <a:t>,</a:t>
            </a:r>
            <a:endParaRPr sz="800">
              <a:latin typeface="Arial"/>
              <a:cs typeface="Arial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latin typeface="Arial"/>
                <a:cs typeface="Arial"/>
              </a:rPr>
              <a:t>Copyright</a:t>
            </a:r>
            <a:r>
              <a:rPr sz="850" spc="45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©2009</a:t>
            </a:r>
            <a:r>
              <a:rPr sz="850" spc="95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by</a:t>
            </a:r>
            <a:r>
              <a:rPr sz="850" spc="70" dirty="0" smtClean="0">
                <a:latin typeface="Arial"/>
                <a:cs typeface="Arial"/>
              </a:rPr>
              <a:t> </a:t>
            </a:r>
            <a:r>
              <a:rPr sz="850" spc="5" dirty="0" smtClean="0">
                <a:latin typeface="Arial"/>
                <a:cs typeface="Arial"/>
              </a:rPr>
              <a:t>Pearson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15" dirty="0" smtClean="0">
                <a:latin typeface="Arial"/>
                <a:cs typeface="Arial"/>
              </a:rPr>
              <a:t>Education,</a:t>
            </a:r>
            <a:r>
              <a:rPr sz="850" spc="85" dirty="0" smtClean="0">
                <a:latin typeface="Arial"/>
                <a:cs typeface="Arial"/>
              </a:rPr>
              <a:t> </a:t>
            </a:r>
            <a:r>
              <a:rPr sz="850" spc="10" dirty="0" smtClean="0"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195945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exer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rol 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the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</a:t>
            </a:r>
            <a:r>
              <a:rPr sz="3200" spc="-5" dirty="0" smtClean="0">
                <a:latin typeface="Arial"/>
                <a:cs typeface="Arial"/>
              </a:rPr>
              <a:t>X</a:t>
            </a:r>
            <a:r>
              <a:rPr sz="3200" spc="-10" dirty="0" smtClean="0">
                <a:latin typeface="Arial"/>
                <a:cs typeface="Arial"/>
              </a:rPr>
              <a:t>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12163"/>
            <a:ext cx="8535035" cy="39325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78613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rin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DMA</a:t>
            </a:r>
            <a:r>
              <a:rPr sz="2800" spc="-14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(A</a:t>
            </a:r>
            <a:r>
              <a:rPr sz="2800" spc="-30" dirty="0" smtClean="0">
                <a:latin typeface="Arial"/>
                <a:cs typeface="Arial"/>
              </a:rPr>
              <a:t>E</a:t>
            </a:r>
            <a:r>
              <a:rPr sz="2800" spc="-25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=</a:t>
            </a:r>
            <a:r>
              <a:rPr sz="2800" spc="-15" dirty="0" smtClean="0">
                <a:latin typeface="Arial"/>
                <a:cs typeface="Arial"/>
              </a:rPr>
              <a:t>1</a:t>
            </a:r>
            <a:r>
              <a:rPr sz="2800" spc="-10" dirty="0" smtClean="0">
                <a:latin typeface="Arial"/>
                <a:cs typeface="Arial"/>
              </a:rPr>
              <a:t>),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tc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16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6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&amp;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 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dis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mu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exe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(E)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la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ches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now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ide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-15" dirty="0" smtClean="0">
                <a:latin typeface="Arial"/>
                <a:cs typeface="Arial"/>
              </a:rPr>
              <a:t>dre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bits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5" dirty="0" smtClean="0">
                <a:latin typeface="Arial"/>
                <a:cs typeface="Arial"/>
              </a:rPr>
              <a:t>A</a:t>
            </a:r>
            <a:r>
              <a:rPr sz="2775" spc="15" baseline="-25525" dirty="0" smtClean="0">
                <a:latin typeface="Arial"/>
                <a:cs typeface="Arial"/>
              </a:rPr>
              <a:t>19</a:t>
            </a:r>
            <a:r>
              <a:rPr sz="2800" spc="-15" dirty="0" smtClean="0">
                <a:latin typeface="Arial"/>
                <a:cs typeface="Arial"/>
              </a:rPr>
              <a:t>–</a:t>
            </a:r>
            <a:r>
              <a:rPr sz="2800" spc="-25" dirty="0" smtClean="0">
                <a:latin typeface="Arial"/>
                <a:cs typeface="Arial"/>
              </a:rPr>
              <a:t>A</a:t>
            </a:r>
            <a:r>
              <a:rPr sz="2775" spc="15" baseline="-25525" dirty="0" smtClean="0">
                <a:latin typeface="Arial"/>
                <a:cs typeface="Arial"/>
              </a:rPr>
              <a:t>16</a:t>
            </a:r>
            <a:r>
              <a:rPr sz="2775" spc="359" baseline="-255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A</a:t>
            </a:r>
            <a:r>
              <a:rPr sz="2775" spc="15" baseline="-25525" dirty="0" smtClean="0">
                <a:latin typeface="Arial"/>
                <a:cs typeface="Arial"/>
              </a:rPr>
              <a:t>15</a:t>
            </a:r>
            <a:r>
              <a:rPr sz="2800" spc="-15" dirty="0" smtClean="0">
                <a:latin typeface="Arial"/>
                <a:cs typeface="Arial"/>
              </a:rPr>
              <a:t>–</a:t>
            </a:r>
            <a:r>
              <a:rPr sz="2800" spc="-25" dirty="0" smtClean="0">
                <a:latin typeface="Arial"/>
                <a:cs typeface="Arial"/>
              </a:rPr>
              <a:t>A</a:t>
            </a:r>
            <a:r>
              <a:rPr sz="2775" spc="15" baseline="-25525" dirty="0" smtClean="0">
                <a:latin typeface="Arial"/>
                <a:cs typeface="Arial"/>
              </a:rPr>
              <a:t>8</a:t>
            </a:r>
            <a:endParaRPr sz="2775" baseline="-25525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marR="25082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Ad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ress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its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150" spc="15" baseline="-25132" dirty="0" smtClean="0">
                <a:latin typeface="Arial"/>
                <a:cs typeface="Arial"/>
              </a:rPr>
              <a:t>7</a:t>
            </a:r>
            <a:r>
              <a:rPr sz="3200" spc="-10" dirty="0" smtClean="0">
                <a:latin typeface="Arial"/>
                <a:cs typeface="Arial"/>
              </a:rPr>
              <a:t>–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150" spc="15" baseline="-25132" dirty="0" smtClean="0">
                <a:latin typeface="Arial"/>
                <a:cs typeface="Arial"/>
              </a:rPr>
              <a:t>0 </a:t>
            </a:r>
            <a:r>
              <a:rPr sz="3150" spc="-419" baseline="-25132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vided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ctly 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823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 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7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Me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20" dirty="0" smtClean="0">
                <a:latin typeface="Arial"/>
                <a:cs typeface="Arial"/>
              </a:rPr>
              <a:t>or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r>
              <a:rPr sz="4000" b="1" spc="-15" dirty="0" smtClean="0">
                <a:latin typeface="Arial"/>
                <a:cs typeface="Arial"/>
              </a:rPr>
              <a:t>-t</a:t>
            </a:r>
            <a:r>
              <a:rPr sz="4000" b="1" spc="-30" dirty="0" smtClean="0">
                <a:latin typeface="Arial"/>
                <a:cs typeface="Arial"/>
              </a:rPr>
              <a:t>o</a:t>
            </a:r>
            <a:r>
              <a:rPr sz="4000" b="1" spc="-5" dirty="0" smtClean="0">
                <a:latin typeface="Arial"/>
                <a:cs typeface="Arial"/>
              </a:rPr>
              <a:t>-</a:t>
            </a:r>
            <a:r>
              <a:rPr sz="4000" b="1" spc="-30" dirty="0" smtClean="0">
                <a:latin typeface="Arial"/>
                <a:cs typeface="Arial"/>
              </a:rPr>
              <a:t>Memory</a:t>
            </a:r>
            <a:r>
              <a:rPr sz="4000" b="1" spc="65" dirty="0" smtClean="0">
                <a:latin typeface="Arial"/>
                <a:cs typeface="Arial"/>
              </a:rPr>
              <a:t> </a:t>
            </a:r>
            <a:r>
              <a:rPr sz="4000" b="1" spc="-250" dirty="0" smtClean="0">
                <a:latin typeface="Arial"/>
                <a:cs typeface="Arial"/>
              </a:rPr>
              <a:t>T</a:t>
            </a:r>
            <a:r>
              <a:rPr sz="4000" b="1" spc="-20" dirty="0" smtClean="0">
                <a:latin typeface="Arial"/>
                <a:cs typeface="Arial"/>
              </a:rPr>
              <a:t>ransfer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wi</a:t>
            </a:r>
            <a:r>
              <a:rPr sz="4000" b="1" spc="-10" dirty="0" smtClean="0">
                <a:latin typeface="Arial"/>
                <a:cs typeface="Arial"/>
              </a:rPr>
              <a:t>t</a:t>
            </a:r>
            <a:r>
              <a:rPr sz="4000" b="1" spc="-25" dirty="0" smtClean="0">
                <a:latin typeface="Arial"/>
                <a:cs typeface="Arial"/>
              </a:rPr>
              <a:t>h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ts val="4760"/>
              </a:lnSpc>
            </a:pPr>
            <a:r>
              <a:rPr sz="4000" b="1" spc="-20" dirty="0" smtClean="0">
                <a:latin typeface="Arial"/>
                <a:cs typeface="Arial"/>
              </a:rPr>
              <a:t>the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8237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542796"/>
            <a:ext cx="8690610" cy="45446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7493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-mem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transfer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mu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more 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werful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cally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ted MOVSB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structi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9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138620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0" dirty="0" smtClean="0">
                <a:latin typeface="Arial"/>
                <a:cs typeface="Arial"/>
              </a:rPr>
              <a:t>st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ern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chip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ets </a:t>
            </a:r>
            <a:r>
              <a:rPr sz="2800" spc="-20" dirty="0" smtClean="0">
                <a:latin typeface="Arial"/>
                <a:cs typeface="Arial"/>
              </a:rPr>
              <a:t>do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ot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sup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20" dirty="0" smtClean="0">
                <a:latin typeface="Arial"/>
                <a:cs typeface="Arial"/>
              </a:rPr>
              <a:t> mem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y-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5" dirty="0" smtClean="0">
                <a:latin typeface="Arial"/>
                <a:cs typeface="Arial"/>
              </a:rPr>
              <a:t>mem</a:t>
            </a:r>
            <a:r>
              <a:rPr sz="2800" spc="-15" dirty="0" smtClean="0">
                <a:latin typeface="Arial"/>
                <a:cs typeface="Arial"/>
              </a:rPr>
              <a:t>ory</a:t>
            </a:r>
            <a:r>
              <a:rPr sz="2800" spc="4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tu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33"/>
              </a:spcBef>
            </a:pPr>
            <a:endParaRPr sz="850"/>
          </a:p>
          <a:p>
            <a:pPr marL="355600" marR="190500" indent="-342900">
              <a:lnSpc>
                <a:spcPts val="384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823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ly 2.0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350" spc="-100" dirty="0" smtClean="0">
                <a:latin typeface="Arial"/>
                <a:cs typeface="Arial"/>
              </a:rPr>
              <a:t>µ</a:t>
            </a:r>
            <a:r>
              <a:rPr sz="3200" spc="-100" dirty="0" smtClean="0">
                <a:latin typeface="Arial"/>
                <a:cs typeface="Arial"/>
              </a:rPr>
              <a:t>s per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which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over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fast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so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tware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</a:t>
            </a:r>
            <a:r>
              <a:rPr sz="3200" spc="-18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n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rue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8038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8084</a:t>
            </a:r>
            <a:r>
              <a:rPr sz="3200" spc="-5" dirty="0" smtClean="0">
                <a:latin typeface="Arial"/>
                <a:cs typeface="Arial"/>
              </a:rPr>
              <a:t>6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Pe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is 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920"/>
              </a:lnSpc>
            </a:pPr>
            <a:r>
              <a:rPr sz="4200" b="1" spc="-150" dirty="0" smtClean="0">
                <a:latin typeface="Arial"/>
                <a:cs typeface="Arial"/>
              </a:rPr>
              <a:t>Samp</a:t>
            </a:r>
            <a:r>
              <a:rPr sz="4200" b="1" spc="-90" dirty="0" smtClean="0">
                <a:latin typeface="Arial"/>
                <a:cs typeface="Arial"/>
              </a:rPr>
              <a:t>le</a:t>
            </a:r>
            <a:r>
              <a:rPr sz="4200" b="1" spc="-45" dirty="0" smtClean="0">
                <a:latin typeface="Arial"/>
                <a:cs typeface="Arial"/>
              </a:rPr>
              <a:t> </a:t>
            </a:r>
            <a:r>
              <a:rPr sz="4200" b="1" spc="-150" dirty="0" smtClean="0">
                <a:latin typeface="Arial"/>
                <a:cs typeface="Arial"/>
              </a:rPr>
              <a:t>Me</a:t>
            </a:r>
            <a:r>
              <a:rPr sz="4200" b="1" spc="-204" dirty="0" smtClean="0">
                <a:latin typeface="Arial"/>
                <a:cs typeface="Arial"/>
              </a:rPr>
              <a:t>m</a:t>
            </a:r>
            <a:r>
              <a:rPr sz="4200" b="1" spc="-95" dirty="0" smtClean="0">
                <a:latin typeface="Arial"/>
                <a:cs typeface="Arial"/>
              </a:rPr>
              <a:t>ory-t</a:t>
            </a:r>
            <a:r>
              <a:rPr sz="4200" b="1" spc="-135" dirty="0" smtClean="0">
                <a:latin typeface="Arial"/>
                <a:cs typeface="Arial"/>
              </a:rPr>
              <a:t>o</a:t>
            </a:r>
            <a:r>
              <a:rPr sz="4200" b="1" spc="-60" dirty="0" smtClean="0">
                <a:latin typeface="Arial"/>
                <a:cs typeface="Arial"/>
              </a:rPr>
              <a:t>-</a:t>
            </a:r>
            <a:r>
              <a:rPr sz="4200" b="1" spc="-135" dirty="0" smtClean="0">
                <a:latin typeface="Arial"/>
                <a:cs typeface="Arial"/>
              </a:rPr>
              <a:t>Memory</a:t>
            </a:r>
            <a:r>
              <a:rPr sz="4200" b="1" spc="10" dirty="0" smtClean="0">
                <a:latin typeface="Arial"/>
                <a:cs typeface="Arial"/>
              </a:rPr>
              <a:t> </a:t>
            </a:r>
            <a:r>
              <a:rPr sz="4200" b="1" spc="-155" dirty="0" smtClean="0">
                <a:latin typeface="Arial"/>
                <a:cs typeface="Arial"/>
              </a:rPr>
              <a:t>D</a:t>
            </a:r>
            <a:r>
              <a:rPr sz="4200" b="1" spc="-190" dirty="0" smtClean="0">
                <a:latin typeface="Arial"/>
                <a:cs typeface="Arial"/>
              </a:rPr>
              <a:t>M</a:t>
            </a:r>
            <a:r>
              <a:rPr sz="4200" b="1" spc="-155" dirty="0" smtClean="0">
                <a:latin typeface="Arial"/>
                <a:cs typeface="Arial"/>
              </a:rPr>
              <a:t>A</a:t>
            </a:r>
            <a:endParaRPr sz="4200">
              <a:latin typeface="Arial"/>
              <a:cs typeface="Arial"/>
            </a:endParaRPr>
          </a:p>
          <a:p>
            <a:pPr marL="12700">
              <a:lnSpc>
                <a:spcPts val="4880"/>
              </a:lnSpc>
            </a:pPr>
            <a:r>
              <a:rPr sz="4200" b="1" spc="-350" dirty="0" smtClean="0">
                <a:latin typeface="Arial"/>
                <a:cs typeface="Arial"/>
              </a:rPr>
              <a:t>T</a:t>
            </a:r>
            <a:r>
              <a:rPr sz="4200" b="1" spc="-105" dirty="0" smtClean="0">
                <a:latin typeface="Arial"/>
                <a:cs typeface="Arial"/>
              </a:rPr>
              <a:t>ransfer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542796"/>
            <a:ext cx="8153400" cy="395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416559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Su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0" dirty="0" smtClean="0">
                <a:latin typeface="Arial"/>
                <a:cs typeface="Arial"/>
              </a:rPr>
              <a:t>1000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–13</a:t>
            </a:r>
            <a:r>
              <a:rPr sz="3200" spc="0" dirty="0" smtClean="0">
                <a:latin typeface="Arial"/>
                <a:cs typeface="Arial"/>
              </a:rPr>
              <a:t>FFFH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 to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 transferred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1400</a:t>
            </a:r>
            <a:r>
              <a:rPr sz="3200" spc="-5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–17</a:t>
            </a:r>
            <a:r>
              <a:rPr sz="3200" spc="0" dirty="0" smtClean="0">
                <a:latin typeface="Arial"/>
                <a:cs typeface="Arial"/>
              </a:rPr>
              <a:t>FFFH.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9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74803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compl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sh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eat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0" dirty="0" smtClean="0">
                <a:latin typeface="Arial"/>
                <a:cs typeface="Arial"/>
              </a:rPr>
              <a:t>tr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uc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 with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DMA</a:t>
            </a:r>
            <a:r>
              <a:rPr sz="2800" spc="-15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cont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5"/>
              </a:spcBef>
            </a:pPr>
            <a:endParaRPr sz="750"/>
          </a:p>
          <a:p>
            <a:pPr marL="355600" marR="1270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Examp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3</a:t>
            </a:r>
            <a:r>
              <a:rPr sz="3200" spc="-10" dirty="0" smtClean="0">
                <a:latin typeface="Arial"/>
                <a:cs typeface="Arial"/>
              </a:rPr>
              <a:t>–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softw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lize the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823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progr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latch B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Fi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13–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is DMA</a:t>
            </a:r>
            <a:r>
              <a:rPr sz="3200" spc="-19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nsf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200" b="1" spc="-150" dirty="0" smtClean="0">
                <a:latin typeface="Arial"/>
                <a:cs typeface="Arial"/>
              </a:rPr>
              <a:t>Samp</a:t>
            </a:r>
            <a:r>
              <a:rPr sz="4200" b="1" spc="-90" dirty="0" smtClean="0">
                <a:latin typeface="Arial"/>
                <a:cs typeface="Arial"/>
              </a:rPr>
              <a:t>le</a:t>
            </a:r>
            <a:r>
              <a:rPr sz="4200" b="1" spc="-45" dirty="0" smtClean="0">
                <a:latin typeface="Arial"/>
                <a:cs typeface="Arial"/>
              </a:rPr>
              <a:t> </a:t>
            </a:r>
            <a:r>
              <a:rPr sz="4200" b="1" spc="-150" dirty="0" smtClean="0">
                <a:latin typeface="Arial"/>
                <a:cs typeface="Arial"/>
              </a:rPr>
              <a:t>Me</a:t>
            </a:r>
            <a:r>
              <a:rPr sz="4200" b="1" spc="-204" dirty="0" smtClean="0">
                <a:latin typeface="Arial"/>
                <a:cs typeface="Arial"/>
              </a:rPr>
              <a:t>m</a:t>
            </a:r>
            <a:r>
              <a:rPr sz="4200" b="1" spc="-110" dirty="0" smtClean="0">
                <a:latin typeface="Arial"/>
                <a:cs typeface="Arial"/>
              </a:rPr>
              <a:t>ory</a:t>
            </a:r>
            <a:r>
              <a:rPr sz="4200" b="1" spc="-25" dirty="0" smtClean="0">
                <a:latin typeface="Arial"/>
                <a:cs typeface="Arial"/>
              </a:rPr>
              <a:t> </a:t>
            </a:r>
            <a:r>
              <a:rPr sz="4200" b="1" spc="-80" dirty="0" smtClean="0">
                <a:latin typeface="Arial"/>
                <a:cs typeface="Arial"/>
              </a:rPr>
              <a:t>Fill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10" dirty="0" smtClean="0">
                <a:latin typeface="Arial"/>
                <a:cs typeface="Arial"/>
              </a:rPr>
              <a:t>Usi</a:t>
            </a:r>
            <a:r>
              <a:rPr sz="4200" b="1" spc="-145" dirty="0" smtClean="0">
                <a:latin typeface="Arial"/>
                <a:cs typeface="Arial"/>
              </a:rPr>
              <a:t>n</a:t>
            </a:r>
            <a:r>
              <a:rPr sz="4200" b="1" spc="-130" dirty="0" smtClean="0">
                <a:latin typeface="Arial"/>
                <a:cs typeface="Arial"/>
              </a:rPr>
              <a:t>g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05" dirty="0" smtClean="0">
                <a:latin typeface="Arial"/>
                <a:cs typeface="Arial"/>
              </a:rPr>
              <a:t>the</a:t>
            </a:r>
            <a:r>
              <a:rPr sz="4200" b="1" spc="-40" dirty="0" smtClean="0">
                <a:latin typeface="Arial"/>
                <a:cs typeface="Arial"/>
              </a:rPr>
              <a:t> </a:t>
            </a:r>
            <a:r>
              <a:rPr sz="4200" b="1" spc="-125" dirty="0" smtClean="0">
                <a:latin typeface="Arial"/>
                <a:cs typeface="Arial"/>
              </a:rPr>
              <a:t>8237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444230" cy="4605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ill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same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ta,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source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ister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pr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ed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int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same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</a:t>
            </a:r>
            <a:r>
              <a:rPr sz="3200" spc="-185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9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compl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sh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nel</a:t>
            </a:r>
            <a:r>
              <a:rPr sz="2800" spc="4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ld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de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"/>
              </a:spcBef>
            </a:pPr>
            <a:endParaRPr sz="750"/>
          </a:p>
          <a:p>
            <a:pPr marL="355600" marR="73406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copi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sin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cati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ock 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ul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lica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45" dirty="0" smtClean="0">
                <a:latin typeface="Arial"/>
                <a:cs typeface="Arial"/>
              </a:rPr>
              <a:t>DM</a:t>
            </a:r>
            <a:r>
              <a:rPr sz="4000" b="1" spc="-35" dirty="0" smtClean="0">
                <a:latin typeface="Arial"/>
                <a:cs typeface="Arial"/>
              </a:rPr>
              <a:t>A</a:t>
            </a:r>
            <a:r>
              <a:rPr sz="4000" b="1" spc="-25" dirty="0" smtClean="0">
                <a:latin typeface="Arial"/>
                <a:cs typeface="Arial"/>
              </a:rPr>
              <a:t>-Proce</a:t>
            </a:r>
            <a:r>
              <a:rPr sz="4000" b="1" spc="-45" dirty="0" smtClean="0">
                <a:latin typeface="Arial"/>
                <a:cs typeface="Arial"/>
              </a:rPr>
              <a:t>s</a:t>
            </a:r>
            <a:r>
              <a:rPr sz="4000" b="1" spc="-25" dirty="0" smtClean="0">
                <a:latin typeface="Arial"/>
                <a:cs typeface="Arial"/>
              </a:rPr>
              <a:t>sed</a:t>
            </a:r>
            <a:r>
              <a:rPr sz="4000" b="1" spc="4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Printer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Interface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150225" cy="4913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43815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0" dirty="0" smtClean="0">
                <a:latin typeface="Arial"/>
                <a:cs typeface="Arial"/>
              </a:rPr>
              <a:t> 13–1</a:t>
            </a:r>
            <a:r>
              <a:rPr sz="3200" spc="0" dirty="0" smtClean="0">
                <a:latin typeface="Arial"/>
                <a:cs typeface="Arial"/>
              </a:rPr>
              <a:t>3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ustrates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hardware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add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ig13–1</a:t>
            </a:r>
            <a:r>
              <a:rPr sz="3200" spc="0" dirty="0" smtClean="0">
                <a:latin typeface="Arial"/>
                <a:cs typeface="Arial"/>
              </a:rPr>
              <a:t>2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 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-con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 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411480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softwa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10" dirty="0" smtClean="0">
                <a:latin typeface="Arial"/>
                <a:cs typeface="Arial"/>
              </a:rPr>
              <a:t>ntrol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interfa</a:t>
            </a:r>
            <a:r>
              <a:rPr sz="2800" spc="-15" dirty="0" smtClean="0">
                <a:latin typeface="Arial"/>
                <a:cs typeface="Arial"/>
              </a:rPr>
              <a:t>ce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mple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 on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-15" dirty="0" smtClean="0">
                <a:latin typeface="Arial"/>
                <a:cs typeface="Arial"/>
              </a:rPr>
              <a:t>dre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umb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 ch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prin</a:t>
            </a:r>
            <a:r>
              <a:rPr sz="2800" spc="-15" dirty="0" smtClean="0">
                <a:latin typeface="Arial"/>
                <a:cs typeface="Arial"/>
              </a:rPr>
              <a:t>ted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pr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5" dirty="0" smtClean="0">
                <a:latin typeface="Arial"/>
                <a:cs typeface="Arial"/>
              </a:rPr>
              <a:t>amm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Once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cha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d,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DMA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yte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time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rin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ea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pr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4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ignal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ei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39361" y="5455158"/>
            <a:ext cx="762000" cy="0"/>
          </a:xfrm>
          <a:custGeom>
            <a:avLst/>
            <a:gdLst/>
            <a:ahLst/>
            <a:cxnLst/>
            <a:rect l="l" t="t" r="r" b="b"/>
            <a:pathLst>
              <a:path w="762000">
                <a:moveTo>
                  <a:pt x="0" y="0"/>
                </a:moveTo>
                <a:lnTo>
                  <a:pt x="7620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59935" y="1280160"/>
            <a:ext cx="777239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72383" y="3456432"/>
            <a:ext cx="3035808" cy="15544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01184" y="5212079"/>
            <a:ext cx="630936" cy="539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71032" y="5522976"/>
            <a:ext cx="841247" cy="1188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45435" y="1154430"/>
            <a:ext cx="822959" cy="0"/>
          </a:xfrm>
          <a:custGeom>
            <a:avLst/>
            <a:gdLst/>
            <a:ahLst/>
            <a:cxnLst/>
            <a:rect l="l" t="t" r="r" b="b"/>
            <a:pathLst>
              <a:path w="822959">
                <a:moveTo>
                  <a:pt x="0" y="0"/>
                </a:moveTo>
                <a:lnTo>
                  <a:pt x="822959" y="0"/>
                </a:lnTo>
              </a:path>
            </a:pathLst>
          </a:custGeom>
          <a:ln w="22860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66110" y="1143000"/>
            <a:ext cx="0" cy="3136391"/>
          </a:xfrm>
          <a:custGeom>
            <a:avLst/>
            <a:gdLst/>
            <a:ahLst/>
            <a:cxnLst/>
            <a:rect l="l" t="t" r="r" b="b"/>
            <a:pathLst>
              <a:path h="3136391">
                <a:moveTo>
                  <a:pt x="0" y="3136391"/>
                </a:moveTo>
                <a:lnTo>
                  <a:pt x="0" y="0"/>
                </a:lnTo>
              </a:path>
            </a:pathLst>
          </a:custGeom>
          <a:ln w="13716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51376" y="2898648"/>
            <a:ext cx="0" cy="1901952"/>
          </a:xfrm>
          <a:custGeom>
            <a:avLst/>
            <a:gdLst/>
            <a:ahLst/>
            <a:cxnLst/>
            <a:rect l="l" t="t" r="r" b="b"/>
            <a:pathLst>
              <a:path h="1901952">
                <a:moveTo>
                  <a:pt x="0" y="1901952"/>
                </a:moveTo>
                <a:lnTo>
                  <a:pt x="0" y="0"/>
                </a:lnTo>
              </a:path>
            </a:pathLst>
          </a:custGeom>
          <a:ln w="13716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29634" y="1929383"/>
            <a:ext cx="0" cy="1019556"/>
          </a:xfrm>
          <a:custGeom>
            <a:avLst/>
            <a:gdLst/>
            <a:ahLst/>
            <a:cxnLst/>
            <a:rect l="l" t="t" r="r" b="b"/>
            <a:pathLst>
              <a:path h="1019556">
                <a:moveTo>
                  <a:pt x="0" y="1019556"/>
                </a:moveTo>
                <a:lnTo>
                  <a:pt x="0" y="0"/>
                </a:lnTo>
              </a:path>
            </a:pathLst>
          </a:custGeom>
          <a:ln w="13716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33138" y="2103120"/>
            <a:ext cx="0" cy="845819"/>
          </a:xfrm>
          <a:custGeom>
            <a:avLst/>
            <a:gdLst/>
            <a:ahLst/>
            <a:cxnLst/>
            <a:rect l="l" t="t" r="r" b="b"/>
            <a:pathLst>
              <a:path h="845819">
                <a:moveTo>
                  <a:pt x="0" y="845819"/>
                </a:moveTo>
                <a:lnTo>
                  <a:pt x="0" y="0"/>
                </a:lnTo>
              </a:path>
            </a:pathLst>
          </a:custGeom>
          <a:ln w="22860">
            <a:solidFill>
              <a:srgbClr val="7C7C7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18203" y="2935223"/>
            <a:ext cx="626363" cy="0"/>
          </a:xfrm>
          <a:custGeom>
            <a:avLst/>
            <a:gdLst/>
            <a:ahLst/>
            <a:cxnLst/>
            <a:rect l="l" t="t" r="r" b="b"/>
            <a:pathLst>
              <a:path w="626363">
                <a:moveTo>
                  <a:pt x="0" y="0"/>
                </a:moveTo>
                <a:lnTo>
                  <a:pt x="626363" y="0"/>
                </a:lnTo>
              </a:path>
            </a:pathLst>
          </a:custGeom>
          <a:ln w="18288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59251" y="3154679"/>
            <a:ext cx="1019556" cy="0"/>
          </a:xfrm>
          <a:custGeom>
            <a:avLst/>
            <a:gdLst/>
            <a:ahLst/>
            <a:cxnLst/>
            <a:rect l="l" t="t" r="r" b="b"/>
            <a:pathLst>
              <a:path w="1019556">
                <a:moveTo>
                  <a:pt x="0" y="0"/>
                </a:moveTo>
                <a:lnTo>
                  <a:pt x="1019556" y="0"/>
                </a:lnTo>
              </a:path>
            </a:pathLst>
          </a:custGeom>
          <a:ln w="18288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2576" y="4299965"/>
            <a:ext cx="845819" cy="0"/>
          </a:xfrm>
          <a:custGeom>
            <a:avLst/>
            <a:gdLst/>
            <a:ahLst/>
            <a:cxnLst/>
            <a:rect l="l" t="t" r="r" b="b"/>
            <a:pathLst>
              <a:path w="845819">
                <a:moveTo>
                  <a:pt x="0" y="0"/>
                </a:moveTo>
                <a:lnTo>
                  <a:pt x="845819" y="0"/>
                </a:lnTo>
              </a:path>
            </a:pathLst>
          </a:custGeom>
          <a:ln w="22860">
            <a:solidFill>
              <a:srgbClr val="77777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13832" y="5255514"/>
            <a:ext cx="594359" cy="0"/>
          </a:xfrm>
          <a:custGeom>
            <a:avLst/>
            <a:gdLst/>
            <a:ahLst/>
            <a:cxnLst/>
            <a:rect l="l" t="t" r="r" b="b"/>
            <a:pathLst>
              <a:path w="594359">
                <a:moveTo>
                  <a:pt x="0" y="0"/>
                </a:moveTo>
                <a:lnTo>
                  <a:pt x="594359" y="0"/>
                </a:lnTo>
              </a:path>
            </a:pathLst>
          </a:custGeom>
          <a:ln w="13716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18403" y="5719571"/>
            <a:ext cx="589788" cy="0"/>
          </a:xfrm>
          <a:custGeom>
            <a:avLst/>
            <a:gdLst/>
            <a:ahLst/>
            <a:cxnLst/>
            <a:rect l="l" t="t" r="r" b="b"/>
            <a:pathLst>
              <a:path w="589788">
                <a:moveTo>
                  <a:pt x="0" y="0"/>
                </a:moveTo>
                <a:lnTo>
                  <a:pt x="589788" y="0"/>
                </a:lnTo>
              </a:path>
            </a:pathLst>
          </a:custGeom>
          <a:ln w="18288">
            <a:solidFill>
              <a:srgbClr val="3F3F3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96761" y="5248655"/>
            <a:ext cx="0" cy="480060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480060"/>
                </a:moveTo>
                <a:lnTo>
                  <a:pt x="0" y="0"/>
                </a:lnTo>
              </a:path>
            </a:pathLst>
          </a:custGeom>
          <a:ln w="22860">
            <a:solidFill>
              <a:srgbClr val="74747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79908" y="129793"/>
            <a:ext cx="1409700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13-13</a:t>
            </a:r>
            <a:endParaRPr sz="1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797811" y="129793"/>
            <a:ext cx="3353435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DMA-processed </a:t>
            </a:r>
            <a:r>
              <a:rPr sz="1750" b="1" spc="-2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printer</a:t>
            </a:r>
            <a:r>
              <a:rPr sz="1750" b="1" spc="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interfac</a:t>
            </a:r>
            <a:r>
              <a:rPr sz="1750" b="1" spc="5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1750" b="1" spc="-210" dirty="0" smtClean="0">
                <a:solidFill>
                  <a:srgbClr val="010101"/>
                </a:solidFill>
                <a:latin typeface="Arial"/>
                <a:cs typeface="Arial"/>
              </a:rPr>
              <a:t>.</a:t>
            </a:r>
            <a:endParaRPr sz="17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29332" y="1190497"/>
            <a:ext cx="401955" cy="142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b="1" spc="-10" dirty="0" smtClean="0">
                <a:solidFill>
                  <a:srgbClr val="7C7C7C"/>
                </a:solidFill>
                <a:latin typeface="Times New Roman"/>
                <a:cs typeface="Times New Roman"/>
              </a:rPr>
              <a:t>8237A·5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701032" y="1082040"/>
            <a:ext cx="199390" cy="19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00" b="1" spc="-30" dirty="0" smtClean="0">
                <a:solidFill>
                  <a:srgbClr val="7C7C7C"/>
                </a:solidFill>
                <a:latin typeface="Times New Roman"/>
                <a:cs typeface="Times New Roman"/>
              </a:rPr>
              <a:t>•</a:t>
            </a:r>
            <a:r>
              <a:rPr sz="1200" b="1" spc="-50" dirty="0" smtClean="0">
                <a:solidFill>
                  <a:srgbClr val="7C7C7C"/>
                </a:solidFill>
                <a:latin typeface="Times New Roman"/>
                <a:cs typeface="Times New Roman"/>
              </a:rPr>
              <a:t>sv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79340" y="1483105"/>
            <a:ext cx="14986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b="1" spc="-55" dirty="0" smtClean="0">
                <a:solidFill>
                  <a:srgbClr val="7C7C7C"/>
                </a:solidFill>
                <a:latin typeface="Arial"/>
                <a:cs typeface="Arial"/>
              </a:rPr>
              <a:t>1K</a:t>
            </a:r>
            <a:endParaRPr sz="85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757932" y="2092959"/>
            <a:ext cx="3566160" cy="4476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spc="-40" dirty="0" smtClean="0">
                <a:solidFill>
                  <a:srgbClr val="7C7C7C"/>
                </a:solidFill>
                <a:latin typeface="Arial"/>
                <a:cs typeface="Arial"/>
              </a:rPr>
              <a:t>DAEOJ </a:t>
            </a:r>
            <a:r>
              <a:rPr sz="800" b="1" spc="-10" dirty="0" smtClean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800" b="1" spc="490" dirty="0" smtClean="0">
                <a:solidFill>
                  <a:srgbClr val="545454"/>
                </a:solidFill>
                <a:latin typeface="Arial"/>
                <a:cs typeface="Arial"/>
              </a:rPr>
              <a:t>1------</a:t>
            </a:r>
            <a:r>
              <a:rPr sz="800" b="1" spc="409" dirty="0" smtClean="0">
                <a:solidFill>
                  <a:srgbClr val="545454"/>
                </a:solidFill>
                <a:latin typeface="Arial"/>
                <a:cs typeface="Arial"/>
              </a:rPr>
              <a:t>1</a:t>
            </a:r>
            <a:r>
              <a:rPr sz="800" b="1" spc="280" dirty="0" smtClean="0">
                <a:solidFill>
                  <a:srgbClr val="7C7C7C"/>
                </a:solidFill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44"/>
              </a:spcBef>
            </a:pPr>
            <a:endParaRPr sz="900"/>
          </a:p>
          <a:p>
            <a:pPr marL="1503045">
              <a:lnSpc>
                <a:spcPct val="100000"/>
              </a:lnSpc>
            </a:pPr>
            <a:r>
              <a:rPr sz="1200" b="1" spc="125" dirty="0" smtClean="0">
                <a:solidFill>
                  <a:srgbClr val="7C7C7C"/>
                </a:solidFill>
                <a:latin typeface="Courier New"/>
                <a:cs typeface="Courier New"/>
              </a:rPr>
              <a:t>CLKGJ-----------AtR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974084" y="2782570"/>
            <a:ext cx="347980" cy="1657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50" b="1" spc="-65" dirty="0" smtClean="0">
                <a:solidFill>
                  <a:srgbClr val="7C7C7C"/>
                </a:solidFill>
                <a:latin typeface="Courier New"/>
                <a:cs typeface="Courier New"/>
              </a:rPr>
              <a:t>ClEAR</a:t>
            </a:r>
            <a:endParaRPr sz="950">
              <a:latin typeface="Courier New"/>
              <a:cs typeface="Courier New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412996" y="2719323"/>
            <a:ext cx="9588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b="1" spc="-25" dirty="0" smtClean="0">
                <a:solidFill>
                  <a:srgbClr val="7C7C7C"/>
                </a:solidFill>
                <a:latin typeface="Arial"/>
                <a:cs typeface="Arial"/>
              </a:rPr>
              <a:t>K</a:t>
            </a:r>
            <a:endParaRPr sz="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78855" y="5271516"/>
            <a:ext cx="510540" cy="275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900" b="1" spc="340" dirty="0" smtClean="0">
                <a:solidFill>
                  <a:srgbClr val="7C7C7C"/>
                </a:solidFill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1000"/>
              </a:lnSpc>
            </a:pPr>
            <a:r>
              <a:rPr sz="850" b="1" spc="80" dirty="0" smtClean="0">
                <a:solidFill>
                  <a:srgbClr val="AAAAAA"/>
                </a:solidFill>
                <a:latin typeface="Arial"/>
                <a:cs typeface="Arial"/>
              </a:rPr>
              <a:t>'</a:t>
            </a:r>
            <a:r>
              <a:rPr sz="850" b="1" spc="-40" dirty="0" smtClean="0">
                <a:solidFill>
                  <a:srgbClr val="7C7C7C"/>
                </a:solidFill>
                <a:latin typeface="Arial"/>
                <a:cs typeface="Arial"/>
              </a:rPr>
              <a:t>122</a:t>
            </a:r>
            <a:endParaRPr sz="8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136640" y="3536188"/>
            <a:ext cx="382270" cy="3346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75" b="1" spc="-127" baseline="8888" dirty="0" smtClean="0">
                <a:solidFill>
                  <a:srgbClr val="7C7C7C"/>
                </a:solidFill>
                <a:latin typeface="Times New Roman"/>
                <a:cs typeface="Times New Roman"/>
              </a:rPr>
              <a:t>o</a:t>
            </a:r>
            <a:r>
              <a:rPr sz="2000" b="1" spc="-445" dirty="0" smtClean="0">
                <a:solidFill>
                  <a:srgbClr val="AAAAAA"/>
                </a:solidFill>
                <a:latin typeface="Courier New"/>
                <a:cs typeface="Courier New"/>
              </a:rPr>
              <a:t>,l-</a:t>
            </a:r>
            <a:endParaRPr sz="2000">
              <a:latin typeface="Courier New"/>
              <a:cs typeface="Courier New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136640" y="3732021"/>
            <a:ext cx="269240" cy="8305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250" b="1" spc="-60" dirty="0" smtClean="0">
                <a:solidFill>
                  <a:srgbClr val="7C7C7C"/>
                </a:solidFill>
                <a:latin typeface="Times New Roman"/>
                <a:cs typeface="Times New Roman"/>
              </a:rPr>
              <a:t>o.</a:t>
            </a:r>
            <a:endParaRPr sz="1250">
              <a:latin typeface="Times New Roman"/>
              <a:cs typeface="Times New Roman"/>
            </a:endParaRPr>
          </a:p>
          <a:p>
            <a:pPr marL="12700">
              <a:lnSpc>
                <a:spcPts val="1010"/>
              </a:lnSpc>
            </a:pPr>
            <a:r>
              <a:rPr sz="900" b="1" spc="90" dirty="0" smtClean="0">
                <a:solidFill>
                  <a:srgbClr val="7C7C7C"/>
                </a:solidFill>
                <a:latin typeface="Times New Roman"/>
                <a:cs typeface="Times New Roman"/>
              </a:rPr>
              <a:t>0,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865"/>
              </a:lnSpc>
            </a:pPr>
            <a:r>
              <a:rPr sz="900" b="1" spc="130" dirty="0" smtClean="0">
                <a:solidFill>
                  <a:srgbClr val="7C7C7C"/>
                </a:solidFill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ts val="994"/>
              </a:lnSpc>
              <a:spcBef>
                <a:spcPts val="105"/>
              </a:spcBef>
            </a:pPr>
            <a:r>
              <a:rPr sz="900" b="1" spc="130" dirty="0" smtClean="0">
                <a:solidFill>
                  <a:srgbClr val="7C7C7C"/>
                </a:solidFill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  <a:p>
            <a:pPr marL="51435">
              <a:lnSpc>
                <a:spcPts val="1975"/>
              </a:lnSpc>
            </a:pPr>
            <a:r>
              <a:rPr sz="550" b="1" spc="315" dirty="0" smtClean="0">
                <a:solidFill>
                  <a:srgbClr val="7C7C7C"/>
                </a:solidFill>
                <a:latin typeface="Arial"/>
                <a:cs typeface="Arial"/>
              </a:rPr>
              <a:t>1 </a:t>
            </a:r>
            <a:r>
              <a:rPr sz="550" b="1" spc="-50" dirty="0" smtClean="0">
                <a:solidFill>
                  <a:srgbClr val="7C7C7C"/>
                </a:solidFill>
                <a:latin typeface="Arial"/>
                <a:cs typeface="Arial"/>
              </a:rPr>
              <a:t> </a:t>
            </a:r>
            <a:r>
              <a:rPr sz="2050" b="1" spc="-300" dirty="0" smtClean="0">
                <a:solidFill>
                  <a:srgbClr val="AAAAAA"/>
                </a:solidFill>
                <a:latin typeface="Times New Roman"/>
                <a:cs typeface="Times New Roman"/>
              </a:rPr>
              <a:t>J</a:t>
            </a:r>
            <a:endParaRPr sz="20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497828" y="3918204"/>
            <a:ext cx="349885" cy="2546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040"/>
              </a:lnSpc>
            </a:pPr>
            <a:r>
              <a:rPr sz="900" b="1" spc="130" dirty="0" smtClean="0">
                <a:solidFill>
                  <a:srgbClr val="7C7C7C"/>
                </a:solidFill>
                <a:latin typeface="Times New Roman"/>
                <a:cs typeface="Times New Roman"/>
              </a:rPr>
              <a:t>0 </a:t>
            </a:r>
            <a:r>
              <a:rPr sz="900" b="1" spc="-25" dirty="0" smtClean="0">
                <a:solidFill>
                  <a:srgbClr val="7C7C7C"/>
                </a:solidFill>
                <a:latin typeface="Times New Roman"/>
                <a:cs typeface="Times New Roman"/>
              </a:rPr>
              <a:t> </a:t>
            </a:r>
            <a:r>
              <a:rPr sz="700" b="1" spc="50" dirty="0" smtClean="0">
                <a:solidFill>
                  <a:srgbClr val="7C7C7C"/>
                </a:solidFill>
                <a:latin typeface="Arial"/>
                <a:cs typeface="Arial"/>
              </a:rPr>
              <a:t>laiO</a:t>
            </a:r>
            <a:endParaRPr sz="700">
              <a:latin typeface="Arial"/>
              <a:cs typeface="Arial"/>
            </a:endParaRPr>
          </a:p>
          <a:p>
            <a:pPr marL="21590">
              <a:lnSpc>
                <a:spcPts val="865"/>
              </a:lnSpc>
            </a:pPr>
            <a:r>
              <a:rPr sz="900" b="1" spc="-85" dirty="0" smtClean="0">
                <a:solidFill>
                  <a:srgbClr val="939393"/>
                </a:solidFill>
                <a:latin typeface="Times New Roman"/>
                <a:cs typeface="Times New Roman"/>
              </a:rPr>
              <a:t>prtnter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Processor,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65124" y="6299200"/>
            <a:ext cx="398716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5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7416800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  <a:tabLst>
                <a:tab pos="1425575" algn="l"/>
              </a:tabLst>
            </a:pPr>
            <a:r>
              <a:rPr sz="4000" b="1" spc="-30" dirty="0" smtClean="0">
                <a:latin typeface="Arial"/>
                <a:cs typeface="Arial"/>
              </a:rPr>
              <a:t>13–</a:t>
            </a:r>
            <a:r>
              <a:rPr sz="4000" b="1" spc="-25" dirty="0" smtClean="0">
                <a:latin typeface="Arial"/>
                <a:cs typeface="Arial"/>
              </a:rPr>
              <a:t>1	</a:t>
            </a:r>
            <a:r>
              <a:rPr sz="4000" b="1" spc="-30" dirty="0" smtClean="0">
                <a:latin typeface="Arial"/>
                <a:cs typeface="Arial"/>
              </a:rPr>
              <a:t>B</a:t>
            </a:r>
            <a:r>
              <a:rPr sz="4000" b="1" spc="-45" dirty="0" smtClean="0">
                <a:latin typeface="Arial"/>
                <a:cs typeface="Arial"/>
              </a:rPr>
              <a:t>A</a:t>
            </a:r>
            <a:r>
              <a:rPr sz="4000" b="1" spc="-25" dirty="0" smtClean="0">
                <a:latin typeface="Arial"/>
                <a:cs typeface="Arial"/>
              </a:rPr>
              <a:t>SIC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35" dirty="0" smtClean="0">
                <a:latin typeface="Arial"/>
                <a:cs typeface="Arial"/>
              </a:rPr>
              <a:t>DMA</a:t>
            </a:r>
            <a:r>
              <a:rPr sz="4000" b="1" spc="-13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OPE</a:t>
            </a:r>
            <a:r>
              <a:rPr sz="4000" b="1" spc="-50" dirty="0" smtClean="0">
                <a:latin typeface="Arial"/>
                <a:cs typeface="Arial"/>
              </a:rPr>
              <a:t>R</a:t>
            </a:r>
            <a:r>
              <a:rPr sz="4000" b="1" spc="-340" dirty="0" smtClean="0">
                <a:latin typeface="Arial"/>
                <a:cs typeface="Arial"/>
              </a:rPr>
              <a:t>A</a:t>
            </a:r>
            <a:r>
              <a:rPr sz="4000" b="1" spc="-25" dirty="0" smtClean="0">
                <a:latin typeface="Arial"/>
                <a:cs typeface="Arial"/>
              </a:rPr>
              <a:t>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492490" cy="44107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8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wo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sign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ackn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wle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rect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(DMA) tra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sfer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</a:t>
            </a:r>
            <a:r>
              <a:rPr sz="3200" spc="-5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-</a:t>
            </a:r>
            <a:r>
              <a:rPr sz="3200" spc="0" dirty="0" smtClean="0">
                <a:latin typeface="Arial"/>
                <a:cs typeface="Arial"/>
              </a:rPr>
              <a:t>bas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1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HOLD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use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q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est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5" dirty="0" smtClean="0">
                <a:latin typeface="Arial"/>
                <a:cs typeface="Arial"/>
              </a:rPr>
              <a:t>DMA</a:t>
            </a:r>
            <a:r>
              <a:rPr sz="2800" spc="-16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3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HLDA</a:t>
            </a:r>
            <a:r>
              <a:rPr sz="2800" spc="-15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tp</a:t>
            </a:r>
            <a:r>
              <a:rPr sz="2800" spc="-10" dirty="0" smtClean="0">
                <a:latin typeface="Arial"/>
                <a:cs typeface="Arial"/>
              </a:rPr>
              <a:t>ut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knowle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ges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DMA</a:t>
            </a:r>
            <a:r>
              <a:rPr sz="2800" spc="-16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5"/>
              </a:spcBef>
            </a:pPr>
            <a:endParaRPr sz="750"/>
          </a:p>
          <a:p>
            <a:pPr marL="355600" marR="8318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13–</a:t>
            </a:r>
            <a:r>
              <a:rPr sz="3200" spc="0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typical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y fo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two DMA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7913370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  <a:tabLst>
                <a:tab pos="1425575" algn="l"/>
              </a:tabLst>
            </a:pPr>
            <a:r>
              <a:rPr sz="4000" b="1" spc="-30" dirty="0" smtClean="0">
                <a:latin typeface="Arial"/>
                <a:cs typeface="Arial"/>
              </a:rPr>
              <a:t>13–</a:t>
            </a:r>
            <a:r>
              <a:rPr sz="4000" b="1" spc="-25" dirty="0" smtClean="0">
                <a:latin typeface="Arial"/>
                <a:cs typeface="Arial"/>
              </a:rPr>
              <a:t>3	</a:t>
            </a:r>
            <a:r>
              <a:rPr sz="4000" b="1" spc="-30" dirty="0" smtClean="0">
                <a:latin typeface="Arial"/>
                <a:cs typeface="Arial"/>
              </a:rPr>
              <a:t>SH</a:t>
            </a:r>
            <a:r>
              <a:rPr sz="4000" b="1" spc="-50" dirty="0" smtClean="0">
                <a:latin typeface="Arial"/>
                <a:cs typeface="Arial"/>
              </a:rPr>
              <a:t>A</a:t>
            </a:r>
            <a:r>
              <a:rPr sz="4000" b="1" spc="-30" dirty="0" smtClean="0">
                <a:latin typeface="Arial"/>
                <a:cs typeface="Arial"/>
              </a:rPr>
              <a:t>RED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B</a:t>
            </a:r>
            <a:r>
              <a:rPr sz="4000" b="1" spc="-45" dirty="0" smtClean="0">
                <a:latin typeface="Arial"/>
                <a:cs typeface="Arial"/>
              </a:rPr>
              <a:t>U</a:t>
            </a:r>
            <a:r>
              <a:rPr sz="4000" b="1" spc="-30" dirty="0" smtClean="0">
                <a:latin typeface="Arial"/>
                <a:cs typeface="Arial"/>
              </a:rPr>
              <a:t>S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OPE</a:t>
            </a:r>
            <a:r>
              <a:rPr sz="4000" b="1" spc="-50" dirty="0" smtClean="0">
                <a:latin typeface="Arial"/>
                <a:cs typeface="Arial"/>
              </a:rPr>
              <a:t>R</a:t>
            </a:r>
            <a:r>
              <a:rPr sz="4000" b="1" spc="-340" dirty="0" smtClean="0">
                <a:latin typeface="Arial"/>
                <a:cs typeface="Arial"/>
              </a:rPr>
              <a:t>A</a:t>
            </a:r>
            <a:r>
              <a:rPr sz="4000" b="1" spc="-25" dirty="0" smtClean="0">
                <a:latin typeface="Arial"/>
                <a:cs typeface="Arial"/>
              </a:rPr>
              <a:t>TION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577580" cy="4471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Current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comp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sks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orm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re 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accomp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ish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work.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10" dirty="0" smtClean="0">
                <a:latin typeface="Arial"/>
                <a:cs typeface="Arial"/>
              </a:rPr>
              <a:t>ll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mu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oces</a:t>
            </a:r>
            <a:r>
              <a:rPr sz="2800" spc="-10" dirty="0" smtClean="0">
                <a:latin typeface="Arial"/>
                <a:cs typeface="Arial"/>
              </a:rPr>
              <a:t>si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rib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tem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3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marR="105473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tem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tha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fo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ms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one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k</a:t>
            </a:r>
            <a:r>
              <a:rPr sz="2800" spc="-10" dirty="0" smtClean="0">
                <a:latin typeface="Arial"/>
                <a:cs typeface="Arial"/>
              </a:rPr>
              <a:t> 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10" dirty="0" smtClean="0">
                <a:latin typeface="Arial"/>
                <a:cs typeface="Arial"/>
              </a:rPr>
              <a:t>ll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mu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k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tem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100393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ne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must be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velo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oye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446135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d</a:t>
            </a:r>
            <a:r>
              <a:rPr sz="3200" spc="0" dirty="0" smtClean="0">
                <a:latin typeface="Arial"/>
                <a:cs typeface="Arial"/>
              </a:rPr>
              <a:t>istri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cessin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lt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sking 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vironm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nt,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 two 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uses.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12163"/>
            <a:ext cx="8353425" cy="3591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5" dirty="0" smtClean="0">
                <a:latin typeface="Arial"/>
                <a:cs typeface="Arial"/>
              </a:rPr>
              <a:t>(</a:t>
            </a:r>
            <a:r>
              <a:rPr sz="2800" spc="-15" dirty="0" smtClean="0">
                <a:latin typeface="Arial"/>
                <a:cs typeface="Arial"/>
              </a:rPr>
              <a:t>1</a:t>
            </a:r>
            <a:r>
              <a:rPr sz="2800" spc="-10" dirty="0" smtClean="0">
                <a:latin typeface="Arial"/>
                <a:cs typeface="Arial"/>
              </a:rPr>
              <a:t>)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bus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5" dirty="0" smtClean="0">
                <a:latin typeface="Arial"/>
                <a:cs typeface="Arial"/>
              </a:rPr>
              <a:t>(</a:t>
            </a:r>
            <a:r>
              <a:rPr sz="2800" spc="-15" dirty="0" smtClean="0">
                <a:latin typeface="Arial"/>
                <a:cs typeface="Arial"/>
              </a:rPr>
              <a:t>2</a:t>
            </a:r>
            <a:r>
              <a:rPr sz="2800" spc="-10" dirty="0" smtClean="0">
                <a:latin typeface="Arial"/>
                <a:cs typeface="Arial"/>
              </a:rPr>
              <a:t>)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20" dirty="0" smtClean="0">
                <a:latin typeface="Arial"/>
                <a:cs typeface="Arial"/>
              </a:rPr>
              <a:t>mote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us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8028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8228</a:t>
            </a:r>
            <a:r>
              <a:rPr sz="3200" spc="0" dirty="0" smtClean="0">
                <a:latin typeface="Arial"/>
                <a:cs typeface="Arial"/>
              </a:rPr>
              <a:t>9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shar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80386/80486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82389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marR="44069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–</a:t>
            </a:r>
            <a:r>
              <a:rPr sz="3200" spc="0" dirty="0" smtClean="0">
                <a:latin typeface="Arial"/>
                <a:cs typeface="Arial"/>
              </a:rPr>
              <a:t>Pe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ctly su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mu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vironm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261111"/>
            <a:ext cx="8646795" cy="3033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cal 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us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co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 dir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ctly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essed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no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speci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tocol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rul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438784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(share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rocessor 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15340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ster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cropr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PC.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3675"/>
            <a:ext cx="7767955" cy="39338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467359" indent="-287020">
              <a:lnSpc>
                <a:spcPct val="10009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what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10" dirty="0" smtClean="0">
                <a:latin typeface="Arial"/>
                <a:cs typeface="Arial"/>
              </a:rPr>
              <a:t>ll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bus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PC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sh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s in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il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strati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bus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spc="-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-65" dirty="0" smtClean="0">
                <a:latin typeface="Arial"/>
                <a:cs typeface="Arial"/>
              </a:rPr>
              <a:t>’</a:t>
            </a:r>
            <a:r>
              <a:rPr sz="3200" spc="0" dirty="0" smtClean="0">
                <a:latin typeface="Arial"/>
                <a:cs typeface="Arial"/>
              </a:rPr>
              <a:t>s 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10858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well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other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v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ces at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sh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5"/>
              </a:spcBef>
            </a:pPr>
            <a:endParaRPr sz="750"/>
          </a:p>
          <a:p>
            <a:pPr marL="355600" marR="14859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PCI 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can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slave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a mast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272" y="1472183"/>
            <a:ext cx="1929383" cy="1490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3272" y="3639311"/>
            <a:ext cx="3218688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18104" y="1472183"/>
            <a:ext cx="1929383" cy="14904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24127" y="3643884"/>
            <a:ext cx="6131052" cy="14996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93791" y="1472183"/>
            <a:ext cx="1938527" cy="14904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64842" y="891539"/>
            <a:ext cx="0" cy="598932"/>
          </a:xfrm>
          <a:custGeom>
            <a:avLst/>
            <a:gdLst/>
            <a:ahLst/>
            <a:cxnLst/>
            <a:rect l="l" t="t" r="r" b="b"/>
            <a:pathLst>
              <a:path h="598932">
                <a:moveTo>
                  <a:pt x="0" y="598932"/>
                </a:moveTo>
                <a:lnTo>
                  <a:pt x="0" y="0"/>
                </a:lnTo>
              </a:path>
            </a:pathLst>
          </a:custGeom>
          <a:ln w="22860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490472" y="2944367"/>
            <a:ext cx="0" cy="717803"/>
          </a:xfrm>
          <a:custGeom>
            <a:avLst/>
            <a:gdLst/>
            <a:ahLst/>
            <a:cxnLst/>
            <a:rect l="l" t="t" r="r" b="b"/>
            <a:pathLst>
              <a:path h="717803">
                <a:moveTo>
                  <a:pt x="0" y="717803"/>
                </a:moveTo>
                <a:lnTo>
                  <a:pt x="0" y="0"/>
                </a:lnTo>
              </a:path>
            </a:pathLst>
          </a:custGeom>
          <a:ln w="18288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6885" y="2944367"/>
            <a:ext cx="0" cy="717803"/>
          </a:xfrm>
          <a:custGeom>
            <a:avLst/>
            <a:gdLst/>
            <a:ahLst/>
            <a:cxnLst/>
            <a:rect l="l" t="t" r="r" b="b"/>
            <a:pathLst>
              <a:path h="717803">
                <a:moveTo>
                  <a:pt x="0" y="717803"/>
                </a:moveTo>
                <a:lnTo>
                  <a:pt x="0" y="0"/>
                </a:lnTo>
              </a:path>
            </a:pathLst>
          </a:custGeom>
          <a:ln w="22860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84982" y="891539"/>
            <a:ext cx="0" cy="598932"/>
          </a:xfrm>
          <a:custGeom>
            <a:avLst/>
            <a:gdLst/>
            <a:ahLst/>
            <a:cxnLst/>
            <a:rect l="l" t="t" r="r" b="b"/>
            <a:pathLst>
              <a:path h="598932">
                <a:moveTo>
                  <a:pt x="0" y="598932"/>
                </a:moveTo>
                <a:lnTo>
                  <a:pt x="0" y="0"/>
                </a:lnTo>
              </a:path>
            </a:pathLst>
          </a:custGeom>
          <a:ln w="22860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925061" y="5125211"/>
            <a:ext cx="0" cy="603503"/>
          </a:xfrm>
          <a:custGeom>
            <a:avLst/>
            <a:gdLst/>
            <a:ahLst/>
            <a:cxnLst/>
            <a:rect l="l" t="t" r="r" b="b"/>
            <a:pathLst>
              <a:path h="603503">
                <a:moveTo>
                  <a:pt x="0" y="603503"/>
                </a:moveTo>
                <a:lnTo>
                  <a:pt x="0" y="0"/>
                </a:lnTo>
              </a:path>
            </a:pathLst>
          </a:custGeom>
          <a:ln w="13716">
            <a:solidFill>
              <a:srgbClr val="4B4B4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40529" y="891539"/>
            <a:ext cx="0" cy="598932"/>
          </a:xfrm>
          <a:custGeom>
            <a:avLst/>
            <a:gdLst/>
            <a:ahLst/>
            <a:cxnLst/>
            <a:rect l="l" t="t" r="r" b="b"/>
            <a:pathLst>
              <a:path h="598932">
                <a:moveTo>
                  <a:pt x="0" y="598932"/>
                </a:moveTo>
                <a:lnTo>
                  <a:pt x="0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73017" y="2944367"/>
            <a:ext cx="0" cy="717803"/>
          </a:xfrm>
          <a:custGeom>
            <a:avLst/>
            <a:gdLst/>
            <a:ahLst/>
            <a:cxnLst/>
            <a:rect l="l" t="t" r="r" b="b"/>
            <a:pathLst>
              <a:path h="717803">
                <a:moveTo>
                  <a:pt x="0" y="717803"/>
                </a:moveTo>
                <a:lnTo>
                  <a:pt x="0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94859" y="2944367"/>
            <a:ext cx="0" cy="717803"/>
          </a:xfrm>
          <a:custGeom>
            <a:avLst/>
            <a:gdLst/>
            <a:ahLst/>
            <a:cxnLst/>
            <a:rect l="l" t="t" r="r" b="b"/>
            <a:pathLst>
              <a:path h="717803">
                <a:moveTo>
                  <a:pt x="0" y="717803"/>
                </a:moveTo>
                <a:lnTo>
                  <a:pt x="0" y="0"/>
                </a:lnTo>
              </a:path>
            </a:pathLst>
          </a:custGeom>
          <a:ln w="18288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84982" y="5125211"/>
            <a:ext cx="0" cy="603503"/>
          </a:xfrm>
          <a:custGeom>
            <a:avLst/>
            <a:gdLst/>
            <a:ahLst/>
            <a:cxnLst/>
            <a:rect l="l" t="t" r="r" b="b"/>
            <a:pathLst>
              <a:path h="603503">
                <a:moveTo>
                  <a:pt x="0" y="603503"/>
                </a:moveTo>
                <a:lnTo>
                  <a:pt x="0" y="0"/>
                </a:lnTo>
              </a:path>
            </a:pathLst>
          </a:custGeom>
          <a:ln w="22860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40529" y="5125211"/>
            <a:ext cx="0" cy="603503"/>
          </a:xfrm>
          <a:custGeom>
            <a:avLst/>
            <a:gdLst/>
            <a:ahLst/>
            <a:cxnLst/>
            <a:rect l="l" t="t" r="r" b="b"/>
            <a:pathLst>
              <a:path h="603503">
                <a:moveTo>
                  <a:pt x="0" y="603503"/>
                </a:moveTo>
                <a:lnTo>
                  <a:pt x="0" y="0"/>
                </a:lnTo>
              </a:path>
            </a:pathLst>
          </a:custGeom>
          <a:ln w="13716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62955" y="891539"/>
            <a:ext cx="0" cy="621791"/>
          </a:xfrm>
          <a:custGeom>
            <a:avLst/>
            <a:gdLst/>
            <a:ahLst/>
            <a:cxnLst/>
            <a:rect l="l" t="t" r="r" b="b"/>
            <a:pathLst>
              <a:path h="621791">
                <a:moveTo>
                  <a:pt x="0" y="621792"/>
                </a:moveTo>
                <a:lnTo>
                  <a:pt x="0" y="0"/>
                </a:lnTo>
              </a:path>
            </a:pathLst>
          </a:custGeom>
          <a:ln w="18288">
            <a:solidFill>
              <a:srgbClr val="57575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20790" y="891539"/>
            <a:ext cx="0" cy="598932"/>
          </a:xfrm>
          <a:custGeom>
            <a:avLst/>
            <a:gdLst/>
            <a:ahLst/>
            <a:cxnLst/>
            <a:rect l="l" t="t" r="r" b="b"/>
            <a:pathLst>
              <a:path h="598932">
                <a:moveTo>
                  <a:pt x="0" y="598932"/>
                </a:moveTo>
                <a:lnTo>
                  <a:pt x="0" y="0"/>
                </a:lnTo>
              </a:path>
            </a:pathLst>
          </a:custGeom>
          <a:ln w="22860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73552" y="5719571"/>
            <a:ext cx="658368" cy="0"/>
          </a:xfrm>
          <a:custGeom>
            <a:avLst/>
            <a:gdLst/>
            <a:ahLst/>
            <a:cxnLst/>
            <a:rect l="l" t="t" r="r" b="b"/>
            <a:pathLst>
              <a:path w="658368">
                <a:moveTo>
                  <a:pt x="0" y="0"/>
                </a:moveTo>
                <a:lnTo>
                  <a:pt x="658368" y="0"/>
                </a:lnTo>
              </a:path>
            </a:pathLst>
          </a:custGeom>
          <a:ln w="18288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33671" y="5719571"/>
            <a:ext cx="658367" cy="0"/>
          </a:xfrm>
          <a:custGeom>
            <a:avLst/>
            <a:gdLst/>
            <a:ahLst/>
            <a:cxnLst/>
            <a:rect l="l" t="t" r="r" b="b"/>
            <a:pathLst>
              <a:path w="658367">
                <a:moveTo>
                  <a:pt x="0" y="0"/>
                </a:moveTo>
                <a:lnTo>
                  <a:pt x="658367" y="0"/>
                </a:lnTo>
              </a:path>
            </a:pathLst>
          </a:custGeom>
          <a:ln w="18288">
            <a:solidFill>
              <a:srgbClr val="34343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648705" y="2907792"/>
            <a:ext cx="0" cy="754379"/>
          </a:xfrm>
          <a:custGeom>
            <a:avLst/>
            <a:gdLst/>
            <a:ahLst/>
            <a:cxnLst/>
            <a:rect l="l" t="t" r="r" b="b"/>
            <a:pathLst>
              <a:path h="754379">
                <a:moveTo>
                  <a:pt x="0" y="754379"/>
                </a:moveTo>
                <a:lnTo>
                  <a:pt x="0" y="0"/>
                </a:lnTo>
              </a:path>
            </a:pathLst>
          </a:custGeom>
          <a:ln w="22860">
            <a:solidFill>
              <a:srgbClr val="676767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72833" y="2944367"/>
            <a:ext cx="0" cy="717803"/>
          </a:xfrm>
          <a:custGeom>
            <a:avLst/>
            <a:gdLst/>
            <a:ahLst/>
            <a:cxnLst/>
            <a:rect l="l" t="t" r="r" b="b"/>
            <a:pathLst>
              <a:path h="717803">
                <a:moveTo>
                  <a:pt x="0" y="717803"/>
                </a:moveTo>
                <a:lnTo>
                  <a:pt x="0" y="0"/>
                </a:lnTo>
              </a:path>
            </a:pathLst>
          </a:custGeom>
          <a:ln w="13716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136892" y="4007358"/>
            <a:ext cx="1019555" cy="0"/>
          </a:xfrm>
          <a:custGeom>
            <a:avLst/>
            <a:gdLst/>
            <a:ahLst/>
            <a:cxnLst/>
            <a:rect l="l" t="t" r="r" b="b"/>
            <a:pathLst>
              <a:path w="1019555">
                <a:moveTo>
                  <a:pt x="0" y="0"/>
                </a:moveTo>
                <a:lnTo>
                  <a:pt x="1019555" y="0"/>
                </a:lnTo>
              </a:path>
            </a:pathLst>
          </a:custGeom>
          <a:ln w="13716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147304" y="3995928"/>
            <a:ext cx="0" cy="790956"/>
          </a:xfrm>
          <a:custGeom>
            <a:avLst/>
            <a:gdLst/>
            <a:ahLst/>
            <a:cxnLst/>
            <a:rect l="l" t="t" r="r" b="b"/>
            <a:pathLst>
              <a:path h="790956">
                <a:moveTo>
                  <a:pt x="0" y="790956"/>
                </a:moveTo>
                <a:lnTo>
                  <a:pt x="0" y="0"/>
                </a:lnTo>
              </a:path>
            </a:pathLst>
          </a:custGeom>
          <a:ln w="18288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41464" y="4775453"/>
            <a:ext cx="1014983" cy="0"/>
          </a:xfrm>
          <a:custGeom>
            <a:avLst/>
            <a:gdLst/>
            <a:ahLst/>
            <a:cxnLst/>
            <a:rect l="l" t="t" r="r" b="b"/>
            <a:pathLst>
              <a:path w="1014983">
                <a:moveTo>
                  <a:pt x="0" y="0"/>
                </a:moveTo>
                <a:lnTo>
                  <a:pt x="1014983" y="0"/>
                </a:lnTo>
              </a:path>
            </a:pathLst>
          </a:custGeom>
          <a:ln w="22860">
            <a:solidFill>
              <a:srgbClr val="6B6B6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82896" y="5129784"/>
            <a:ext cx="0" cy="598931"/>
          </a:xfrm>
          <a:custGeom>
            <a:avLst/>
            <a:gdLst/>
            <a:ahLst/>
            <a:cxnLst/>
            <a:rect l="l" t="t" r="r" b="b"/>
            <a:pathLst>
              <a:path h="598931">
                <a:moveTo>
                  <a:pt x="0" y="598931"/>
                </a:moveTo>
                <a:lnTo>
                  <a:pt x="0" y="0"/>
                </a:lnTo>
              </a:path>
            </a:pathLst>
          </a:custGeom>
          <a:ln w="18288">
            <a:solidFill>
              <a:srgbClr val="5B5B5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79908" y="129793"/>
            <a:ext cx="7080884" cy="2774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13-14 </a:t>
            </a:r>
            <a:r>
              <a:rPr sz="1750" b="1" spc="-1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A</a:t>
            </a:r>
            <a:r>
              <a:rPr sz="1750" b="1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5" dirty="0" smtClean="0">
                <a:solidFill>
                  <a:srgbClr val="010101"/>
                </a:solidFill>
                <a:latin typeface="Arial"/>
                <a:cs typeface="Arial"/>
              </a:rPr>
              <a:t>block</a:t>
            </a:r>
            <a:r>
              <a:rPr sz="1750" b="1" spc="8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diagram </a:t>
            </a:r>
            <a:r>
              <a:rPr sz="1750" b="1" spc="-1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illustrating</a:t>
            </a:r>
            <a:r>
              <a:rPr sz="1750" b="1" spc="1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shared</a:t>
            </a:r>
            <a:r>
              <a:rPr sz="1750" b="1" spc="1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1750" b="1" spc="1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local</a:t>
            </a:r>
            <a:r>
              <a:rPr sz="1750" b="1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buses.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60067" y="3143504"/>
            <a:ext cx="877569" cy="309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60020">
              <a:lnSpc>
                <a:spcPts val="1190"/>
              </a:lnSpc>
            </a:pPr>
            <a:r>
              <a:rPr sz="1050" b="1" spc="-95" dirty="0" smtClean="0">
                <a:solidFill>
                  <a:srgbClr val="666666"/>
                </a:solidFill>
                <a:latin typeface="Arial"/>
                <a:cs typeface="Arial"/>
              </a:rPr>
              <a:t>Bus</a:t>
            </a:r>
            <a:r>
              <a:rPr sz="1050" b="1" spc="-40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50" b="1" spc="-70" dirty="0" smtClean="0">
                <a:solidFill>
                  <a:srgbClr val="777777"/>
                </a:solidFill>
                <a:latin typeface="Arial"/>
                <a:cs typeface="Arial"/>
              </a:rPr>
              <a:t>slave</a:t>
            </a:r>
            <a:r>
              <a:rPr sz="1050" b="1" spc="-40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1050" b="1" spc="-120" dirty="0" smtClean="0">
                <a:solidFill>
                  <a:srgbClr val="777777"/>
                </a:solidFill>
                <a:latin typeface="Arial"/>
                <a:cs typeface="Arial"/>
              </a:rPr>
              <a:t>m1croprocossor</a:t>
            </a:r>
            <a:endParaRPr sz="10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635755" y="3131058"/>
            <a:ext cx="870585" cy="337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5400" algn="ctr">
              <a:lnSpc>
                <a:spcPct val="100000"/>
              </a:lnSpc>
            </a:pPr>
            <a:r>
              <a:rPr sz="1050" b="1" spc="-70" dirty="0" smtClean="0">
                <a:solidFill>
                  <a:srgbClr val="666666"/>
                </a:solidFill>
                <a:latin typeface="Arial"/>
                <a:cs typeface="Arial"/>
              </a:rPr>
              <a:t>Bus</a:t>
            </a:r>
            <a:r>
              <a:rPr sz="1050" b="1" spc="-80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50" b="1" spc="-55" dirty="0" smtClean="0">
                <a:solidFill>
                  <a:srgbClr val="777777"/>
                </a:solidFill>
                <a:latin typeface="Arial"/>
                <a:cs typeface="Arial"/>
              </a:rPr>
              <a:t>slave</a:t>
            </a:r>
            <a:endParaRPr sz="1050">
              <a:latin typeface="Arial"/>
              <a:cs typeface="Arial"/>
            </a:endParaRPr>
          </a:p>
          <a:p>
            <a:pPr algn="ctr">
              <a:lnSpc>
                <a:spcPts val="1220"/>
              </a:lnSpc>
            </a:pPr>
            <a:r>
              <a:rPr sz="1200" b="1" spc="-245" dirty="0" smtClean="0">
                <a:solidFill>
                  <a:srgbClr val="777777"/>
                </a:solidFill>
                <a:latin typeface="Courier New"/>
                <a:cs typeface="Courier New"/>
              </a:rPr>
              <a:t>microprocessor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740911" y="4310633"/>
            <a:ext cx="698500" cy="1714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50" b="1" spc="-70" dirty="0" smtClean="0">
                <a:solidFill>
                  <a:srgbClr val="777777"/>
                </a:solidFill>
                <a:latin typeface="Arial"/>
                <a:cs typeface="Arial"/>
              </a:rPr>
              <a:t>Shared</a:t>
            </a:r>
            <a:r>
              <a:rPr sz="1050" b="1" spc="-5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1050" b="1" spc="-70" dirty="0" smtClean="0">
                <a:solidFill>
                  <a:srgbClr val="666666"/>
                </a:solidFill>
                <a:latin typeface="Arial"/>
                <a:cs typeface="Arial"/>
              </a:rPr>
              <a:t>Bus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61435" y="5225033"/>
            <a:ext cx="475615" cy="3422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0005">
              <a:lnSpc>
                <a:spcPct val="100000"/>
              </a:lnSpc>
            </a:pPr>
            <a:r>
              <a:rPr sz="1050" b="1" spc="-55" dirty="0" smtClean="0">
                <a:solidFill>
                  <a:srgbClr val="666666"/>
                </a:solidFill>
                <a:latin typeface="Arial"/>
                <a:cs typeface="Arial"/>
              </a:rPr>
              <a:t>Shared</a:t>
            </a:r>
            <a:endParaRPr sz="1050">
              <a:latin typeface="Arial"/>
              <a:cs typeface="Arial"/>
            </a:endParaRPr>
          </a:p>
          <a:p>
            <a:pPr marL="12700">
              <a:lnSpc>
                <a:spcPts val="1255"/>
              </a:lnSpc>
            </a:pPr>
            <a:r>
              <a:rPr sz="1200" b="1" spc="-130" dirty="0" smtClean="0">
                <a:solidFill>
                  <a:srgbClr val="777777"/>
                </a:solidFill>
                <a:latin typeface="Courier New"/>
                <a:cs typeface="Courier New"/>
              </a:rPr>
              <a:t>memory</a:t>
            </a:r>
            <a:endParaRPr sz="1200">
              <a:latin typeface="Courier New"/>
              <a:cs typeface="Courier New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39844" y="5234432"/>
            <a:ext cx="441325" cy="3175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40335" marR="12700" indent="-128270">
              <a:lnSpc>
                <a:spcPts val="1220"/>
              </a:lnSpc>
            </a:pPr>
            <a:r>
              <a:rPr sz="1050" b="1" spc="-55" dirty="0" smtClean="0">
                <a:solidFill>
                  <a:srgbClr val="777777"/>
                </a:solidFill>
                <a:latin typeface="Arial"/>
                <a:cs typeface="Arial"/>
              </a:rPr>
              <a:t>Shared</a:t>
            </a:r>
            <a:r>
              <a:rPr sz="1050" b="1" spc="-30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1050" b="1" spc="-55" dirty="0" smtClean="0">
                <a:solidFill>
                  <a:srgbClr val="777777"/>
                </a:solidFill>
                <a:latin typeface="Arial"/>
                <a:cs typeface="Arial"/>
              </a:rPr>
              <a:t>flO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711444" y="3143504"/>
            <a:ext cx="887730" cy="3098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64465">
              <a:lnSpc>
                <a:spcPts val="1190"/>
              </a:lnSpc>
            </a:pPr>
            <a:r>
              <a:rPr sz="1050" b="1" spc="-80" dirty="0" smtClean="0">
                <a:solidFill>
                  <a:srgbClr val="666666"/>
                </a:solidFill>
                <a:latin typeface="Arial"/>
                <a:cs typeface="Arial"/>
              </a:rPr>
              <a:t>Bus</a:t>
            </a:r>
            <a:r>
              <a:rPr sz="1050" b="1" spc="-114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50" b="1" spc="-15" dirty="0" smtClean="0">
                <a:solidFill>
                  <a:srgbClr val="777777"/>
                </a:solidFill>
                <a:latin typeface="Arial"/>
                <a:cs typeface="Arial"/>
              </a:rPr>
              <a:t>s</a:t>
            </a:r>
            <a:r>
              <a:rPr sz="1050" b="1" spc="-80" dirty="0" smtClean="0">
                <a:solidFill>
                  <a:srgbClr val="565656"/>
                </a:solidFill>
                <a:latin typeface="Arial"/>
                <a:cs typeface="Arial"/>
              </a:rPr>
              <a:t>l</a:t>
            </a:r>
            <a:r>
              <a:rPr sz="1050" b="1" spc="-45" dirty="0" smtClean="0">
                <a:solidFill>
                  <a:srgbClr val="777777"/>
                </a:solidFill>
                <a:latin typeface="Arial"/>
                <a:cs typeface="Arial"/>
              </a:rPr>
              <a:t>ave</a:t>
            </a:r>
            <a:r>
              <a:rPr sz="1050" b="1" spc="-25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1050" b="1" spc="-114" dirty="0" smtClean="0">
                <a:solidFill>
                  <a:srgbClr val="777777"/>
                </a:solidFill>
                <a:latin typeface="Arial"/>
                <a:cs typeface="Arial"/>
              </a:rPr>
              <a:t>m1croprooessor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183628" y="4235703"/>
            <a:ext cx="882015" cy="3016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18745">
              <a:lnSpc>
                <a:spcPts val="1150"/>
              </a:lnSpc>
            </a:pPr>
            <a:r>
              <a:rPr sz="1050" b="1" spc="-70" dirty="0" smtClean="0">
                <a:solidFill>
                  <a:srgbClr val="666666"/>
                </a:solidFill>
                <a:latin typeface="Arial"/>
                <a:cs typeface="Arial"/>
              </a:rPr>
              <a:t>Bus</a:t>
            </a:r>
            <a:r>
              <a:rPr sz="1050" b="1" spc="-155" dirty="0" smtClean="0">
                <a:solidFill>
                  <a:srgbClr val="666666"/>
                </a:solidFill>
                <a:latin typeface="Arial"/>
                <a:cs typeface="Arial"/>
              </a:rPr>
              <a:t> </a:t>
            </a:r>
            <a:r>
              <a:rPr sz="1050" b="1" spc="-60" dirty="0" smtClean="0">
                <a:solidFill>
                  <a:srgbClr val="777777"/>
                </a:solidFill>
                <a:latin typeface="Arial"/>
                <a:cs typeface="Arial"/>
              </a:rPr>
              <a:t>master</a:t>
            </a:r>
            <a:r>
              <a:rPr sz="1050" b="1" spc="-30" dirty="0" smtClean="0">
                <a:solidFill>
                  <a:srgbClr val="777777"/>
                </a:solidFill>
                <a:latin typeface="Arial"/>
                <a:cs typeface="Arial"/>
              </a:rPr>
              <a:t> </a:t>
            </a:r>
            <a:r>
              <a:rPr sz="1050" b="1" spc="-95" dirty="0" smtClean="0">
                <a:solidFill>
                  <a:srgbClr val="777777"/>
                </a:solidFill>
                <a:latin typeface="Arial"/>
                <a:cs typeface="Arial"/>
              </a:rPr>
              <a:t>microprocessor</a:t>
            </a:r>
            <a:endParaRPr sz="105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865124" y="6299200"/>
            <a:ext cx="398716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5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24460" y="6240526"/>
            <a:ext cx="3694429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9950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9950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F3F3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F3F3F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46836" y="6427215"/>
            <a:ext cx="369062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Processor,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2F2F2F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2F2F2F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46836" y="6695185"/>
            <a:ext cx="70231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1197863" y="905255"/>
          <a:ext cx="5756146" cy="5852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7794"/>
                <a:gridCol w="322326"/>
                <a:gridCol w="640080"/>
                <a:gridCol w="480060"/>
                <a:gridCol w="640079"/>
                <a:gridCol w="315468"/>
                <a:gridCol w="642366"/>
                <a:gridCol w="480059"/>
                <a:gridCol w="637794"/>
                <a:gridCol w="320040"/>
                <a:gridCol w="640080"/>
              </a:tblGrid>
              <a:tr h="278972"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LocaJ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>
                      <a:solidFill>
                        <a:srgbClr val="4B4B4B"/>
                      </a:solidFill>
                      <a:prstDash val="solid"/>
                    </a:lnL>
                    <a:lnR w="27432">
                      <a:solidFill>
                        <a:srgbClr val="747474"/>
                      </a:solidFill>
                      <a:prstDash val="solid"/>
                    </a:lnR>
                    <a:lnT w="13716">
                      <a:solidFill>
                        <a:srgbClr val="3B3B3B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27432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</a:pPr>
                      <a:r>
                        <a:rPr sz="1050" b="1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Local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716">
                      <a:solidFill>
                        <a:srgbClr val="545454"/>
                      </a:solidFill>
                      <a:prstDash val="solid"/>
                    </a:lnR>
                    <a:lnT w="13716">
                      <a:solidFill>
                        <a:srgbClr val="38383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</a:pPr>
                      <a:r>
                        <a:rPr sz="1050" b="1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loc</a:t>
                      </a:r>
                      <a:r>
                        <a:rPr sz="1050" b="1" spc="-50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050" b="1" spc="0" dirty="0" smtClean="0">
                          <a:solidFill>
                            <a:srgbClr val="565656"/>
                          </a:solidFill>
                          <a:latin typeface="Arial"/>
                          <a:cs typeface="Arial"/>
                        </a:rPr>
                        <a:t>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716">
                      <a:solidFill>
                        <a:srgbClr val="4B4B4B"/>
                      </a:solidFill>
                      <a:prstDash val="solid"/>
                    </a:lnR>
                    <a:lnT w="13716">
                      <a:solidFill>
                        <a:srgbClr val="38383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</a:pPr>
                      <a:r>
                        <a:rPr sz="1000" b="1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Local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8288">
                      <a:solidFill>
                        <a:srgbClr val="5B5B5B"/>
                      </a:solidFill>
                      <a:prstDash val="solid"/>
                    </a:lnR>
                    <a:lnT w="13716">
                      <a:solidFill>
                        <a:srgbClr val="38383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ct val="100000"/>
                        </a:lnSpc>
                      </a:pPr>
                      <a:r>
                        <a:rPr sz="1050" b="1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Local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716">
                      <a:solidFill>
                        <a:srgbClr val="4F4F4F"/>
                      </a:solidFill>
                      <a:prstDash val="solid"/>
                    </a:lnR>
                    <a:lnT w="13716">
                      <a:solidFill>
                        <a:srgbClr val="383838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 cap="flat" cmpd="sng" algn="ctr">
                      <a:solidFill>
                        <a:srgbClr val="4F4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</a:pPr>
                      <a:r>
                        <a:rPr sz="1050" b="1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local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716">
                      <a:solidFill>
                        <a:srgbClr val="4F4F4F"/>
                      </a:solidFill>
                      <a:prstDash val="solid"/>
                    </a:lnR>
                    <a:lnT w="13716">
                      <a:solidFill>
                        <a:srgbClr val="383838"/>
                      </a:solidFill>
                      <a:prstDash val="solid"/>
                    </a:lnT>
                  </a:tcPr>
                </a:tc>
              </a:tr>
              <a:tr h="306243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777777"/>
                          </a:solidFill>
                          <a:latin typeface="Courier New"/>
                          <a:cs typeface="Courier New"/>
                        </a:rPr>
                        <a:t>memory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3716">
                      <a:solidFill>
                        <a:srgbClr val="4B4B4B"/>
                      </a:solidFill>
                      <a:prstDash val="solid"/>
                    </a:lnL>
                    <a:lnR w="27432">
                      <a:solidFill>
                        <a:srgbClr val="74747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27432" cap="flat" cmpd="sng" algn="ctr">
                      <a:solidFill>
                        <a:srgbClr val="74747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ct val="100000"/>
                        </a:lnSpc>
                      </a:pPr>
                      <a:r>
                        <a:rPr sz="1050" b="1" dirty="0" smtClean="0">
                          <a:solidFill>
                            <a:srgbClr val="8C8C8C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050" b="1" spc="-65" dirty="0" smtClean="0">
                          <a:solidFill>
                            <a:srgbClr val="8C8C8C"/>
                          </a:solidFill>
                          <a:latin typeface="Arial"/>
                          <a:cs typeface="Arial"/>
                        </a:rPr>
                        <a:t>/</a:t>
                      </a:r>
                      <a:r>
                        <a:rPr sz="1050" b="1" spc="0" dirty="0" smtClean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716">
                      <a:solidFill>
                        <a:srgbClr val="545454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3716" cap="flat" cmpd="sng" algn="ctr">
                      <a:solidFill>
                        <a:srgbClr val="5454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777777"/>
                          </a:solidFill>
                          <a:latin typeface="Courier New"/>
                          <a:cs typeface="Courier New"/>
                        </a:rPr>
                        <a:t>memory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3716">
                      <a:solidFill>
                        <a:srgbClr val="4B4B4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3716" cap="flat" cmpd="sng" algn="ctr">
                      <a:solidFill>
                        <a:srgbClr val="4B4B4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</a:pPr>
                      <a:r>
                        <a:rPr sz="1050" b="1" dirty="0" smtClean="0">
                          <a:solidFill>
                            <a:srgbClr val="777777"/>
                          </a:solidFill>
                          <a:latin typeface="Arial"/>
                          <a:cs typeface="Arial"/>
                        </a:rPr>
                        <a:t>t/0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8288">
                      <a:solidFill>
                        <a:srgbClr val="5B5B5B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8288" cap="flat" cmpd="sng" algn="ctr">
                      <a:solidFill>
                        <a:srgbClr val="5B5B5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sz="1200" b="1" dirty="0" smtClean="0">
                          <a:solidFill>
                            <a:srgbClr val="777777"/>
                          </a:solidFill>
                          <a:latin typeface="Courier New"/>
                          <a:cs typeface="Courier New"/>
                        </a:rPr>
                        <a:t>memory</a:t>
                      </a:r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R w="13716">
                      <a:solidFill>
                        <a:srgbClr val="4F4F4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endParaRPr sz="120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L w="13716" cap="flat" cmpd="sng" algn="ctr">
                      <a:solidFill>
                        <a:srgbClr val="4F4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237490">
                        <a:lnSpc>
                          <a:spcPct val="100000"/>
                        </a:lnSpc>
                      </a:pPr>
                      <a:r>
                        <a:rPr sz="1050" b="1" spc="-30" dirty="0" smtClean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b="1" spc="-245" dirty="0" smtClean="0">
                          <a:solidFill>
                            <a:srgbClr val="8C8C8C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sz="1050" b="1" spc="0" dirty="0" smtClean="0">
                          <a:solidFill>
                            <a:srgbClr val="666666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0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3716">
                      <a:solidFill>
                        <a:srgbClr val="4F4F4F"/>
                      </a:solidFill>
                      <a:prstDash val="soli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35" dirty="0" smtClean="0">
                <a:latin typeface="Arial"/>
                <a:cs typeface="Arial"/>
              </a:rPr>
              <a:t>T</a:t>
            </a:r>
            <a:r>
              <a:rPr sz="4000" b="1" spc="-25" dirty="0" smtClean="0">
                <a:latin typeface="Arial"/>
                <a:cs typeface="Arial"/>
              </a:rPr>
              <a:t>yp</a:t>
            </a:r>
            <a:r>
              <a:rPr sz="4000" b="1" spc="-40" dirty="0" smtClean="0">
                <a:latin typeface="Arial"/>
                <a:cs typeface="Arial"/>
              </a:rPr>
              <a:t>e</a:t>
            </a:r>
            <a:r>
              <a:rPr sz="4000" b="1" spc="-25" dirty="0" smtClean="0">
                <a:latin typeface="Arial"/>
                <a:cs typeface="Arial"/>
              </a:rPr>
              <a:t>s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of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Buses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5" dirty="0" smtClean="0">
                <a:latin typeface="Arial"/>
                <a:cs typeface="Arial"/>
              </a:rPr>
              <a:t>ed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266430" cy="51549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reside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contains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si</a:t>
            </a:r>
            <a:r>
              <a:rPr sz="2800" spc="-15" dirty="0" smtClean="0">
                <a:latin typeface="Arial"/>
                <a:cs typeface="Arial"/>
              </a:rPr>
              <a:t>dent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5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All 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cessors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stud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ar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his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consi</a:t>
            </a:r>
            <a:r>
              <a:rPr sz="3200" spc="-2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cal </a:t>
            </a:r>
            <a:r>
              <a:rPr sz="3200" spc="-2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us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9"/>
              </a:spcBef>
            </a:pPr>
            <a:endParaRPr sz="650"/>
          </a:p>
          <a:p>
            <a:pPr marL="756285" marR="822960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/O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mic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oces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ly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ted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5" dirty="0" smtClean="0"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o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co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a</a:t>
            </a:r>
            <a:r>
              <a:rPr sz="3200" spc="0" dirty="0" smtClean="0">
                <a:latin typeface="Arial"/>
                <a:cs typeface="Arial"/>
              </a:rPr>
              <a:t>ll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cessors</a:t>
            </a:r>
            <a:r>
              <a:rPr sz="3200" spc="-5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shar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us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exch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28611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13–1</a:t>
            </a:r>
            <a:r>
              <a:rPr sz="3200" spc="0" dirty="0" smtClean="0">
                <a:latin typeface="Arial"/>
                <a:cs typeface="Arial"/>
              </a:rPr>
              <a:t>5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808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co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rem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aste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38326"/>
            <a:ext cx="8518525" cy="3945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1212850" indent="-287020">
              <a:lnSpc>
                <a:spcPts val="3360"/>
              </a:lnSpc>
              <a:buClr>
                <a:srgbClr val="0D4000"/>
              </a:buClr>
              <a:buSzPct val="94915"/>
              <a:buFont typeface="Arial"/>
              <a:buChar char="–"/>
              <a:tabLst>
                <a:tab pos="756285" algn="l"/>
              </a:tabLst>
            </a:pPr>
            <a:r>
              <a:rPr sz="2950" spc="-100" dirty="0" smtClean="0">
                <a:latin typeface="Arial"/>
                <a:cs typeface="Arial"/>
              </a:rPr>
              <a:t>b</a:t>
            </a:r>
            <a:r>
              <a:rPr sz="2950" spc="-95" dirty="0" smtClean="0">
                <a:latin typeface="Arial"/>
                <a:cs typeface="Arial"/>
              </a:rPr>
              <a:t>u</a:t>
            </a:r>
            <a:r>
              <a:rPr sz="2950" spc="-90" dirty="0" smtClean="0">
                <a:latin typeface="Arial"/>
                <a:cs typeface="Arial"/>
              </a:rPr>
              <a:t>s</a:t>
            </a:r>
            <a:r>
              <a:rPr sz="2950" spc="-40" dirty="0" smtClean="0">
                <a:latin typeface="Arial"/>
                <a:cs typeface="Arial"/>
              </a:rPr>
              <a:t> </a:t>
            </a:r>
            <a:r>
              <a:rPr sz="2950" spc="-125" dirty="0" smtClean="0">
                <a:latin typeface="Arial"/>
                <a:cs typeface="Arial"/>
              </a:rPr>
              <a:t>ma</a:t>
            </a:r>
            <a:r>
              <a:rPr sz="2950" spc="-85" dirty="0" smtClean="0">
                <a:latin typeface="Arial"/>
                <a:cs typeface="Arial"/>
              </a:rPr>
              <a:t>s</a:t>
            </a:r>
            <a:r>
              <a:rPr sz="2950" spc="-70" dirty="0" smtClean="0">
                <a:latin typeface="Arial"/>
                <a:cs typeface="Arial"/>
              </a:rPr>
              <a:t>ter</a:t>
            </a:r>
            <a:r>
              <a:rPr sz="2950" spc="-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es 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ny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ev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 cont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ol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us cont</a:t>
            </a:r>
            <a:r>
              <a:rPr sz="2800" spc="-10" dirty="0" smtClean="0">
                <a:latin typeface="Arial"/>
                <a:cs typeface="Arial"/>
              </a:rPr>
              <a:t>ai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/O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9"/>
              </a:spcBef>
              <a:buClr>
                <a:srgbClr val="0D4000"/>
              </a:buClr>
              <a:buFont typeface="Arial"/>
              <a:buChar char="–"/>
            </a:pPr>
            <a:endParaRPr sz="550"/>
          </a:p>
          <a:p>
            <a:pPr marL="7562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823</a:t>
            </a:r>
            <a:r>
              <a:rPr sz="2800" spc="-20" dirty="0" smtClean="0">
                <a:latin typeface="Arial"/>
                <a:cs typeface="Arial"/>
              </a:rPr>
              <a:t>7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DMA</a:t>
            </a:r>
            <a:r>
              <a:rPr sz="2800" spc="-15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ntroller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20" dirty="0" smtClean="0">
                <a:latin typeface="Arial"/>
                <a:cs typeface="Arial"/>
              </a:rPr>
              <a:t>amp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r</a:t>
            </a:r>
            <a:r>
              <a:rPr sz="2800" spc="-20" dirty="0" smtClean="0">
                <a:latin typeface="Arial"/>
                <a:cs typeface="Arial"/>
              </a:rPr>
              <a:t>emote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us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ter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marR="69723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808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rface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ocal, resid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shared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  <a:tab pos="7393940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</a:t>
            </a:r>
            <a:r>
              <a:rPr sz="3200" spc="1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808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 &amp;	I/O.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ts val="332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6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ia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arb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s,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us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89504" y="1133855"/>
            <a:ext cx="3337560" cy="4594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0763" y="126631"/>
            <a:ext cx="8013700" cy="559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8890">
              <a:lnSpc>
                <a:spcPct val="102899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85" dirty="0" smtClean="0">
                <a:solidFill>
                  <a:srgbClr val="010101"/>
                </a:solidFill>
                <a:latin typeface="Arial"/>
                <a:cs typeface="Arial"/>
              </a:rPr>
              <a:t>13-15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5" dirty="0" smtClean="0">
                <a:solidFill>
                  <a:srgbClr val="010101"/>
                </a:solidFill>
                <a:latin typeface="Arial"/>
                <a:cs typeface="Arial"/>
              </a:rPr>
              <a:t>8088</a:t>
            </a:r>
            <a:r>
              <a:rPr sz="1750" b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65" dirty="0" smtClean="0">
                <a:solidFill>
                  <a:srgbClr val="010101"/>
                </a:solidFill>
                <a:latin typeface="Arial"/>
                <a:cs typeface="Arial"/>
              </a:rPr>
              <a:t>operated </a:t>
            </a:r>
            <a:r>
              <a:rPr sz="1750" b="1" spc="-2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5" dirty="0" smtClean="0">
                <a:solidFill>
                  <a:srgbClr val="010101"/>
                </a:solidFill>
                <a:latin typeface="Arial"/>
                <a:cs typeface="Arial"/>
              </a:rPr>
              <a:t>in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 the</a:t>
            </a:r>
            <a:r>
              <a:rPr sz="1750" b="1" spc="1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remote</a:t>
            </a:r>
            <a:r>
              <a:rPr sz="1750" b="1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mode,</a:t>
            </a:r>
            <a:r>
              <a:rPr sz="1750" b="1" spc="2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illustrating</a:t>
            </a:r>
            <a:r>
              <a:rPr sz="1750" b="1" spc="5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1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local</a:t>
            </a:r>
            <a:r>
              <a:rPr sz="1750" b="1" spc="10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7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1750" b="1" spc="-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80" dirty="0" smtClean="0">
                <a:solidFill>
                  <a:srgbClr val="010101"/>
                </a:solidFill>
                <a:latin typeface="Arial"/>
                <a:cs typeface="Arial"/>
              </a:rPr>
              <a:t>shared</a:t>
            </a:r>
            <a:r>
              <a:rPr sz="1750" b="1" spc="2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5" dirty="0" smtClean="0">
                <a:solidFill>
                  <a:srgbClr val="010101"/>
                </a:solidFill>
                <a:latin typeface="Arial"/>
                <a:cs typeface="Arial"/>
              </a:rPr>
              <a:t>bus</a:t>
            </a:r>
            <a:r>
              <a:rPr sz="1750" b="1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90" dirty="0" smtClean="0">
                <a:solidFill>
                  <a:srgbClr val="010101"/>
                </a:solidFill>
                <a:latin typeface="Arial"/>
                <a:cs typeface="Arial"/>
              </a:rPr>
              <a:t>connections.</a:t>
            </a:r>
            <a:endParaRPr sz="175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4460" y="6103365"/>
            <a:ext cx="44126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27363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27363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Processor,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46836" y="6550383"/>
            <a:ext cx="2972435" cy="28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5900"/>
              </a:lnSpc>
            </a:pP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44444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444444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5124" y="6299200"/>
            <a:ext cx="398716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5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43434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43434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25" dirty="0" smtClean="0">
                <a:latin typeface="Arial"/>
                <a:cs typeface="Arial"/>
              </a:rPr>
              <a:t>T</a:t>
            </a:r>
            <a:r>
              <a:rPr sz="4000" b="1" spc="-45" dirty="0" smtClean="0">
                <a:latin typeface="Arial"/>
                <a:cs typeface="Arial"/>
              </a:rPr>
              <a:t>h</a:t>
            </a:r>
            <a:r>
              <a:rPr sz="4000" b="1" spc="-25" dirty="0" smtClean="0">
                <a:latin typeface="Arial"/>
                <a:cs typeface="Arial"/>
              </a:rPr>
              <a:t>e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B</a:t>
            </a:r>
            <a:r>
              <a:rPr sz="4000" b="1" spc="-40" dirty="0" smtClean="0">
                <a:latin typeface="Arial"/>
                <a:cs typeface="Arial"/>
              </a:rPr>
              <a:t>u</a:t>
            </a:r>
            <a:r>
              <a:rPr sz="4000" b="1" spc="-25" dirty="0" smtClean="0">
                <a:latin typeface="Arial"/>
                <a:cs typeface="Arial"/>
              </a:rPr>
              <a:t>s</a:t>
            </a:r>
            <a:r>
              <a:rPr sz="4000" b="1" spc="-13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Arbiter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71840" cy="5118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828</a:t>
            </a:r>
            <a:r>
              <a:rPr sz="3200" spc="0" dirty="0" smtClean="0">
                <a:latin typeface="Arial"/>
                <a:cs typeface="Arial"/>
              </a:rPr>
              <a:t>9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rbi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  <a:p>
            <a:pPr marR="2630805" algn="ctr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ster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shar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Each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aster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ter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ace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shared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whi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nt</a:t>
            </a:r>
            <a:r>
              <a:rPr sz="2800" spc="-10" dirty="0" smtClean="0">
                <a:latin typeface="Arial"/>
                <a:cs typeface="Arial"/>
              </a:rPr>
              <a:t>el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Mu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bus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5" dirty="0" smtClean="0">
                <a:latin typeface="Arial"/>
                <a:cs typeface="Arial"/>
              </a:rPr>
              <a:t>BM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ls 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Mic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Cha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11811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Proc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ssors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kind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 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distri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 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cessors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cause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exec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te software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tasks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p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ral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el.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200" b="1" spc="-125" dirty="0" smtClean="0">
                <a:latin typeface="Arial"/>
                <a:cs typeface="Arial"/>
              </a:rPr>
              <a:t>828</a:t>
            </a:r>
            <a:r>
              <a:rPr sz="4200" b="1" spc="-120" dirty="0" smtClean="0">
                <a:latin typeface="Arial"/>
                <a:cs typeface="Arial"/>
              </a:rPr>
              <a:t>9</a:t>
            </a:r>
            <a:r>
              <a:rPr sz="4200" b="1" spc="-185" dirty="0" smtClean="0">
                <a:latin typeface="Arial"/>
                <a:cs typeface="Arial"/>
              </a:rPr>
              <a:t> </a:t>
            </a:r>
            <a:r>
              <a:rPr sz="4200" b="1" spc="-120" dirty="0" smtClean="0">
                <a:latin typeface="Arial"/>
                <a:cs typeface="Arial"/>
              </a:rPr>
              <a:t>Arc</a:t>
            </a:r>
            <a:r>
              <a:rPr sz="4200" b="1" spc="-145" dirty="0" smtClean="0">
                <a:latin typeface="Arial"/>
                <a:cs typeface="Arial"/>
              </a:rPr>
              <a:t>h</a:t>
            </a:r>
            <a:r>
              <a:rPr sz="4200" b="1" spc="-95" dirty="0" smtClean="0">
                <a:latin typeface="Arial"/>
                <a:cs typeface="Arial"/>
              </a:rPr>
              <a:t>itecture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427085" cy="48983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0" dirty="0" smtClean="0">
                <a:latin typeface="Arial"/>
                <a:cs typeface="Arial"/>
              </a:rPr>
              <a:t> 13–1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shows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</a:t>
            </a:r>
            <a:r>
              <a:rPr sz="3200" spc="-2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-outs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and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lock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dia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ram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828</a:t>
            </a:r>
            <a:r>
              <a:rPr sz="3200" spc="0" dirty="0" smtClean="0">
                <a:latin typeface="Arial"/>
                <a:cs typeface="Arial"/>
              </a:rPr>
              <a:t>9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72834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ft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si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k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co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cti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mic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oces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or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ght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si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-15" dirty="0" smtClean="0">
                <a:latin typeface="Arial"/>
                <a:cs typeface="Arial"/>
              </a:rPr>
              <a:t>otes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8289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nn</a:t>
            </a:r>
            <a:r>
              <a:rPr sz="2800" spc="-15" dirty="0" smtClean="0">
                <a:latin typeface="Arial"/>
                <a:cs typeface="Arial"/>
              </a:rPr>
              <a:t>ect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on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(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mot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)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us 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Mu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bus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marR="10985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828</a:t>
            </a:r>
            <a:r>
              <a:rPr sz="3200" spc="0" dirty="0" smtClean="0">
                <a:latin typeface="Arial"/>
                <a:cs typeface="Arial"/>
              </a:rPr>
              <a:t>9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ro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shar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causi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READY</a:t>
            </a:r>
            <a:r>
              <a:rPr sz="3200" spc="-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to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5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come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ic 0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dy)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if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ess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shar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30175"/>
            <a:ext cx="621982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410335" algn="l"/>
              </a:tabLst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13–</a:t>
            </a:r>
            <a:r>
              <a:rPr sz="1800" b="1" spc="0" dirty="0" smtClean="0">
                <a:latin typeface="Arial"/>
                <a:cs typeface="Arial"/>
              </a:rPr>
              <a:t>1	</a:t>
            </a:r>
            <a:r>
              <a:rPr sz="1800" spc="0" dirty="0" smtClean="0">
                <a:latin typeface="Arial"/>
                <a:cs typeface="Arial"/>
              </a:rPr>
              <a:t>HOLD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H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DA</a:t>
            </a:r>
            <a:r>
              <a:rPr sz="1800" spc="-105" dirty="0" smtClean="0">
                <a:latin typeface="Arial"/>
                <a:cs typeface="Arial"/>
              </a:rPr>
              <a:t> 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im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micro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roc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sso</a:t>
            </a:r>
            <a:r>
              <a:rPr sz="1800" spc="-105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12875" y="609600"/>
            <a:ext cx="7318248" cy="20924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8515" y="3008757"/>
            <a:ext cx="7985759" cy="28263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HOLD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sampl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cl</a:t>
            </a:r>
            <a:r>
              <a:rPr sz="2800" spc="-15" dirty="0" smtClean="0">
                <a:latin typeface="Arial"/>
                <a:cs typeface="Arial"/>
              </a:rPr>
              <a:t>oc</a:t>
            </a:r>
            <a:r>
              <a:rPr sz="2800" spc="-10" dirty="0" smtClean="0">
                <a:latin typeface="Arial"/>
                <a:cs typeface="Arial"/>
              </a:rPr>
              <a:t>ki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le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when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zes 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ol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sto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ut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software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enters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ycl</a:t>
            </a:r>
            <a:r>
              <a:rPr sz="2800" spc="-15" dirty="0" smtClean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4"/>
              </a:spcBef>
            </a:pPr>
            <a:endParaRPr sz="650"/>
          </a:p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HOLD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has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her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NTR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NMI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ly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microproces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tha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has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gh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ri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y th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HOLD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RE</a:t>
            </a:r>
            <a:r>
              <a:rPr sz="2800" spc="-3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ET</a:t>
            </a:r>
            <a:r>
              <a:rPr sz="2800" spc="-5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13–1</a:t>
            </a:r>
            <a:r>
              <a:rPr sz="1800" b="1" spc="0" dirty="0" smtClean="0">
                <a:latin typeface="Arial"/>
                <a:cs typeface="Arial"/>
              </a:rPr>
              <a:t>6 </a:t>
            </a:r>
            <a:r>
              <a:rPr sz="1800" b="1" spc="-2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828</a:t>
            </a:r>
            <a:r>
              <a:rPr sz="1800" spc="0" dirty="0" smtClean="0">
                <a:latin typeface="Arial"/>
                <a:cs typeface="Arial"/>
              </a:rPr>
              <a:t>9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-5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-o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ock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g</a:t>
            </a:r>
            <a:r>
              <a:rPr sz="1800" spc="0" dirty="0" smtClean="0">
                <a:latin typeface="Arial"/>
                <a:cs typeface="Arial"/>
              </a:rPr>
              <a:t>ram.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urt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sy of Int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l 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rp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rati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n.)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1138427"/>
            <a:ext cx="4744212" cy="4581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04028" y="874521"/>
            <a:ext cx="3872865" cy="47898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270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828</a:t>
            </a:r>
            <a:r>
              <a:rPr sz="2800" spc="-20" dirty="0" smtClean="0">
                <a:latin typeface="Arial"/>
                <a:cs typeface="Arial"/>
              </a:rPr>
              <a:t>9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cont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s the share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bus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ing</a:t>
            </a:r>
            <a:r>
              <a:rPr sz="2800" spc="-20" dirty="0" smtClean="0">
                <a:latin typeface="Arial"/>
                <a:cs typeface="Arial"/>
              </a:rPr>
              <a:t> RE</a:t>
            </a:r>
            <a:r>
              <a:rPr sz="2800" spc="-3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DY</a:t>
            </a:r>
            <a:r>
              <a:rPr sz="2800" spc="-5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 mic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oces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 be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ome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l</a:t>
            </a:r>
            <a:r>
              <a:rPr sz="2800" spc="-20" dirty="0" smtClean="0">
                <a:latin typeface="Arial"/>
                <a:cs typeface="Arial"/>
              </a:rPr>
              <a:t>og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-10" dirty="0" smtClean="0">
                <a:latin typeface="Arial"/>
                <a:cs typeface="Arial"/>
              </a:rPr>
              <a:t> (</a:t>
            </a:r>
            <a:r>
              <a:rPr sz="2800" spc="-15" dirty="0" smtClean="0">
                <a:latin typeface="Arial"/>
                <a:cs typeface="Arial"/>
              </a:rPr>
              <a:t>not</a:t>
            </a:r>
            <a:r>
              <a:rPr sz="2800" spc="-10" dirty="0" smtClean="0">
                <a:latin typeface="Arial"/>
                <a:cs typeface="Arial"/>
              </a:rPr>
              <a:t> 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dy)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cess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sh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ed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marR="17145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bloc</a:t>
            </a:r>
            <a:r>
              <a:rPr sz="2800" spc="-10" dirty="0" smtClean="0">
                <a:latin typeface="Arial"/>
                <a:cs typeface="Arial"/>
              </a:rPr>
              <a:t>k</a:t>
            </a:r>
            <a:r>
              <a:rPr sz="2800" spc="-15" dirty="0" smtClean="0">
                <a:latin typeface="Arial"/>
                <a:cs typeface="Arial"/>
              </a:rPr>
              <a:t>ing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curs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when</a:t>
            </a:r>
            <a:r>
              <a:rPr sz="2800" spc="-15" dirty="0" smtClean="0">
                <a:latin typeface="Arial"/>
                <a:cs typeface="Arial"/>
              </a:rPr>
              <a:t> anot</a:t>
            </a:r>
            <a:r>
              <a:rPr sz="2800" spc="-1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 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ces</a:t>
            </a:r>
            <a:r>
              <a:rPr sz="2800" spc="-10" dirty="0" smtClean="0">
                <a:latin typeface="Arial"/>
                <a:cs typeface="Arial"/>
              </a:rPr>
              <a:t>si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 bus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692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828</a:t>
            </a:r>
            <a:r>
              <a:rPr sz="4000" b="1" spc="-25" dirty="0" smtClean="0">
                <a:latin typeface="Arial"/>
                <a:cs typeface="Arial"/>
              </a:rPr>
              <a:t>9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Pin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itions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02970"/>
            <a:ext cx="8221980" cy="22466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AEN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98"/>
              </a:spcBef>
            </a:pPr>
            <a:endParaRPr sz="120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a</a:t>
            </a:r>
            <a:r>
              <a:rPr sz="3200" b="1" spc="-10" dirty="0" smtClean="0">
                <a:latin typeface="Arial"/>
                <a:cs typeface="Arial"/>
              </a:rPr>
              <a:t>d</a:t>
            </a:r>
            <a:r>
              <a:rPr sz="3200" b="1" spc="0" dirty="0" smtClean="0">
                <a:latin typeface="Arial"/>
                <a:cs typeface="Arial"/>
              </a:rPr>
              <a:t>dre</a:t>
            </a:r>
            <a:r>
              <a:rPr sz="3200" b="1" spc="-20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10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a</a:t>
            </a:r>
            <a:r>
              <a:rPr sz="3200" b="1" spc="-10" dirty="0" smtClean="0">
                <a:latin typeface="Arial"/>
                <a:cs typeface="Arial"/>
              </a:rPr>
              <a:t>b</a:t>
            </a:r>
            <a:r>
              <a:rPr sz="3200" b="1" spc="0" dirty="0" smtClean="0">
                <a:latin typeface="Arial"/>
                <a:cs typeface="Arial"/>
              </a:rPr>
              <a:t>le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ou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put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causes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drivers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tem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w</a:t>
            </a:r>
            <a:r>
              <a:rPr sz="3200" spc="0" dirty="0" smtClean="0">
                <a:latin typeface="Arial"/>
                <a:cs typeface="Arial"/>
              </a:rPr>
              <a:t>itch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ir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 stat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-impe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ance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state.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5561" y="944117"/>
            <a:ext cx="990600" cy="0"/>
          </a:xfrm>
          <a:custGeom>
            <a:avLst/>
            <a:gdLst/>
            <a:ahLst/>
            <a:cxnLst/>
            <a:rect l="l" t="t" r="r" b="b"/>
            <a:pathLst>
              <a:path w="990600">
                <a:moveTo>
                  <a:pt x="0" y="0"/>
                </a:moveTo>
                <a:lnTo>
                  <a:pt x="9906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72339"/>
            <a:ext cx="4850765" cy="13354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828</a:t>
            </a:r>
            <a:r>
              <a:rPr sz="4000" b="1" spc="-25" dirty="0" smtClean="0">
                <a:latin typeface="Arial"/>
                <a:cs typeface="Arial"/>
              </a:rPr>
              <a:t>9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Pin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itions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950"/>
              </a:lnSpc>
              <a:spcBef>
                <a:spcPts val="2"/>
              </a:spcBef>
            </a:pPr>
            <a:endParaRPr sz="950"/>
          </a:p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ANY</a:t>
            </a:r>
            <a:r>
              <a:rPr sz="4000" b="1" spc="-50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QST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77542"/>
            <a:ext cx="8491855" cy="3521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a</a:t>
            </a:r>
            <a:r>
              <a:rPr sz="3200" b="1" spc="-10" dirty="0" smtClean="0">
                <a:latin typeface="Arial"/>
                <a:cs typeface="Arial"/>
              </a:rPr>
              <a:t>n</a:t>
            </a:r>
            <a:r>
              <a:rPr sz="3200" b="1" spc="0" dirty="0" smtClean="0">
                <a:latin typeface="Arial"/>
                <a:cs typeface="Arial"/>
              </a:rPr>
              <a:t>y</a:t>
            </a:r>
            <a:r>
              <a:rPr sz="3200" b="1" spc="-1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req</a:t>
            </a:r>
            <a:r>
              <a:rPr sz="3200" b="1" spc="-15" dirty="0" smtClean="0">
                <a:latin typeface="Arial"/>
                <a:cs typeface="Arial"/>
              </a:rPr>
              <a:t>u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t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a str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 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reven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lowe</a:t>
            </a:r>
            <a:r>
              <a:rPr sz="3200" spc="-1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-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rity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rocessor from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5" dirty="0" smtClean="0">
                <a:latin typeface="Arial"/>
                <a:cs typeface="Arial"/>
              </a:rPr>
              <a:t>c</a:t>
            </a:r>
            <a:r>
              <a:rPr sz="3200" spc="0" dirty="0" smtClean="0">
                <a:latin typeface="Arial"/>
                <a:cs typeface="Arial"/>
              </a:rPr>
              <a:t>cess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shared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7335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If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ic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itr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occurs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wer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rity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 access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shar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if CBRQ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so a lo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ic 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31358" y="4255770"/>
            <a:ext cx="1222247" cy="0"/>
          </a:xfrm>
          <a:custGeom>
            <a:avLst/>
            <a:gdLst/>
            <a:ahLst/>
            <a:cxnLst/>
            <a:rect l="l" t="t" r="r" b="b"/>
            <a:pathLst>
              <a:path w="1222248">
                <a:moveTo>
                  <a:pt x="0" y="0"/>
                </a:moveTo>
                <a:lnTo>
                  <a:pt x="1222247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692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828</a:t>
            </a:r>
            <a:r>
              <a:rPr sz="4000" b="1" spc="-25" dirty="0" smtClean="0">
                <a:latin typeface="Arial"/>
                <a:cs typeface="Arial"/>
              </a:rPr>
              <a:t>9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Pin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itions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561" y="944117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59791" y="902970"/>
            <a:ext cx="8535670" cy="42271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970">
              <a:lnSpc>
                <a:spcPct val="100000"/>
              </a:lnSpc>
            </a:pPr>
            <a:r>
              <a:rPr sz="4000" b="1" spc="-40" dirty="0" smtClean="0">
                <a:latin typeface="Arial"/>
                <a:cs typeface="Arial"/>
              </a:rPr>
              <a:t>BCLK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98"/>
              </a:spcBef>
            </a:pPr>
            <a:endParaRPr sz="1200"/>
          </a:p>
          <a:p>
            <a:pPr marL="355600" indent="-34163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6870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bus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c</a:t>
            </a:r>
            <a:r>
              <a:rPr sz="3200" b="1" spc="-10" dirty="0" smtClean="0">
                <a:latin typeface="Arial"/>
                <a:cs typeface="Arial"/>
              </a:rPr>
              <a:t>l</a:t>
            </a:r>
            <a:r>
              <a:rPr sz="3200" b="1" spc="0" dirty="0" smtClean="0">
                <a:latin typeface="Arial"/>
                <a:cs typeface="Arial"/>
              </a:rPr>
              <a:t>o</a:t>
            </a:r>
            <a:r>
              <a:rPr sz="3200" b="1" spc="-10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k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synchr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zes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 sh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</a:t>
            </a:r>
            <a:endParaRPr sz="3200">
              <a:latin typeface="Arial"/>
              <a:cs typeface="Arial"/>
            </a:endParaRPr>
          </a:p>
          <a:p>
            <a:pPr marL="35687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asters.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20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BP</a:t>
            </a:r>
            <a:r>
              <a:rPr sz="4000" b="1" spc="-50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N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5"/>
              </a:spcBef>
            </a:pPr>
            <a:endParaRPr sz="1300"/>
          </a:p>
          <a:p>
            <a:pPr marL="355600" marR="647065" indent="-342900" algn="just">
              <a:lnSpc>
                <a:spcPct val="999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bus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priority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input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allows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828</a:t>
            </a:r>
            <a:r>
              <a:rPr sz="3200" spc="0" dirty="0" smtClean="0">
                <a:latin typeface="Arial"/>
                <a:cs typeface="Arial"/>
              </a:rPr>
              <a:t>9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acq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ire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shar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 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BCLK 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al.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4038" y="2925317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28722" y="4680965"/>
            <a:ext cx="1082039" cy="0"/>
          </a:xfrm>
          <a:custGeom>
            <a:avLst/>
            <a:gdLst/>
            <a:ahLst/>
            <a:cxnLst/>
            <a:rect l="l" t="t" r="r" b="b"/>
            <a:pathLst>
              <a:path w="1082039">
                <a:moveTo>
                  <a:pt x="0" y="0"/>
                </a:moveTo>
                <a:lnTo>
                  <a:pt x="1082039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692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828</a:t>
            </a:r>
            <a:r>
              <a:rPr sz="4000" b="1" spc="-25" dirty="0" smtClean="0">
                <a:latin typeface="Arial"/>
                <a:cs typeface="Arial"/>
              </a:rPr>
              <a:t>9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Pin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itions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5561" y="927353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038" y="3534917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59791" y="852678"/>
            <a:ext cx="8037830" cy="43992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97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BPRO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4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356870" marR="14859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6870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bus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prior</a:t>
            </a:r>
            <a:r>
              <a:rPr sz="3200" b="1" spc="-15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ty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outp</a:t>
            </a:r>
            <a:r>
              <a:rPr sz="3200" b="1" spc="-15" dirty="0" smtClean="0">
                <a:latin typeface="Arial"/>
                <a:cs typeface="Arial"/>
              </a:rPr>
              <a:t>u</a:t>
            </a:r>
            <a:r>
              <a:rPr sz="3200" b="1" spc="0" dirty="0" smtClean="0">
                <a:latin typeface="Arial"/>
                <a:cs typeface="Arial"/>
              </a:rPr>
              <a:t>t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sig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resolve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rity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tem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mu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asters.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2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>
              <a:lnSpc>
                <a:spcPts val="1000"/>
              </a:lnSpc>
              <a:buClr>
                <a:srgbClr val="0D4000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0D4000"/>
              </a:buClr>
              <a:buFont typeface="Arial"/>
              <a:buChar char="•"/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BREQ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88"/>
              </a:spcBef>
            </a:pPr>
            <a:endParaRPr sz="12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bus</a:t>
            </a:r>
            <a:r>
              <a:rPr sz="3200" b="1" spc="-3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req</a:t>
            </a:r>
            <a:r>
              <a:rPr sz="3200" b="1" spc="-15" dirty="0" smtClean="0">
                <a:latin typeface="Arial"/>
                <a:cs typeface="Arial"/>
              </a:rPr>
              <a:t>u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t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us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q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est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access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shar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692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828</a:t>
            </a:r>
            <a:r>
              <a:rPr sz="4000" b="1" spc="-25" dirty="0" smtClean="0">
                <a:latin typeface="Arial"/>
                <a:cs typeface="Arial"/>
              </a:rPr>
              <a:t>9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Pin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itions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52678"/>
            <a:ext cx="8103234" cy="33705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BUSY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4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355600" marR="82169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bu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y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t/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icat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 o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t,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828</a:t>
            </a:r>
            <a:r>
              <a:rPr sz="3200" spc="0" dirty="0" smtClean="0">
                <a:latin typeface="Arial"/>
                <a:cs typeface="Arial"/>
              </a:rPr>
              <a:t>9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acquired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shared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t, BUSY</a:t>
            </a:r>
            <a:r>
              <a:rPr sz="3200" spc="-7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used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tect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828</a:t>
            </a:r>
            <a:r>
              <a:rPr sz="3200" spc="0" dirty="0" smtClean="0">
                <a:latin typeface="Arial"/>
                <a:cs typeface="Arial"/>
              </a:rPr>
              <a:t>9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cquir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shared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0322" y="927353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55214" y="3262121"/>
            <a:ext cx="1082039" cy="0"/>
          </a:xfrm>
          <a:custGeom>
            <a:avLst/>
            <a:gdLst/>
            <a:ahLst/>
            <a:cxnLst/>
            <a:rect l="l" t="t" r="r" b="b"/>
            <a:pathLst>
              <a:path w="1082039">
                <a:moveTo>
                  <a:pt x="0" y="0"/>
                </a:moveTo>
                <a:lnTo>
                  <a:pt x="1082039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692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828</a:t>
            </a:r>
            <a:r>
              <a:rPr sz="4000" b="1" spc="-25" dirty="0" smtClean="0">
                <a:latin typeface="Arial"/>
                <a:cs typeface="Arial"/>
              </a:rPr>
              <a:t>9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Pin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itions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52678"/>
            <a:ext cx="8177530" cy="4345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40" dirty="0" smtClean="0">
                <a:latin typeface="Arial"/>
                <a:cs typeface="Arial"/>
              </a:rPr>
              <a:t>CBRQ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4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355600" marR="215265" indent="-342900" algn="just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c</a:t>
            </a:r>
            <a:r>
              <a:rPr sz="3200" b="1" spc="-10" dirty="0" smtClean="0">
                <a:latin typeface="Arial"/>
                <a:cs typeface="Arial"/>
              </a:rPr>
              <a:t>o</a:t>
            </a:r>
            <a:r>
              <a:rPr sz="3200" b="1" spc="0" dirty="0" smtClean="0">
                <a:latin typeface="Arial"/>
                <a:cs typeface="Arial"/>
              </a:rPr>
              <a:t>m</a:t>
            </a:r>
            <a:r>
              <a:rPr sz="3200" b="1" spc="-15" dirty="0" smtClean="0">
                <a:latin typeface="Arial"/>
                <a:cs typeface="Arial"/>
              </a:rPr>
              <a:t>m</a:t>
            </a:r>
            <a:r>
              <a:rPr sz="3200" b="1" spc="0" dirty="0" smtClean="0">
                <a:latin typeface="Arial"/>
                <a:cs typeface="Arial"/>
              </a:rPr>
              <a:t>on </a:t>
            </a:r>
            <a:r>
              <a:rPr sz="3200" b="1" spc="-15" dirty="0" smtClean="0">
                <a:latin typeface="Arial"/>
                <a:cs typeface="Arial"/>
              </a:rPr>
              <a:t>b</a:t>
            </a:r>
            <a:r>
              <a:rPr sz="3200" b="1" spc="0" dirty="0" smtClean="0">
                <a:latin typeface="Arial"/>
                <a:cs typeface="Arial"/>
              </a:rPr>
              <a:t>us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req</a:t>
            </a:r>
            <a:r>
              <a:rPr sz="3200" b="1" spc="-15" dirty="0" smtClean="0">
                <a:latin typeface="Arial"/>
                <a:cs typeface="Arial"/>
              </a:rPr>
              <a:t>u</a:t>
            </a:r>
            <a:r>
              <a:rPr sz="3200" b="1" spc="0" dirty="0" smtClean="0">
                <a:latin typeface="Arial"/>
                <a:cs typeface="Arial"/>
              </a:rPr>
              <a:t>e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t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t/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ower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rior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 is asking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for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shared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t, CBRQ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ecom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ic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when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828</a:t>
            </a:r>
            <a:r>
              <a:rPr sz="3200" spc="0" dirty="0" smtClean="0">
                <a:latin typeface="Arial"/>
                <a:cs typeface="Arial"/>
              </a:rPr>
              <a:t>9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shar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and re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 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5" dirty="0" smtClean="0">
                <a:latin typeface="Arial"/>
                <a:cs typeface="Arial"/>
              </a:rPr>
              <a:t>828</a:t>
            </a:r>
            <a:r>
              <a:rPr sz="3200" spc="0" dirty="0" smtClean="0">
                <a:latin typeface="Arial"/>
                <a:cs typeface="Arial"/>
              </a:rPr>
              <a:t>9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access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shar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0322" y="927353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56966" y="3262121"/>
            <a:ext cx="1082039" cy="0"/>
          </a:xfrm>
          <a:custGeom>
            <a:avLst/>
            <a:gdLst/>
            <a:ahLst/>
            <a:cxnLst/>
            <a:rect l="l" t="t" r="r" b="b"/>
            <a:pathLst>
              <a:path w="1082039">
                <a:moveTo>
                  <a:pt x="0" y="0"/>
                </a:moveTo>
                <a:lnTo>
                  <a:pt x="1082039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9791" y="1677542"/>
            <a:ext cx="8435975" cy="44151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6870" marR="38798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6870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c</a:t>
            </a:r>
            <a:r>
              <a:rPr sz="3200" b="1" spc="-10" dirty="0" smtClean="0">
                <a:latin typeface="Arial"/>
                <a:cs typeface="Arial"/>
              </a:rPr>
              <a:t>l</a:t>
            </a:r>
            <a:r>
              <a:rPr sz="3200" b="1" spc="0" dirty="0" smtClean="0">
                <a:latin typeface="Arial"/>
                <a:cs typeface="Arial"/>
              </a:rPr>
              <a:t>o</a:t>
            </a:r>
            <a:r>
              <a:rPr sz="3200" b="1" spc="-10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k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 is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era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8284</a:t>
            </a:r>
            <a:r>
              <a:rPr sz="3200" spc="0" dirty="0" smtClean="0">
                <a:latin typeface="Arial"/>
                <a:cs typeface="Arial"/>
              </a:rPr>
              <a:t>A clock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rat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vides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al tim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source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828</a:t>
            </a:r>
            <a:r>
              <a:rPr sz="3200" spc="-5" dirty="0" smtClean="0">
                <a:latin typeface="Arial"/>
                <a:cs typeface="Arial"/>
              </a:rPr>
              <a:t>9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19"/>
              </a:spcBef>
              <a:buClr>
                <a:srgbClr val="0D4000"/>
              </a:buClr>
              <a:buFont typeface="Arial"/>
              <a:buChar char="•"/>
            </a:pPr>
            <a:endParaRPr sz="700"/>
          </a:p>
          <a:p>
            <a:pPr>
              <a:lnSpc>
                <a:spcPts val="1000"/>
              </a:lnSpc>
              <a:buClr>
                <a:srgbClr val="0D4000"/>
              </a:buClr>
              <a:buFont typeface="Arial"/>
              <a:buChar char="•"/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C</a:t>
            </a:r>
            <a:r>
              <a:rPr sz="4000" b="1" spc="-4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QL</a:t>
            </a:r>
            <a:r>
              <a:rPr sz="4000" b="1" spc="-50" dirty="0" smtClean="0">
                <a:latin typeface="Arial"/>
                <a:cs typeface="Arial"/>
              </a:rPr>
              <a:t>C</a:t>
            </a:r>
            <a:r>
              <a:rPr sz="4000" b="1" spc="-30" dirty="0" smtClean="0">
                <a:latin typeface="Arial"/>
                <a:cs typeface="Arial"/>
              </a:rPr>
              <a:t>K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87"/>
              </a:spcBef>
            </a:pPr>
            <a:endParaRPr sz="120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c</a:t>
            </a:r>
            <a:r>
              <a:rPr sz="3200" b="1" spc="-10" dirty="0" smtClean="0">
                <a:latin typeface="Arial"/>
                <a:cs typeface="Arial"/>
              </a:rPr>
              <a:t>o</a:t>
            </a:r>
            <a:r>
              <a:rPr sz="3200" b="1" spc="0" dirty="0" smtClean="0">
                <a:latin typeface="Arial"/>
                <a:cs typeface="Arial"/>
              </a:rPr>
              <a:t>m</a:t>
            </a:r>
            <a:r>
              <a:rPr sz="3200" b="1" spc="-15" dirty="0" smtClean="0">
                <a:latin typeface="Arial"/>
                <a:cs typeface="Arial"/>
              </a:rPr>
              <a:t>m</a:t>
            </a:r>
            <a:r>
              <a:rPr sz="3200" b="1" spc="0" dirty="0" smtClean="0">
                <a:latin typeface="Arial"/>
                <a:cs typeface="Arial"/>
              </a:rPr>
              <a:t>on r</a:t>
            </a:r>
            <a:r>
              <a:rPr sz="3200" b="1" spc="-2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qu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st</a:t>
            </a:r>
            <a:r>
              <a:rPr sz="3200" b="1" spc="-3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lo</a:t>
            </a:r>
            <a:r>
              <a:rPr sz="3200" b="1" spc="-15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k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reve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 </a:t>
            </a:r>
            <a:r>
              <a:rPr sz="3200" spc="-10" dirty="0" smtClean="0">
                <a:latin typeface="Arial"/>
                <a:cs typeface="Arial"/>
              </a:rPr>
              <a:t>828</a:t>
            </a:r>
            <a:r>
              <a:rPr sz="3200" spc="0" dirty="0" smtClean="0">
                <a:latin typeface="Arial"/>
                <a:cs typeface="Arial"/>
              </a:rPr>
              <a:t>9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surren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eri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shared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</a:t>
            </a:r>
            <a:r>
              <a:rPr sz="3200" spc="-10" dirty="0" smtClean="0">
                <a:latin typeface="Arial"/>
                <a:cs typeface="Arial"/>
              </a:rPr>
              <a:t> 828</a:t>
            </a:r>
            <a:r>
              <a:rPr sz="3200" spc="0" dirty="0" smtClean="0">
                <a:latin typeface="Arial"/>
                <a:cs typeface="Arial"/>
              </a:rPr>
              <a:t>9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.</a:t>
            </a:r>
            <a:r>
              <a:rPr sz="3200" spc="-9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si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fu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ctio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conj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ncti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CBRQ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72339"/>
            <a:ext cx="4850765" cy="1284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828</a:t>
            </a:r>
            <a:r>
              <a:rPr sz="4000" b="1" spc="-25" dirty="0" smtClean="0">
                <a:latin typeface="Arial"/>
                <a:cs typeface="Arial"/>
              </a:rPr>
              <a:t>9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Pin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itions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7"/>
              </a:spcBef>
            </a:pPr>
            <a:endParaRPr sz="550"/>
          </a:p>
          <a:p>
            <a:pPr marL="12700">
              <a:lnSpc>
                <a:spcPts val="4760"/>
              </a:lnSpc>
            </a:pPr>
            <a:r>
              <a:rPr sz="4000" b="1" spc="-40" dirty="0" smtClean="0">
                <a:latin typeface="Arial"/>
                <a:cs typeface="Arial"/>
              </a:rPr>
              <a:t>CLK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038" y="3399282"/>
            <a:ext cx="2150364" cy="0"/>
          </a:xfrm>
          <a:custGeom>
            <a:avLst/>
            <a:gdLst/>
            <a:ahLst/>
            <a:cxnLst/>
            <a:rect l="l" t="t" r="r" b="b"/>
            <a:pathLst>
              <a:path w="2150364">
                <a:moveTo>
                  <a:pt x="0" y="0"/>
                </a:moveTo>
                <a:lnTo>
                  <a:pt x="2150364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09921" y="5633465"/>
            <a:ext cx="1158239" cy="0"/>
          </a:xfrm>
          <a:custGeom>
            <a:avLst/>
            <a:gdLst/>
            <a:ahLst/>
            <a:cxnLst/>
            <a:rect l="l" t="t" r="r" b="b"/>
            <a:pathLst>
              <a:path w="1158239">
                <a:moveTo>
                  <a:pt x="0" y="0"/>
                </a:moveTo>
                <a:lnTo>
                  <a:pt x="1158239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59791" y="852678"/>
            <a:ext cx="8375015" cy="47828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3970">
              <a:lnSpc>
                <a:spcPct val="100000"/>
              </a:lnSpc>
            </a:pPr>
            <a:r>
              <a:rPr sz="4000" b="1" spc="-40" dirty="0" smtClean="0">
                <a:latin typeface="Arial"/>
                <a:cs typeface="Arial"/>
              </a:rPr>
              <a:t>CLK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4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355600" indent="-34163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6870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in</a:t>
            </a:r>
            <a:r>
              <a:rPr sz="3200" b="1" spc="-10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ti</a:t>
            </a:r>
            <a:r>
              <a:rPr sz="3200" b="1" spc="-10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lizat</a:t>
            </a:r>
            <a:r>
              <a:rPr sz="3200" b="1" spc="-15" dirty="0" smtClean="0">
                <a:latin typeface="Arial"/>
                <a:cs typeface="Arial"/>
              </a:rPr>
              <a:t>i</a:t>
            </a:r>
            <a:r>
              <a:rPr sz="3200" b="1" spc="0" dirty="0" smtClean="0">
                <a:latin typeface="Arial"/>
                <a:cs typeface="Arial"/>
              </a:rPr>
              <a:t>on</a:t>
            </a:r>
            <a:r>
              <a:rPr sz="3200" b="1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sets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8289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47117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rm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lly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ted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tem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R</a:t>
            </a:r>
            <a:r>
              <a:rPr sz="2800" spc="-3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S</a:t>
            </a:r>
            <a:r>
              <a:rPr sz="2800" spc="-3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T</a:t>
            </a:r>
            <a:r>
              <a:rPr sz="2800" spc="-4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nal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4000" b="1" spc="-25" dirty="0" smtClean="0">
                <a:latin typeface="Arial"/>
                <a:cs typeface="Arial"/>
              </a:rPr>
              <a:t>IOB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86"/>
              </a:spcBef>
            </a:pPr>
            <a:endParaRPr sz="1200"/>
          </a:p>
          <a:p>
            <a:pPr marL="355600" marR="55244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I/O</a:t>
            </a:r>
            <a:r>
              <a:rPr sz="3200" b="1" spc="-1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bus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selects whe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her</a:t>
            </a:r>
            <a:r>
              <a:rPr sz="3200" spc="-6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8289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(if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cted 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RESB) with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(IOB</a:t>
            </a:r>
            <a:r>
              <a:rPr sz="3200" spc="5" dirty="0" smtClean="0">
                <a:latin typeface="Arial"/>
                <a:cs typeface="Arial"/>
              </a:rPr>
              <a:t>=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)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wi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 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(IOB</a:t>
            </a:r>
            <a:r>
              <a:rPr sz="3200" spc="-5" dirty="0" smtClean="0">
                <a:latin typeface="Arial"/>
                <a:cs typeface="Arial"/>
              </a:rPr>
              <a:t>=</a:t>
            </a:r>
            <a:r>
              <a:rPr sz="3200" spc="-10" dirty="0" smtClean="0">
                <a:latin typeface="Arial"/>
                <a:cs typeface="Arial"/>
              </a:rPr>
              <a:t>1</a:t>
            </a:r>
            <a:r>
              <a:rPr sz="3200" spc="0" dirty="0" smtClean="0">
                <a:latin typeface="Arial"/>
                <a:cs typeface="Arial"/>
              </a:rPr>
              <a:t>).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692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828</a:t>
            </a:r>
            <a:r>
              <a:rPr sz="4000" b="1" spc="-25" dirty="0" smtClean="0">
                <a:latin typeface="Arial"/>
                <a:cs typeface="Arial"/>
              </a:rPr>
              <a:t>9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Pin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itions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04038" y="2942082"/>
            <a:ext cx="839724" cy="0"/>
          </a:xfrm>
          <a:custGeom>
            <a:avLst/>
            <a:gdLst/>
            <a:ahLst/>
            <a:cxnLst/>
            <a:rect l="l" t="t" r="r" b="b"/>
            <a:pathLst>
              <a:path w="839724">
                <a:moveTo>
                  <a:pt x="0" y="0"/>
                </a:moveTo>
                <a:lnTo>
                  <a:pt x="839724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5561" y="4693158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0322" y="915161"/>
            <a:ext cx="1082040" cy="0"/>
          </a:xfrm>
          <a:custGeom>
            <a:avLst/>
            <a:gdLst/>
            <a:ahLst/>
            <a:cxnLst/>
            <a:rect l="l" t="t" r="r" b="b"/>
            <a:pathLst>
              <a:path w="1082040">
                <a:moveTo>
                  <a:pt x="0" y="0"/>
                </a:moveTo>
                <a:lnTo>
                  <a:pt x="108204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46554" y="5179314"/>
            <a:ext cx="685800" cy="0"/>
          </a:xfrm>
          <a:custGeom>
            <a:avLst/>
            <a:gdLst/>
            <a:ahLst/>
            <a:cxnLst/>
            <a:rect l="l" t="t" r="r" b="b"/>
            <a:pathLst>
              <a:path w="685800">
                <a:moveTo>
                  <a:pt x="0" y="0"/>
                </a:moveTo>
                <a:lnTo>
                  <a:pt x="68580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72339"/>
            <a:ext cx="4850765" cy="1284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828</a:t>
            </a:r>
            <a:r>
              <a:rPr sz="4000" b="1" spc="-25" dirty="0" smtClean="0">
                <a:latin typeface="Arial"/>
                <a:cs typeface="Arial"/>
              </a:rPr>
              <a:t>9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Pin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itions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7"/>
              </a:spcBef>
            </a:pPr>
            <a:endParaRPr sz="550"/>
          </a:p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RESB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77542"/>
            <a:ext cx="8468995" cy="44716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76009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re</a:t>
            </a:r>
            <a:r>
              <a:rPr sz="3200" b="1" spc="-15" dirty="0" smtClean="0">
                <a:latin typeface="Arial"/>
                <a:cs typeface="Arial"/>
              </a:rPr>
              <a:t>s</a:t>
            </a:r>
            <a:r>
              <a:rPr sz="3200" b="1" spc="0" dirty="0" smtClean="0">
                <a:latin typeface="Arial"/>
                <a:cs typeface="Arial"/>
              </a:rPr>
              <a:t>id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n</a:t>
            </a:r>
            <a:r>
              <a:rPr sz="3200" b="1" spc="-5" dirty="0" smtClean="0">
                <a:latin typeface="Arial"/>
                <a:cs typeface="Arial"/>
              </a:rPr>
              <a:t>t</a:t>
            </a:r>
            <a:r>
              <a:rPr sz="3200" b="1" spc="0" dirty="0" smtClean="0">
                <a:latin typeface="Arial"/>
                <a:cs typeface="Arial"/>
              </a:rPr>
              <a:t>-</a:t>
            </a:r>
            <a:r>
              <a:rPr sz="3200" b="1" spc="-5" dirty="0" smtClean="0">
                <a:latin typeface="Arial"/>
                <a:cs typeface="Arial"/>
              </a:rPr>
              <a:t>bu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a str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con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owing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828</a:t>
            </a:r>
            <a:r>
              <a:rPr sz="3200" spc="0" dirty="0" smtClean="0">
                <a:latin typeface="Arial"/>
                <a:cs typeface="Arial"/>
              </a:rPr>
              <a:t>9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ave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 resid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R</a:t>
            </a:r>
            <a:r>
              <a:rPr sz="2800" spc="-3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SB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lo</a:t>
            </a:r>
            <a:r>
              <a:rPr sz="2800" spc="-10" dirty="0" smtClean="0">
                <a:latin typeface="Arial"/>
                <a:cs typeface="Arial"/>
              </a:rPr>
              <a:t>gic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</a:t>
            </a:r>
            <a:r>
              <a:rPr sz="2800" spc="-10" dirty="0" smtClean="0">
                <a:latin typeface="Arial"/>
                <a:cs typeface="Arial"/>
              </a:rPr>
              <a:t>, </a:t>
            </a:r>
            <a:r>
              <a:rPr sz="2800" spc="-15" dirty="0" smtClean="0">
                <a:latin typeface="Arial"/>
                <a:cs typeface="Arial"/>
              </a:rPr>
              <a:t>828</a:t>
            </a:r>
            <a:r>
              <a:rPr sz="2800" spc="-20" dirty="0" smtClean="0">
                <a:latin typeface="Arial"/>
                <a:cs typeface="Arial"/>
              </a:rPr>
              <a:t>9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conf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shared-bus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3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0" dirty="0" smtClean="0">
                <a:latin typeface="Arial"/>
                <a:cs typeface="Arial"/>
              </a:rPr>
              <a:t>if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R</a:t>
            </a:r>
            <a:r>
              <a:rPr sz="2800" spc="-3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SB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lo</a:t>
            </a:r>
            <a:r>
              <a:rPr sz="2800" spc="-10" dirty="0" smtClean="0">
                <a:latin typeface="Arial"/>
                <a:cs typeface="Arial"/>
              </a:rPr>
              <a:t>gic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0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lo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us </a:t>
            </a:r>
            <a:r>
              <a:rPr sz="2800" spc="-20" dirty="0" smtClean="0">
                <a:latin typeface="Arial"/>
                <a:cs typeface="Arial"/>
              </a:rPr>
              <a:t>ma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ter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00"/>
              </a:lnSpc>
              <a:spcBef>
                <a:spcPts val="48"/>
              </a:spcBef>
              <a:buClr>
                <a:srgbClr val="0D4000"/>
              </a:buClr>
              <a:buFont typeface="Arial"/>
              <a:buChar char="–"/>
            </a:pPr>
            <a:endParaRPr sz="700"/>
          </a:p>
          <a:p>
            <a:pPr marL="355600" marR="12700" indent="-342900">
              <a:lnSpc>
                <a:spcPct val="100099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u="heavy" spc="-10" dirty="0" smtClean="0">
                <a:latin typeface="Arial"/>
                <a:cs typeface="Arial"/>
              </a:rPr>
              <a:t>a</a:t>
            </a:r>
            <a:r>
              <a:rPr sz="3200" u="heavy" spc="0" dirty="0" smtClean="0">
                <a:latin typeface="Arial"/>
                <a:cs typeface="Arial"/>
              </a:rPr>
              <a:t>ste</a:t>
            </a:r>
            <a:r>
              <a:rPr sz="3200" u="heavy" spc="-185" dirty="0" smtClean="0">
                <a:latin typeface="Arial"/>
                <a:cs typeface="Arial"/>
              </a:rPr>
              <a:t>r</a:t>
            </a:r>
            <a:r>
              <a:rPr sz="3200" u="heavy" spc="0" dirty="0" smtClean="0">
                <a:latin typeface="Arial"/>
                <a:cs typeface="Arial"/>
              </a:rPr>
              <a:t>,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re</a:t>
            </a:r>
            <a:r>
              <a:rPr sz="3200" spc="-10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sted 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SYSB</a:t>
            </a:r>
            <a:r>
              <a:rPr sz="3200" spc="-10" dirty="0" smtClean="0">
                <a:latin typeface="Arial"/>
                <a:cs typeface="Arial"/>
              </a:rPr>
              <a:t>/</a:t>
            </a:r>
            <a:r>
              <a:rPr sz="3200" spc="0" dirty="0" smtClean="0">
                <a:latin typeface="Arial"/>
                <a:cs typeface="Arial"/>
              </a:rPr>
              <a:t>RESB in</a:t>
            </a:r>
            <a:r>
              <a:rPr sz="3200" spc="-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406005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HLDA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eco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active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cate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laced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its 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-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- im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12163"/>
            <a:ext cx="8209915" cy="37769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12700" indent="-287020" algn="just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timi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m,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 a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20" dirty="0" smtClean="0">
                <a:latin typeface="Arial"/>
                <a:cs typeface="Arial"/>
              </a:rPr>
              <a:t>ew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cl</a:t>
            </a:r>
            <a:r>
              <a:rPr sz="2800" spc="-15" dirty="0" smtClean="0">
                <a:latin typeface="Arial"/>
                <a:cs typeface="Arial"/>
              </a:rPr>
              <a:t>ock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es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etwee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3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OLD</a:t>
            </a:r>
            <a:r>
              <a:rPr sz="2800" spc="-15" dirty="0" smtClean="0">
                <a:latin typeface="Arial"/>
                <a:cs typeface="Arial"/>
              </a:rPr>
              <a:t> changes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 </a:t>
            </a:r>
            <a:r>
              <a:rPr sz="2800" spc="-15" dirty="0" smtClean="0">
                <a:latin typeface="Arial"/>
                <a:cs typeface="Arial"/>
              </a:rPr>
              <a:t>unti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3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L</a:t>
            </a:r>
            <a:r>
              <a:rPr sz="2800" spc="-3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4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changes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marR="25146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HLDA</a:t>
            </a:r>
            <a:r>
              <a:rPr sz="3200" spc="-18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a si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to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sting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li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q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ished 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space.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uld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HOLD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DMA</a:t>
            </a:r>
            <a:r>
              <a:rPr sz="2800" spc="-15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st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15" dirty="0" smtClean="0">
                <a:latin typeface="Arial"/>
                <a:cs typeface="Arial"/>
              </a:rPr>
              <a:t>input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HLDA</a:t>
            </a:r>
            <a:r>
              <a:rPr sz="2800" spc="-15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ou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put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DMA</a:t>
            </a:r>
            <a:r>
              <a:rPr sz="2800" spc="-14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grant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signal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692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828</a:t>
            </a:r>
            <a:r>
              <a:rPr sz="4000" b="1" spc="-25" dirty="0" smtClean="0">
                <a:latin typeface="Arial"/>
                <a:cs typeface="Arial"/>
              </a:rPr>
              <a:t>9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Pin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itions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52678"/>
            <a:ext cx="7862570" cy="38582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LOCK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4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355600" marR="42227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lo</a:t>
            </a:r>
            <a:r>
              <a:rPr sz="3200" b="1" spc="-15" dirty="0" smtClean="0">
                <a:latin typeface="Arial"/>
                <a:cs typeface="Arial"/>
              </a:rPr>
              <a:t>c</a:t>
            </a:r>
            <a:r>
              <a:rPr sz="3200" b="1" spc="0" dirty="0" smtClean="0">
                <a:latin typeface="Arial"/>
                <a:cs typeface="Arial"/>
              </a:rPr>
              <a:t>k</a:t>
            </a:r>
            <a:r>
              <a:rPr sz="3200" b="1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reve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828</a:t>
            </a:r>
            <a:r>
              <a:rPr sz="3200" spc="0" dirty="0" smtClean="0">
                <a:latin typeface="Arial"/>
                <a:cs typeface="Arial"/>
              </a:rPr>
              <a:t>9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 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owing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ot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from g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shar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An</a:t>
            </a:r>
            <a:r>
              <a:rPr sz="3200" spc="-10" dirty="0" smtClean="0">
                <a:latin typeface="Arial"/>
                <a:cs typeface="Arial"/>
              </a:rPr>
              <a:t> 8086</a:t>
            </a:r>
            <a:r>
              <a:rPr sz="3200" spc="-5" dirty="0" smtClean="0">
                <a:latin typeface="Arial"/>
                <a:cs typeface="Arial"/>
              </a:rPr>
              <a:t>/</a:t>
            </a:r>
            <a:r>
              <a:rPr sz="3200" spc="-10" dirty="0" smtClean="0">
                <a:latin typeface="Arial"/>
                <a:cs typeface="Arial"/>
              </a:rPr>
              <a:t>808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instr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ction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LOCK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fix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will preve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ors fr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accessing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shar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0322" y="915161"/>
            <a:ext cx="1463040" cy="0"/>
          </a:xfrm>
          <a:custGeom>
            <a:avLst/>
            <a:gdLst/>
            <a:ahLst/>
            <a:cxnLst/>
            <a:rect l="l" t="t" r="r" b="b"/>
            <a:pathLst>
              <a:path w="1463039">
                <a:moveTo>
                  <a:pt x="0" y="0"/>
                </a:moveTo>
                <a:lnTo>
                  <a:pt x="1463040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172339"/>
            <a:ext cx="4850765" cy="140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828</a:t>
            </a:r>
            <a:r>
              <a:rPr sz="4000" b="1" spc="-25" dirty="0" smtClean="0">
                <a:latin typeface="Arial"/>
                <a:cs typeface="Arial"/>
              </a:rPr>
              <a:t>9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Pin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itions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7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4000" b="1" spc="-35" dirty="0" smtClean="0">
                <a:latin typeface="Arial"/>
                <a:cs typeface="Arial"/>
              </a:rPr>
              <a:t>S</a:t>
            </a:r>
            <a:r>
              <a:rPr sz="3975" b="1" spc="-15" baseline="-25157" dirty="0" smtClean="0">
                <a:latin typeface="Arial"/>
                <a:cs typeface="Arial"/>
              </a:rPr>
              <a:t>0</a:t>
            </a:r>
            <a:r>
              <a:rPr sz="4000" b="1" spc="-15" dirty="0" smtClean="0">
                <a:latin typeface="Arial"/>
                <a:cs typeface="Arial"/>
              </a:rPr>
              <a:t>,</a:t>
            </a:r>
            <a:r>
              <a:rPr sz="4000" b="1" spc="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S</a:t>
            </a:r>
            <a:r>
              <a:rPr sz="3975" b="1" spc="-15" baseline="-25157" dirty="0" smtClean="0">
                <a:latin typeface="Arial"/>
                <a:cs typeface="Arial"/>
              </a:rPr>
              <a:t>1</a:t>
            </a:r>
            <a:r>
              <a:rPr sz="4000" b="1" spc="-15" dirty="0" smtClean="0">
                <a:latin typeface="Arial"/>
                <a:cs typeface="Arial"/>
              </a:rPr>
              <a:t>,</a:t>
            </a:r>
            <a:r>
              <a:rPr sz="4000" b="1" spc="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and</a:t>
            </a:r>
            <a:r>
              <a:rPr sz="4000" b="1" spc="-15" dirty="0" smtClean="0">
                <a:latin typeface="Arial"/>
                <a:cs typeface="Arial"/>
              </a:rPr>
              <a:t> </a:t>
            </a:r>
            <a:r>
              <a:rPr sz="4000" b="1" spc="-25" dirty="0" smtClean="0">
                <a:latin typeface="Arial"/>
                <a:cs typeface="Arial"/>
              </a:rPr>
              <a:t>S</a:t>
            </a:r>
            <a:r>
              <a:rPr sz="3975" b="1" spc="0" baseline="-25157" dirty="0" smtClean="0">
                <a:latin typeface="Arial"/>
                <a:cs typeface="Arial"/>
              </a:rPr>
              <a:t>2</a:t>
            </a:r>
            <a:endParaRPr sz="3975" baseline="-25157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6989" y="1677542"/>
            <a:ext cx="8682990" cy="40049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6957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69570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st</a:t>
            </a:r>
            <a:r>
              <a:rPr sz="3200" b="1" spc="-15" dirty="0" smtClean="0">
                <a:latin typeface="Arial"/>
                <a:cs typeface="Arial"/>
              </a:rPr>
              <a:t>a</a:t>
            </a:r>
            <a:r>
              <a:rPr sz="3200" b="1" spc="0" dirty="0" smtClean="0">
                <a:latin typeface="Arial"/>
                <a:cs typeface="Arial"/>
              </a:rPr>
              <a:t>tus</a:t>
            </a:r>
            <a:r>
              <a:rPr sz="3200" b="1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 shar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q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sts 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surr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ers.</a:t>
            </a:r>
            <a:r>
              <a:rPr sz="3200" spc="-10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 conn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</a:t>
            </a:r>
            <a:r>
              <a:rPr sz="3200" spc="-10" dirty="0" smtClean="0">
                <a:latin typeface="Arial"/>
                <a:cs typeface="Arial"/>
              </a:rPr>
              <a:t>828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co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tro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stat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ins.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23"/>
              </a:spcBef>
              <a:buClr>
                <a:srgbClr val="0D4000"/>
              </a:buClr>
              <a:buFont typeface="Arial"/>
              <a:buChar char="•"/>
            </a:pPr>
            <a:endParaRPr sz="900"/>
          </a:p>
          <a:p>
            <a:pPr>
              <a:lnSpc>
                <a:spcPts val="1000"/>
              </a:lnSpc>
              <a:buClr>
                <a:srgbClr val="0D4000"/>
              </a:buClr>
              <a:buFont typeface="Arial"/>
              <a:buChar char="•"/>
            </a:pPr>
            <a:endParaRPr sz="1000"/>
          </a:p>
          <a:p>
            <a:pPr marL="12700">
              <a:lnSpc>
                <a:spcPct val="100000"/>
              </a:lnSpc>
            </a:pPr>
            <a:r>
              <a:rPr sz="4000" b="1" spc="-30" dirty="0" smtClean="0">
                <a:latin typeface="Arial"/>
                <a:cs typeface="Arial"/>
              </a:rPr>
              <a:t>SYS</a:t>
            </a:r>
            <a:r>
              <a:rPr sz="4000" b="1" spc="-50" dirty="0" smtClean="0">
                <a:latin typeface="Arial"/>
                <a:cs typeface="Arial"/>
              </a:rPr>
              <a:t>B</a:t>
            </a:r>
            <a:r>
              <a:rPr sz="4000" b="1" spc="-25" dirty="0" smtClean="0">
                <a:latin typeface="Arial"/>
                <a:cs typeface="Arial"/>
              </a:rPr>
              <a:t>/RESB</a:t>
            </a:r>
            <a:endParaRPr sz="40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7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marL="355600" marR="9334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s</a:t>
            </a:r>
            <a:r>
              <a:rPr sz="3200" b="1" spc="-10" dirty="0" smtClean="0">
                <a:latin typeface="Arial"/>
                <a:cs typeface="Arial"/>
              </a:rPr>
              <a:t>y</a:t>
            </a:r>
            <a:r>
              <a:rPr sz="3200" b="1" spc="0" dirty="0" smtClean="0">
                <a:latin typeface="Arial"/>
                <a:cs typeface="Arial"/>
              </a:rPr>
              <a:t>st</a:t>
            </a:r>
            <a:r>
              <a:rPr sz="3200" b="1" spc="-10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m b</a:t>
            </a:r>
            <a:r>
              <a:rPr sz="3200" b="1" spc="-10" dirty="0" smtClean="0">
                <a:latin typeface="Arial"/>
                <a:cs typeface="Arial"/>
              </a:rPr>
              <a:t>u</a:t>
            </a:r>
            <a:r>
              <a:rPr sz="3200" b="1" spc="0" dirty="0" smtClean="0">
                <a:latin typeface="Arial"/>
                <a:cs typeface="Arial"/>
              </a:rPr>
              <a:t>s/r</a:t>
            </a:r>
            <a:r>
              <a:rPr sz="3200" b="1" spc="-15" dirty="0" smtClean="0">
                <a:latin typeface="Arial"/>
                <a:cs typeface="Arial"/>
              </a:rPr>
              <a:t>e</a:t>
            </a:r>
            <a:r>
              <a:rPr sz="3200" b="1" spc="0" dirty="0" smtClean="0">
                <a:latin typeface="Arial"/>
                <a:cs typeface="Arial"/>
              </a:rPr>
              <a:t>si</a:t>
            </a:r>
            <a:r>
              <a:rPr sz="3200" b="1" spc="-10" dirty="0" smtClean="0">
                <a:latin typeface="Arial"/>
                <a:cs typeface="Arial"/>
              </a:rPr>
              <a:t>d</a:t>
            </a:r>
            <a:r>
              <a:rPr sz="3200" b="1" spc="0" dirty="0" smtClean="0">
                <a:latin typeface="Arial"/>
                <a:cs typeface="Arial"/>
              </a:rPr>
              <a:t>ent</a:t>
            </a:r>
            <a:r>
              <a:rPr sz="3200" b="1" spc="-45" dirty="0" smtClean="0">
                <a:latin typeface="Arial"/>
                <a:cs typeface="Arial"/>
              </a:rPr>
              <a:t> </a:t>
            </a:r>
            <a:r>
              <a:rPr sz="3200" b="1" spc="0" dirty="0" smtClean="0">
                <a:latin typeface="Arial"/>
                <a:cs typeface="Arial"/>
              </a:rPr>
              <a:t>bus</a:t>
            </a:r>
            <a:r>
              <a:rPr sz="3200" b="1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selects the share</a:t>
            </a:r>
            <a:r>
              <a:rPr sz="3200" spc="-3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stem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ic</a:t>
            </a:r>
            <a:r>
              <a:rPr sz="3200" spc="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1 or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resident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local 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us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when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 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gic</a:t>
            </a:r>
            <a:r>
              <a:rPr sz="3200" spc="-9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0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4322" y="3446526"/>
            <a:ext cx="1310639" cy="0"/>
          </a:xfrm>
          <a:custGeom>
            <a:avLst/>
            <a:gdLst/>
            <a:ahLst/>
            <a:cxnLst/>
            <a:rect l="l" t="t" r="r" b="b"/>
            <a:pathLst>
              <a:path w="1310639">
                <a:moveTo>
                  <a:pt x="0" y="0"/>
                </a:moveTo>
                <a:lnTo>
                  <a:pt x="1310639" y="0"/>
                </a:lnTo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5000"/>
              </a:lnSpc>
            </a:pPr>
            <a:r>
              <a:rPr sz="4200" b="1" spc="-140" dirty="0" smtClean="0">
                <a:latin typeface="Arial"/>
                <a:cs typeface="Arial"/>
              </a:rPr>
              <a:t>Ge</a:t>
            </a:r>
            <a:r>
              <a:rPr sz="4200" b="1" spc="-145" dirty="0" smtClean="0">
                <a:latin typeface="Arial"/>
                <a:cs typeface="Arial"/>
              </a:rPr>
              <a:t>n</a:t>
            </a:r>
            <a:r>
              <a:rPr sz="4200" b="1" spc="-95" dirty="0" smtClean="0">
                <a:latin typeface="Arial"/>
                <a:cs typeface="Arial"/>
              </a:rPr>
              <a:t>eral</a:t>
            </a:r>
            <a:r>
              <a:rPr sz="4200" b="1" spc="-40" dirty="0" smtClean="0">
                <a:latin typeface="Arial"/>
                <a:cs typeface="Arial"/>
              </a:rPr>
              <a:t> </a:t>
            </a:r>
            <a:r>
              <a:rPr sz="4200" b="1" spc="-125" dirty="0" smtClean="0">
                <a:latin typeface="Arial"/>
                <a:cs typeface="Arial"/>
              </a:rPr>
              <a:t>828</a:t>
            </a:r>
            <a:r>
              <a:rPr sz="4200" b="1" spc="-120" dirty="0" smtClean="0">
                <a:latin typeface="Arial"/>
                <a:cs typeface="Arial"/>
              </a:rPr>
              <a:t>9</a:t>
            </a:r>
            <a:r>
              <a:rPr sz="4200" b="1" spc="-30" dirty="0" smtClean="0">
                <a:latin typeface="Arial"/>
                <a:cs typeface="Arial"/>
              </a:rPr>
              <a:t> </a:t>
            </a:r>
            <a:r>
              <a:rPr sz="4200" b="1" spc="-150" dirty="0" smtClean="0">
                <a:latin typeface="Arial"/>
                <a:cs typeface="Arial"/>
              </a:rPr>
              <a:t>Op</a:t>
            </a:r>
            <a:r>
              <a:rPr sz="4200" b="1" spc="-135" dirty="0" smtClean="0">
                <a:latin typeface="Arial"/>
                <a:cs typeface="Arial"/>
              </a:rPr>
              <a:t>e</a:t>
            </a:r>
            <a:r>
              <a:rPr sz="4200" b="1" spc="-100" dirty="0" smtClean="0">
                <a:latin typeface="Arial"/>
                <a:cs typeface="Arial"/>
              </a:rPr>
              <a:t>ration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01075" cy="47840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0" dirty="0" smtClean="0">
                <a:latin typeface="Arial"/>
                <a:cs typeface="Arial"/>
              </a:rPr>
              <a:t>828</a:t>
            </a:r>
            <a:r>
              <a:rPr sz="3200" spc="0" dirty="0" smtClean="0">
                <a:latin typeface="Arial"/>
                <a:cs typeface="Arial"/>
              </a:rPr>
              <a:t>9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sic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es: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(1)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5" dirty="0" smtClean="0">
                <a:latin typeface="Arial"/>
                <a:cs typeface="Arial"/>
              </a:rPr>
              <a:t>/</a:t>
            </a:r>
            <a:r>
              <a:rPr sz="2800" spc="-25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iphera</a:t>
            </a:r>
            <a:r>
              <a:rPr sz="2800" spc="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-bus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mode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5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5" dirty="0" smtClean="0">
                <a:latin typeface="Arial"/>
                <a:cs typeface="Arial"/>
              </a:rPr>
              <a:t>(</a:t>
            </a:r>
            <a:r>
              <a:rPr sz="2800" spc="-15" dirty="0" smtClean="0">
                <a:latin typeface="Arial"/>
                <a:cs typeface="Arial"/>
              </a:rPr>
              <a:t>2</a:t>
            </a:r>
            <a:r>
              <a:rPr sz="2800" spc="-10" dirty="0" smtClean="0">
                <a:latin typeface="Arial"/>
                <a:cs typeface="Arial"/>
              </a:rPr>
              <a:t>)</a:t>
            </a:r>
            <a:r>
              <a:rPr sz="2800" spc="-5" dirty="0" smtClean="0">
                <a:latin typeface="Arial"/>
                <a:cs typeface="Arial"/>
              </a:rPr>
              <a:t> 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si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5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us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2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5" dirty="0" smtClean="0">
                <a:latin typeface="Arial"/>
                <a:cs typeface="Arial"/>
              </a:rPr>
              <a:t>(</a:t>
            </a:r>
            <a:r>
              <a:rPr sz="2800" spc="-15" dirty="0" smtClean="0">
                <a:latin typeface="Arial"/>
                <a:cs typeface="Arial"/>
              </a:rPr>
              <a:t>3</a:t>
            </a:r>
            <a:r>
              <a:rPr sz="2800" spc="-10" dirty="0" smtClean="0">
                <a:latin typeface="Arial"/>
                <a:cs typeface="Arial"/>
              </a:rPr>
              <a:t>)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de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4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10795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rip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e,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cal 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us 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I/O,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incl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3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ac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ll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str</a:t>
            </a:r>
            <a:r>
              <a:rPr sz="2800" spc="-15" dirty="0" smtClean="0">
                <a:latin typeface="Arial"/>
                <a:cs typeface="Arial"/>
              </a:rPr>
              <a:t>uct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ons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550"/>
              </a:lnSpc>
              <a:spcBef>
                <a:spcPts val="32"/>
              </a:spcBef>
              <a:buClr>
                <a:srgbClr val="0D4000"/>
              </a:buClr>
              <a:buFont typeface="Arial"/>
              <a:buChar char="–"/>
            </a:pPr>
            <a:endParaRPr sz="550"/>
          </a:p>
          <a:p>
            <a:pPr lvl="1">
              <a:lnSpc>
                <a:spcPts val="1000"/>
              </a:lnSpc>
              <a:buClr>
                <a:srgbClr val="0D4000"/>
              </a:buClr>
              <a:buFont typeface="Arial"/>
              <a:buChar char="–"/>
            </a:pPr>
            <a:endParaRPr sz="10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All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0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nces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shar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ll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/O access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resid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nt-local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bus.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920"/>
              </a:lnSpc>
            </a:pPr>
            <a:r>
              <a:rPr sz="4200" b="1" spc="-125" dirty="0" smtClean="0">
                <a:latin typeface="Arial"/>
                <a:cs typeface="Arial"/>
              </a:rPr>
              <a:t>System</a:t>
            </a:r>
            <a:r>
              <a:rPr sz="4200" b="1" spc="-50" dirty="0" smtClean="0">
                <a:latin typeface="Arial"/>
                <a:cs typeface="Arial"/>
              </a:rPr>
              <a:t> </a:t>
            </a:r>
            <a:r>
              <a:rPr sz="4200" b="1" spc="-60" dirty="0" smtClean="0">
                <a:latin typeface="Arial"/>
                <a:cs typeface="Arial"/>
              </a:rPr>
              <a:t>Il</a:t>
            </a:r>
            <a:r>
              <a:rPr sz="4200" b="1" spc="-55" dirty="0" smtClean="0">
                <a:latin typeface="Arial"/>
                <a:cs typeface="Arial"/>
              </a:rPr>
              <a:t>l</a:t>
            </a:r>
            <a:r>
              <a:rPr sz="4200" b="1" spc="-100" dirty="0" smtClean="0">
                <a:latin typeface="Arial"/>
                <a:cs typeface="Arial"/>
              </a:rPr>
              <a:t>ustrating</a:t>
            </a:r>
            <a:r>
              <a:rPr sz="4200" b="1" spc="-60" dirty="0" smtClean="0">
                <a:latin typeface="Arial"/>
                <a:cs typeface="Arial"/>
              </a:rPr>
              <a:t> </a:t>
            </a:r>
            <a:r>
              <a:rPr sz="4200" b="1" spc="-110" dirty="0" smtClean="0">
                <a:latin typeface="Arial"/>
                <a:cs typeface="Arial"/>
              </a:rPr>
              <a:t>Sin</a:t>
            </a:r>
            <a:r>
              <a:rPr sz="4200" b="1" spc="-145" dirty="0" smtClean="0">
                <a:latin typeface="Arial"/>
                <a:cs typeface="Arial"/>
              </a:rPr>
              <a:t>g</a:t>
            </a:r>
            <a:r>
              <a:rPr sz="4200" b="1" spc="-60" dirty="0" smtClean="0">
                <a:latin typeface="Arial"/>
                <a:cs typeface="Arial"/>
              </a:rPr>
              <a:t>l</a:t>
            </a:r>
            <a:r>
              <a:rPr sz="4200" b="1" spc="-95" dirty="0" smtClean="0">
                <a:latin typeface="Arial"/>
                <a:cs typeface="Arial"/>
              </a:rPr>
              <a:t>e</a:t>
            </a:r>
            <a:r>
              <a:rPr sz="4200" b="1" spc="-114" dirty="0" smtClean="0">
                <a:latin typeface="Arial"/>
                <a:cs typeface="Arial"/>
              </a:rPr>
              <a:t>-B</a:t>
            </a:r>
            <a:r>
              <a:rPr sz="4200" b="1" spc="-145" dirty="0" smtClean="0">
                <a:latin typeface="Arial"/>
                <a:cs typeface="Arial"/>
              </a:rPr>
              <a:t>u</a:t>
            </a:r>
            <a:r>
              <a:rPr sz="4200" b="1" spc="-120" dirty="0" smtClean="0">
                <a:latin typeface="Arial"/>
                <a:cs typeface="Arial"/>
              </a:rPr>
              <a:t>s</a:t>
            </a:r>
            <a:r>
              <a:rPr sz="4200" b="1" spc="-50" dirty="0" smtClean="0">
                <a:latin typeface="Arial"/>
                <a:cs typeface="Arial"/>
              </a:rPr>
              <a:t> </a:t>
            </a:r>
            <a:r>
              <a:rPr sz="4200" b="1" spc="-125" dirty="0" smtClean="0">
                <a:latin typeface="Arial"/>
                <a:cs typeface="Arial"/>
              </a:rPr>
              <a:t>and</a:t>
            </a:r>
            <a:endParaRPr sz="4200">
              <a:latin typeface="Arial"/>
              <a:cs typeface="Arial"/>
            </a:endParaRPr>
          </a:p>
          <a:p>
            <a:pPr marL="12700">
              <a:lnSpc>
                <a:spcPts val="4880"/>
              </a:lnSpc>
            </a:pPr>
            <a:r>
              <a:rPr sz="4200" b="1" spc="-114" dirty="0" smtClean="0">
                <a:latin typeface="Arial"/>
                <a:cs typeface="Arial"/>
              </a:rPr>
              <a:t>Reside</a:t>
            </a:r>
            <a:r>
              <a:rPr sz="4200" b="1" spc="-150" dirty="0" smtClean="0">
                <a:latin typeface="Arial"/>
                <a:cs typeface="Arial"/>
              </a:rPr>
              <a:t>n</a:t>
            </a:r>
            <a:r>
              <a:rPr sz="4200" b="1" spc="-110" dirty="0" smtClean="0">
                <a:latin typeface="Arial"/>
                <a:cs typeface="Arial"/>
              </a:rPr>
              <a:t>t-Bus</a:t>
            </a:r>
            <a:r>
              <a:rPr sz="4200" b="1" spc="-15" dirty="0" smtClean="0">
                <a:latin typeface="Arial"/>
                <a:cs typeface="Arial"/>
              </a:rPr>
              <a:t> </a:t>
            </a:r>
            <a:r>
              <a:rPr sz="4200" b="1" spc="-140" dirty="0" smtClean="0">
                <a:latin typeface="Arial"/>
                <a:cs typeface="Arial"/>
              </a:rPr>
              <a:t>Con</a:t>
            </a:r>
            <a:r>
              <a:rPr sz="4200" b="1" spc="-145" dirty="0" smtClean="0">
                <a:latin typeface="Arial"/>
                <a:cs typeface="Arial"/>
              </a:rPr>
              <a:t>n</a:t>
            </a:r>
            <a:r>
              <a:rPr sz="4200" b="1" spc="-105" dirty="0" smtClean="0">
                <a:latin typeface="Arial"/>
                <a:cs typeface="Arial"/>
              </a:rPr>
              <a:t>ections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632965"/>
            <a:ext cx="8282940" cy="4093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9525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Si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le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with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I/O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 reso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rces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shar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rocesso</a:t>
            </a:r>
            <a:r>
              <a:rPr sz="3200" spc="-2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2984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Fig</a:t>
            </a:r>
            <a:r>
              <a:rPr sz="3200" spc="-10" dirty="0" smtClean="0">
                <a:latin typeface="Arial"/>
                <a:cs typeface="Arial"/>
              </a:rPr>
              <a:t> 13–1</a:t>
            </a:r>
            <a:r>
              <a:rPr sz="3200" spc="0" dirty="0" smtClean="0">
                <a:latin typeface="Arial"/>
                <a:cs typeface="Arial"/>
              </a:rPr>
              <a:t>7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il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ustrates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three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808</a:t>
            </a:r>
            <a:r>
              <a:rPr sz="3200" spc="0" dirty="0" smtClean="0">
                <a:latin typeface="Arial"/>
                <a:cs typeface="Arial"/>
              </a:rPr>
              <a:t>8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, e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18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wo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ree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rs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resi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, wh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ird 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400415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2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A,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ure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13–</a:t>
            </a:r>
            <a:r>
              <a:rPr sz="3200" spc="-5" dirty="0" smtClean="0">
                <a:latin typeface="Arial"/>
                <a:cs typeface="Arial"/>
              </a:rPr>
              <a:t>1</a:t>
            </a:r>
            <a:r>
              <a:rPr sz="3200" spc="-10" dirty="0" smtClean="0">
                <a:latin typeface="Arial"/>
                <a:cs typeface="Arial"/>
              </a:rPr>
              <a:t>7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sin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-b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 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cal 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us.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4102"/>
            <a:ext cx="8388985" cy="3716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1270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proces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ces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es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ly s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&amp;</a:t>
            </a:r>
            <a:r>
              <a:rPr sz="2800" spc="-15" dirty="0" smtClean="0">
                <a:latin typeface="Arial"/>
                <a:cs typeface="Arial"/>
              </a:rPr>
              <a:t> I/O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space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sy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20" dirty="0" smtClean="0">
                <a:latin typeface="Arial"/>
                <a:cs typeface="Arial"/>
              </a:rPr>
              <a:t>m</a:t>
            </a:r>
            <a:r>
              <a:rPr sz="2800" spc="-10" dirty="0" smtClean="0">
                <a:latin typeface="Arial"/>
                <a:cs typeface="Arial"/>
              </a:rPr>
              <a:t>-</a:t>
            </a:r>
            <a:r>
              <a:rPr sz="2800" spc="-15" dirty="0" smtClean="0">
                <a:latin typeface="Arial"/>
                <a:cs typeface="Arial"/>
              </a:rPr>
              <a:t> bus </a:t>
            </a:r>
            <a:r>
              <a:rPr sz="2800" spc="-20" dirty="0" smtClean="0">
                <a:latin typeface="Arial"/>
                <a:cs typeface="Arial"/>
              </a:rPr>
              <a:t>ma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ter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si</a:t>
            </a:r>
            <a:r>
              <a:rPr sz="2800" spc="-15" dirty="0" smtClean="0">
                <a:latin typeface="Arial"/>
                <a:cs typeface="Arial"/>
              </a:rPr>
              <a:t>ble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for coordina</a:t>
            </a:r>
            <a:r>
              <a:rPr sz="2800" spc="-10" dirty="0" smtClean="0">
                <a:latin typeface="Arial"/>
                <a:cs typeface="Arial"/>
              </a:rPr>
              <a:t>ti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main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memory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 ta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ks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4"/>
              </a:spcBef>
            </a:pPr>
            <a:endParaRPr sz="750"/>
          </a:p>
          <a:p>
            <a:pPr marL="355600" marR="15875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two (B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C)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ected 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resid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-bus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mode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which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lows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ac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oth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share</a:t>
            </a:r>
            <a:r>
              <a:rPr sz="2800" spc="-2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us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ir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own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oca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1" y="6249161"/>
            <a:ext cx="9140952" cy="0"/>
          </a:xfrm>
          <a:custGeom>
            <a:avLst/>
            <a:gdLst/>
            <a:ahLst/>
            <a:cxnLst/>
            <a:rect l="l" t="t" r="r" b="b"/>
            <a:pathLst>
              <a:path w="9140952">
                <a:moveTo>
                  <a:pt x="0" y="0"/>
                </a:moveTo>
                <a:lnTo>
                  <a:pt x="9140952" y="0"/>
                </a:lnTo>
              </a:path>
            </a:pathLst>
          </a:custGeom>
          <a:ln w="28956">
            <a:solidFill>
              <a:srgbClr val="0033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61315" y="130175"/>
            <a:ext cx="8716645" cy="138239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13–1</a:t>
            </a:r>
            <a:r>
              <a:rPr sz="1800" b="1" spc="0" dirty="0" smtClean="0">
                <a:latin typeface="Arial"/>
                <a:cs typeface="Arial"/>
              </a:rPr>
              <a:t>7 </a:t>
            </a:r>
            <a:r>
              <a:rPr sz="1800" b="1" spc="-2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e </a:t>
            </a:r>
            <a:r>
              <a:rPr sz="1800" spc="-5" dirty="0" smtClean="0">
                <a:latin typeface="Arial"/>
                <a:cs typeface="Arial"/>
              </a:rPr>
              <a:t>808</a:t>
            </a:r>
            <a:r>
              <a:rPr sz="1800" spc="0" dirty="0" smtClean="0">
                <a:latin typeface="Arial"/>
                <a:cs typeface="Arial"/>
              </a:rPr>
              <a:t>8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micr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 c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mmon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stem. M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cr</a:t>
            </a:r>
            <a:r>
              <a:rPr sz="1800" spc="-10" dirty="0" smtClean="0">
                <a:latin typeface="Arial"/>
                <a:cs typeface="Arial"/>
              </a:rPr>
              <a:t>op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ss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8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is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 m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ster 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5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trol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f the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sh</a:t>
            </a:r>
            <a:r>
              <a:rPr sz="1800" spc="-15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ry </a:t>
            </a:r>
            <a:r>
              <a:rPr sz="1800" spc="-10" dirty="0" smtClean="0">
                <a:latin typeface="Arial"/>
                <a:cs typeface="Arial"/>
              </a:rPr>
              <a:t>an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</a:t>
            </a:r>
            <a:r>
              <a:rPr sz="1800" spc="-50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T termi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.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Micr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B is a b</a:t>
            </a:r>
            <a:r>
              <a:rPr sz="1800" spc="-10" dirty="0" smtClean="0">
                <a:latin typeface="Arial"/>
                <a:cs typeface="Arial"/>
              </a:rPr>
              <a:t>u</a:t>
            </a:r>
            <a:r>
              <a:rPr sz="1800" spc="0" dirty="0" smtClean="0">
                <a:latin typeface="Arial"/>
                <a:cs typeface="Arial"/>
              </a:rPr>
              <a:t>s slave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trol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g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its loc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tel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p</a:t>
            </a:r>
            <a:r>
              <a:rPr sz="1800" spc="-10" dirty="0" smtClean="0">
                <a:latin typeface="Arial"/>
                <a:cs typeface="Arial"/>
              </a:rPr>
              <a:t>h</a:t>
            </a:r>
            <a:r>
              <a:rPr sz="1800" spc="0" dirty="0" smtClean="0">
                <a:latin typeface="Arial"/>
                <a:cs typeface="Arial"/>
              </a:rPr>
              <a:t>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e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terface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 mem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5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.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Micr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pr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cess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 is a</a:t>
            </a:r>
            <a:r>
              <a:rPr sz="1800" spc="-10" dirty="0" smtClean="0">
                <a:latin typeface="Arial"/>
                <a:cs typeface="Arial"/>
              </a:rPr>
              <a:t>l</a:t>
            </a:r>
            <a:r>
              <a:rPr sz="1800" spc="0" dirty="0" smtClean="0">
                <a:latin typeface="Arial"/>
                <a:cs typeface="Arial"/>
              </a:rPr>
              <a:t>so a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slave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th</a:t>
            </a:r>
            <a:r>
              <a:rPr sz="1800" spc="-10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co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trols a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pri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te</a:t>
            </a:r>
            <a:r>
              <a:rPr sz="1800" spc="-100" dirty="0" smtClean="0">
                <a:latin typeface="Arial"/>
                <a:cs typeface="Arial"/>
              </a:rPr>
              <a:t>r</a:t>
            </a:r>
            <a:r>
              <a:rPr sz="1800" spc="0" dirty="0" smtClean="0">
                <a:latin typeface="Arial"/>
                <a:cs typeface="Arial"/>
              </a:rPr>
              <a:t>,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sk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mem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ry s</a:t>
            </a:r>
            <a:r>
              <a:rPr sz="1800" spc="-2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stem, a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cal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mem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55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45792" y="1437132"/>
            <a:ext cx="4850891" cy="458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671560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Bus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ster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(A)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ws 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with a vi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term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ows 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xecuti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 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ms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22322"/>
            <a:ext cx="8355965" cy="41071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 h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les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tele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ne comm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nica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asses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inf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rmat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on 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shar</a:t>
            </a:r>
            <a:r>
              <a:rPr sz="3200" spc="-2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b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ck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9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Processor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 is </a:t>
            </a:r>
            <a:r>
              <a:rPr sz="3200" spc="-2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as a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 sp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ol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Its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sk is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o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1"/>
              </a:spcBef>
            </a:pPr>
            <a:endParaRPr sz="650"/>
          </a:p>
          <a:p>
            <a:pPr marL="756285" marR="53276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when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ire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nted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tp</a:t>
            </a:r>
            <a:r>
              <a:rPr sz="2800" spc="-10" dirty="0" smtClean="0">
                <a:latin typeface="Arial"/>
                <a:cs typeface="Arial"/>
              </a:rPr>
              <a:t>ut, it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tr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ask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mic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oces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C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50"/>
              </a:spcBef>
            </a:pPr>
            <a:endParaRPr sz="1100"/>
          </a:p>
          <a:p>
            <a:pPr marL="480695" marR="614045" lvl="1" indent="-342900" algn="ctr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42265" algn="l"/>
                <a:tab pos="48069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tasks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5" dirty="0" smtClean="0">
                <a:latin typeface="Arial"/>
                <a:cs typeface="Arial"/>
              </a:rPr>
              <a:t>x</a:t>
            </a:r>
            <a:r>
              <a:rPr sz="3200" spc="0" dirty="0" smtClean="0">
                <a:latin typeface="Arial"/>
                <a:cs typeface="Arial"/>
              </a:rPr>
              <a:t>ecute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simu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usl</a:t>
            </a:r>
            <a:r>
              <a:rPr sz="3200" spc="-24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580120" cy="19475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mit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 t</a:t>
            </a:r>
            <a:r>
              <a:rPr sz="3200" spc="-2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p</a:t>
            </a:r>
            <a:r>
              <a:rPr sz="3200" spc="0" dirty="0" smtClean="0">
                <a:latin typeface="Arial"/>
                <a:cs typeface="Arial"/>
              </a:rPr>
              <a:t>rocesso</a:t>
            </a:r>
            <a:r>
              <a:rPr sz="3200" spc="-2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s con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ected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tem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tasks p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rform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simul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usly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using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tech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iq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2299842"/>
            <a:ext cx="8060690" cy="24085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6990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nly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lim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int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sy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tem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ign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ign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25" dirty="0" smtClean="0">
                <a:latin typeface="Arial"/>
                <a:cs typeface="Arial"/>
              </a:rPr>
              <a:t>r</a:t>
            </a:r>
            <a:r>
              <a:rPr sz="2800" spc="-60" dirty="0" smtClean="0">
                <a:latin typeface="Arial"/>
                <a:cs typeface="Arial"/>
              </a:rPr>
              <a:t>’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nu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ty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3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wrence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Liverm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bs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Calif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rnia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 a 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tem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409</a:t>
            </a:r>
            <a:r>
              <a:rPr sz="3200" spc="0" dirty="0" smtClean="0">
                <a:latin typeface="Arial"/>
                <a:cs typeface="Arial"/>
              </a:rPr>
              <a:t>6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Pe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m 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cessor</a:t>
            </a:r>
            <a:r>
              <a:rPr sz="3200" spc="-10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4939" y="122046"/>
            <a:ext cx="7616190" cy="6045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  <a:tabLst>
                <a:tab pos="1425575" algn="l"/>
              </a:tabLst>
            </a:pPr>
            <a:r>
              <a:rPr sz="4000" b="1" spc="-30" dirty="0" smtClean="0">
                <a:latin typeface="Arial"/>
                <a:cs typeface="Arial"/>
              </a:rPr>
              <a:t>13–</a:t>
            </a:r>
            <a:r>
              <a:rPr sz="4000" b="1" spc="-25" dirty="0" smtClean="0">
                <a:latin typeface="Arial"/>
                <a:cs typeface="Arial"/>
              </a:rPr>
              <a:t>4	DISK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ME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35" dirty="0" smtClean="0">
                <a:latin typeface="Arial"/>
                <a:cs typeface="Arial"/>
              </a:rPr>
              <a:t>O</a:t>
            </a:r>
            <a:r>
              <a:rPr sz="4000" b="1" spc="-185" dirty="0" smtClean="0">
                <a:latin typeface="Arial"/>
                <a:cs typeface="Arial"/>
              </a:rPr>
              <a:t>R</a:t>
            </a:r>
            <a:r>
              <a:rPr sz="4000" b="1" spc="-30" dirty="0" smtClean="0">
                <a:latin typeface="Arial"/>
                <a:cs typeface="Arial"/>
              </a:rPr>
              <a:t>Y</a:t>
            </a:r>
            <a:r>
              <a:rPr sz="4000" b="1" spc="-55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SYS</a:t>
            </a:r>
            <a:r>
              <a:rPr sz="4000" b="1" spc="-45" dirty="0" smtClean="0">
                <a:latin typeface="Arial"/>
                <a:cs typeface="Arial"/>
              </a:rPr>
              <a:t>T</a:t>
            </a:r>
            <a:r>
              <a:rPr sz="4000" b="1" spc="-30" dirty="0" smtClean="0">
                <a:latin typeface="Arial"/>
                <a:cs typeface="Arial"/>
              </a:rPr>
              <a:t>EMS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443595" cy="4961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Disk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used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store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-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-term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  <a:buClr>
                <a:srgbClr val="0D4000"/>
              </a:buClr>
              <a:buFont typeface="Arial"/>
              <a:buChar char="•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typ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d</a:t>
            </a:r>
            <a:r>
              <a:rPr sz="3200" spc="0" dirty="0" smtClean="0">
                <a:latin typeface="Arial"/>
                <a:cs typeface="Arial"/>
              </a:rPr>
              <a:t>isk st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ra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avai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se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tic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ia.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x</a:t>
            </a:r>
            <a:r>
              <a:rPr sz="2800" spc="-15" dirty="0" smtClean="0">
                <a:latin typeface="Arial"/>
                <a:cs typeface="Arial"/>
              </a:rPr>
              <a:t>cept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opt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disk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memory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tha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stic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sk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Optical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ei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r: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30" dirty="0" smtClean="0">
                <a:latin typeface="Arial"/>
                <a:cs typeface="Arial"/>
              </a:rPr>
              <a:t>CD</a:t>
            </a:r>
            <a:r>
              <a:rPr sz="2800" spc="-15" dirty="0" smtClean="0">
                <a:latin typeface="Arial"/>
                <a:cs typeface="Arial"/>
              </a:rPr>
              <a:t>-R</a:t>
            </a:r>
            <a:r>
              <a:rPr sz="2800" spc="-3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(c</a:t>
            </a:r>
            <a:r>
              <a:rPr sz="2800" spc="-20" dirty="0" smtClean="0">
                <a:latin typeface="Arial"/>
                <a:cs typeface="Arial"/>
              </a:rPr>
              <a:t>omp</a:t>
            </a:r>
            <a:r>
              <a:rPr sz="2800" spc="-15" dirty="0" smtClean="0">
                <a:latin typeface="Arial"/>
                <a:cs typeface="Arial"/>
              </a:rPr>
              <a:t>act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di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k/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ead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ly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memor</a:t>
            </a:r>
            <a:r>
              <a:rPr sz="2800" spc="-10" dirty="0" smtClean="0">
                <a:latin typeface="Arial"/>
                <a:cs typeface="Arial"/>
              </a:rPr>
              <a:t>y)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whi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ad,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er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wri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ten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18"/>
              </a:spcBef>
            </a:pPr>
            <a:endParaRPr sz="650"/>
          </a:p>
          <a:p>
            <a:pPr marL="756285" marR="448945" lvl="1" indent="-287020">
              <a:lnSpc>
                <a:spcPct val="10009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5" dirty="0" smtClean="0">
                <a:latin typeface="Arial"/>
                <a:cs typeface="Arial"/>
              </a:rPr>
              <a:t>WORM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(</a:t>
            </a:r>
            <a:r>
              <a:rPr sz="2800" spc="-15" dirty="0" smtClean="0">
                <a:latin typeface="Arial"/>
                <a:cs typeface="Arial"/>
              </a:rPr>
              <a:t>write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nce</a:t>
            </a:r>
            <a:r>
              <a:rPr sz="2800" spc="-10" dirty="0" smtClean="0">
                <a:latin typeface="Arial"/>
                <a:cs typeface="Arial"/>
              </a:rPr>
              <a:t>/re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tly),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 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me,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wri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ten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ce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by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er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879080" cy="971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Opt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cal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sk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can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10"/>
              </a:lnSpc>
            </a:pPr>
            <a:r>
              <a:rPr sz="3200" dirty="0" smtClean="0">
                <a:latin typeface="Arial"/>
                <a:cs typeface="Arial"/>
              </a:rPr>
              <a:t>written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im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s is 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ecom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ng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ava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la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323675"/>
            <a:ext cx="7988934" cy="32893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12700" indent="-287020">
              <a:lnSpc>
                <a:spcPct val="10009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ill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l</a:t>
            </a:r>
            <a:r>
              <a:rPr sz="2800" spc="-15" dirty="0" smtClean="0">
                <a:latin typeface="Arial"/>
                <a:cs typeface="Arial"/>
              </a:rPr>
              <a:t>imit</a:t>
            </a:r>
            <a:r>
              <a:rPr sz="2800" spc="-10" dirty="0" smtClean="0">
                <a:latin typeface="Arial"/>
                <a:cs typeface="Arial"/>
              </a:rPr>
              <a:t>ati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num</a:t>
            </a:r>
            <a:r>
              <a:rPr sz="2800" spc="-15" dirty="0" smtClean="0">
                <a:latin typeface="Arial"/>
                <a:cs typeface="Arial"/>
              </a:rPr>
              <a:t>ber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write op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ns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wed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la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est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cal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disk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tech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gy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call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DVD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-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-versat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sk</a:t>
            </a:r>
            <a:r>
              <a:rPr sz="3200" spc="5" dirty="0" smtClean="0">
                <a:latin typeface="Arial"/>
                <a:cs typeface="Arial"/>
              </a:rPr>
              <a:t>)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31432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so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hi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1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0" dirty="0" smtClean="0">
                <a:latin typeface="Arial"/>
                <a:cs typeface="Arial"/>
              </a:rPr>
              <a:t>res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0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0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sio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or v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Bl</a:t>
            </a:r>
            <a:r>
              <a:rPr sz="2800" spc="1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ay </a:t>
            </a:r>
            <a:r>
              <a:rPr sz="2800" spc="0" dirty="0" smtClean="0">
                <a:latin typeface="Arial"/>
                <a:cs typeface="Arial"/>
              </a:rPr>
              <a:t>(</a:t>
            </a:r>
            <a:r>
              <a:rPr sz="2800" spc="-15" dirty="0" smtClean="0">
                <a:latin typeface="Arial"/>
                <a:cs typeface="Arial"/>
              </a:rPr>
              <a:t>50</a:t>
            </a:r>
            <a:r>
              <a:rPr sz="2800" spc="-20" dirty="0" smtClean="0">
                <a:latin typeface="Arial"/>
                <a:cs typeface="Arial"/>
              </a:rPr>
              <a:t>G)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30" dirty="0" smtClean="0">
                <a:latin typeface="Arial"/>
                <a:cs typeface="Arial"/>
              </a:rPr>
              <a:t>HD</a:t>
            </a:r>
            <a:r>
              <a:rPr sz="2800" spc="-15" dirty="0" smtClean="0">
                <a:latin typeface="Arial"/>
                <a:cs typeface="Arial"/>
              </a:rPr>
              <a:t>-D</a:t>
            </a:r>
            <a:r>
              <a:rPr sz="2800" spc="-35" dirty="0" smtClean="0">
                <a:latin typeface="Arial"/>
                <a:cs typeface="Arial"/>
              </a:rPr>
              <a:t>V</a:t>
            </a:r>
            <a:r>
              <a:rPr sz="2800" spc="-25" dirty="0" smtClean="0">
                <a:latin typeface="Arial"/>
                <a:cs typeface="Arial"/>
              </a:rPr>
              <a:t>D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(3</a:t>
            </a:r>
            <a:r>
              <a:rPr sz="2800" spc="-20" dirty="0" smtClean="0">
                <a:latin typeface="Arial"/>
                <a:cs typeface="Arial"/>
              </a:rPr>
              <a:t>0</a:t>
            </a:r>
            <a:r>
              <a:rPr sz="2800" spc="-30" dirty="0" smtClean="0">
                <a:latin typeface="Arial"/>
                <a:cs typeface="Arial"/>
              </a:rPr>
              <a:t>G)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30" dirty="0" smtClean="0">
                <a:latin typeface="Arial"/>
                <a:cs typeface="Arial"/>
              </a:rPr>
              <a:t>Ba</a:t>
            </a:r>
            <a:r>
              <a:rPr sz="4000" b="1" spc="-40" dirty="0" smtClean="0">
                <a:latin typeface="Arial"/>
                <a:cs typeface="Arial"/>
              </a:rPr>
              <a:t>s</a:t>
            </a:r>
            <a:r>
              <a:rPr sz="4000" b="1" spc="-20" dirty="0" smtClean="0">
                <a:latin typeface="Arial"/>
                <a:cs typeface="Arial"/>
              </a:rPr>
              <a:t>ic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D</a:t>
            </a:r>
            <a:r>
              <a:rPr sz="4000" b="1" spc="-50" dirty="0" smtClean="0">
                <a:latin typeface="Arial"/>
                <a:cs typeface="Arial"/>
              </a:rPr>
              <a:t>M</a:t>
            </a:r>
            <a:r>
              <a:rPr sz="4000" b="1" spc="-30" dirty="0" smtClean="0">
                <a:latin typeface="Arial"/>
                <a:cs typeface="Arial"/>
              </a:rPr>
              <a:t>A</a:t>
            </a:r>
            <a:r>
              <a:rPr sz="4000" b="1" spc="-130" dirty="0" smtClean="0">
                <a:latin typeface="Arial"/>
                <a:cs typeface="Arial"/>
              </a:rPr>
              <a:t> </a:t>
            </a:r>
            <a:r>
              <a:rPr sz="4000" b="1" spc="-20" dirty="0" smtClean="0">
                <a:latin typeface="Arial"/>
                <a:cs typeface="Arial"/>
              </a:rPr>
              <a:t>Defi</a:t>
            </a:r>
            <a:r>
              <a:rPr sz="4000" b="1" spc="-40" dirty="0" smtClean="0">
                <a:latin typeface="Arial"/>
                <a:cs typeface="Arial"/>
              </a:rPr>
              <a:t>n</a:t>
            </a:r>
            <a:r>
              <a:rPr sz="4000" b="1" spc="-20" dirty="0" smtClean="0">
                <a:latin typeface="Arial"/>
                <a:cs typeface="Arial"/>
              </a:rPr>
              <a:t>itions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325484" cy="4864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marR="16383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Direct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acces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es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rma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ly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occur 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twe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/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vice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wit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t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use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micropr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ces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9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b="1" spc="-25" dirty="0" smtClean="0">
                <a:latin typeface="Arial"/>
                <a:cs typeface="Arial"/>
              </a:rPr>
              <a:t>DMA</a:t>
            </a:r>
            <a:r>
              <a:rPr sz="2800" b="1" spc="-95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re</a:t>
            </a:r>
            <a:r>
              <a:rPr sz="2800" b="1" spc="-20" dirty="0" smtClean="0">
                <a:latin typeface="Arial"/>
                <a:cs typeface="Arial"/>
              </a:rPr>
              <a:t>ad</a:t>
            </a:r>
            <a:r>
              <a:rPr sz="2800" b="1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tra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 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15" dirty="0" smtClean="0">
                <a:latin typeface="Arial"/>
                <a:cs typeface="Arial"/>
              </a:rPr>
              <a:t>ice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3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60" dirty="0" smtClean="0">
                <a:latin typeface="Arial"/>
                <a:cs typeface="Arial"/>
              </a:rPr>
              <a:t> </a:t>
            </a:r>
            <a:r>
              <a:rPr sz="2800" b="1" spc="-25" dirty="0" smtClean="0">
                <a:latin typeface="Arial"/>
                <a:cs typeface="Arial"/>
              </a:rPr>
              <a:t>DMA</a:t>
            </a:r>
            <a:r>
              <a:rPr sz="2800" b="1" spc="-95" dirty="0" smtClean="0">
                <a:latin typeface="Arial"/>
                <a:cs typeface="Arial"/>
              </a:rPr>
              <a:t> </a:t>
            </a:r>
            <a:r>
              <a:rPr sz="2800" b="1" spc="-15" dirty="0" smtClean="0">
                <a:latin typeface="Arial"/>
                <a:cs typeface="Arial"/>
              </a:rPr>
              <a:t>wri</a:t>
            </a:r>
            <a:r>
              <a:rPr sz="2800" b="1" spc="-5" dirty="0" smtClean="0">
                <a:latin typeface="Arial"/>
                <a:cs typeface="Arial"/>
              </a:rPr>
              <a:t>t</a:t>
            </a:r>
            <a:r>
              <a:rPr sz="2800" b="1" spc="-20" dirty="0" smtClean="0">
                <a:latin typeface="Arial"/>
                <a:cs typeface="Arial"/>
              </a:rPr>
              <a:t>e</a:t>
            </a:r>
            <a:r>
              <a:rPr sz="2800" b="1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tra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fe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fro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-10" dirty="0" smtClean="0">
                <a:latin typeface="Arial"/>
                <a:cs typeface="Arial"/>
              </a:rPr>
              <a:t>vic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memory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5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Me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&amp; I/O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contr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simul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usl</a:t>
            </a:r>
            <a:r>
              <a:rPr sz="3200" spc="-240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whi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5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s </a:t>
            </a:r>
            <a:r>
              <a:rPr sz="2800" spc="-20" dirty="0" smtClean="0">
                <a:latin typeface="Arial"/>
                <a:cs typeface="Arial"/>
              </a:rPr>
              <a:t>why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tem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cont</a:t>
            </a:r>
            <a:r>
              <a:rPr sz="2800" spc="-10" dirty="0" smtClean="0">
                <a:latin typeface="Arial"/>
                <a:cs typeface="Arial"/>
              </a:rPr>
              <a:t>ai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ate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20" dirty="0" smtClean="0">
                <a:latin typeface="Arial"/>
                <a:cs typeface="Arial"/>
              </a:rPr>
              <a:t>memory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I/O cont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si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na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760"/>
              </a:lnSpc>
            </a:pPr>
            <a:r>
              <a:rPr sz="4000" b="1" spc="-20" dirty="0" smtClean="0">
                <a:latin typeface="Arial"/>
                <a:cs typeface="Arial"/>
              </a:rPr>
              <a:t>Flo</a:t>
            </a:r>
            <a:r>
              <a:rPr sz="4000" b="1" spc="-45" dirty="0" smtClean="0">
                <a:latin typeface="Arial"/>
                <a:cs typeface="Arial"/>
              </a:rPr>
              <a:t>p</a:t>
            </a:r>
            <a:r>
              <a:rPr sz="4000" b="1" spc="-25" dirty="0" smtClean="0">
                <a:latin typeface="Arial"/>
                <a:cs typeface="Arial"/>
              </a:rPr>
              <a:t>py</a:t>
            </a:r>
            <a:r>
              <a:rPr sz="4000" b="1" spc="-5" dirty="0" smtClean="0">
                <a:latin typeface="Arial"/>
                <a:cs typeface="Arial"/>
              </a:rPr>
              <a:t> </a:t>
            </a:r>
            <a:r>
              <a:rPr sz="4000" b="1" spc="-45" dirty="0" smtClean="0">
                <a:latin typeface="Arial"/>
                <a:cs typeface="Arial"/>
              </a:rPr>
              <a:t>D</a:t>
            </a:r>
            <a:r>
              <a:rPr sz="4000" b="1" spc="-20" dirty="0" smtClean="0">
                <a:latin typeface="Arial"/>
                <a:cs typeface="Arial"/>
              </a:rPr>
              <a:t>isk</a:t>
            </a:r>
            <a:r>
              <a:rPr sz="4000" b="1" spc="10" dirty="0" smtClean="0">
                <a:latin typeface="Arial"/>
                <a:cs typeface="Arial"/>
              </a:rPr>
              <a:t> </a:t>
            </a:r>
            <a:r>
              <a:rPr sz="4000" b="1" spc="-30" dirty="0" smtClean="0">
                <a:latin typeface="Arial"/>
                <a:cs typeface="Arial"/>
              </a:rPr>
              <a:t>Me</a:t>
            </a:r>
            <a:r>
              <a:rPr sz="4000" b="1" spc="-55" dirty="0" smtClean="0">
                <a:latin typeface="Arial"/>
                <a:cs typeface="Arial"/>
              </a:rPr>
              <a:t>m</a:t>
            </a:r>
            <a:r>
              <a:rPr sz="4000" b="1" spc="-25" dirty="0" smtClean="0">
                <a:latin typeface="Arial"/>
                <a:cs typeface="Arial"/>
              </a:rPr>
              <a:t>ory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526145" cy="46056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-23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, 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xible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sk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was </a:t>
            </a:r>
            <a:r>
              <a:rPr sz="3200" spc="-2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nce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st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com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sic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rm 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f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sk 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41084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ppy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va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ay 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sa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sh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tly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10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avo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USB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dri</a:t>
            </a:r>
            <a:r>
              <a:rPr sz="2800" spc="-5" dirty="0" smtClean="0">
                <a:latin typeface="Arial"/>
                <a:cs typeface="Arial"/>
              </a:rPr>
              <a:t>v</a:t>
            </a:r>
            <a:r>
              <a:rPr sz="2800" spc="-20" dirty="0" smtClean="0"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3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marR="3429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Fl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isk 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et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 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cordi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me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ve b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de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avai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e sizes: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8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8</a:t>
            </a:r>
            <a:r>
              <a:rPr sz="2800" spc="-15" dirty="0" smtClean="0">
                <a:latin typeface="Symbol"/>
                <a:cs typeface="Symbol"/>
              </a:rPr>
              <a:t></a:t>
            </a:r>
            <a:r>
              <a:rPr sz="2800" spc="80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sta</a:t>
            </a:r>
            <a:r>
              <a:rPr sz="2800" spc="-20" dirty="0" smtClean="0">
                <a:latin typeface="Arial"/>
                <a:cs typeface="Arial"/>
              </a:rPr>
              <a:t>nd</a:t>
            </a:r>
            <a:r>
              <a:rPr sz="2800" spc="-15" dirty="0" smtClean="0">
                <a:latin typeface="Arial"/>
                <a:cs typeface="Arial"/>
              </a:rPr>
              <a:t>ard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4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5</a:t>
            </a:r>
            <a:r>
              <a:rPr sz="2775" spc="15" baseline="25525" dirty="0" smtClean="0">
                <a:latin typeface="Arial"/>
                <a:cs typeface="Arial"/>
              </a:rPr>
              <a:t>1</a:t>
            </a:r>
            <a:r>
              <a:rPr sz="2800" spc="-10" dirty="0" smtClean="0">
                <a:latin typeface="Arial"/>
                <a:cs typeface="Arial"/>
              </a:rPr>
              <a:t>/</a:t>
            </a:r>
            <a:r>
              <a:rPr sz="2775" spc="15" baseline="-25525" dirty="0" smtClean="0">
                <a:latin typeface="Arial"/>
                <a:cs typeface="Arial"/>
              </a:rPr>
              <a:t>4</a:t>
            </a:r>
            <a:r>
              <a:rPr sz="2800" spc="-15" dirty="0" smtClean="0">
                <a:latin typeface="Symbol"/>
                <a:cs typeface="Symbol"/>
              </a:rPr>
              <a:t></a:t>
            </a:r>
            <a:r>
              <a:rPr sz="2800" spc="5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min</a:t>
            </a:r>
            <a:r>
              <a:rPr sz="2800" spc="0" dirty="0" smtClean="0">
                <a:latin typeface="Arial"/>
                <a:cs typeface="Arial"/>
              </a:rPr>
              <a:t>i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0" dirty="0" smtClean="0">
                <a:latin typeface="Arial"/>
                <a:cs typeface="Arial"/>
              </a:rPr>
              <a:t>flo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y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1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3</a:t>
            </a:r>
            <a:r>
              <a:rPr sz="2775" spc="15" baseline="25525" dirty="0" smtClean="0">
                <a:latin typeface="Arial"/>
                <a:cs typeface="Arial"/>
              </a:rPr>
              <a:t>1</a:t>
            </a:r>
            <a:r>
              <a:rPr sz="2800" spc="-10" dirty="0" smtClean="0">
                <a:latin typeface="Arial"/>
                <a:cs typeface="Arial"/>
              </a:rPr>
              <a:t>/</a:t>
            </a:r>
            <a:r>
              <a:rPr sz="2775" spc="15" baseline="-25525" dirty="0" smtClean="0">
                <a:latin typeface="Arial"/>
                <a:cs typeface="Arial"/>
              </a:rPr>
              <a:t>2</a:t>
            </a:r>
            <a:r>
              <a:rPr sz="2800" spc="-15" dirty="0" smtClean="0">
                <a:latin typeface="Symbol"/>
                <a:cs typeface="Symbol"/>
              </a:rPr>
              <a:t></a:t>
            </a:r>
            <a:r>
              <a:rPr sz="2800" spc="55" dirty="0" smtClean="0">
                <a:latin typeface="Times New Roman"/>
                <a:cs typeface="Times New Roman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mic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0" dirty="0" smtClean="0">
                <a:latin typeface="Arial"/>
                <a:cs typeface="Arial"/>
              </a:rPr>
              <a:t>fl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1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7680959" cy="4838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ts val="381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All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disks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ve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sever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gs in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co</a:t>
            </a:r>
            <a:r>
              <a:rPr sz="3200" spc="-10" dirty="0" smtClean="0">
                <a:latin typeface="Arial"/>
                <a:cs typeface="Arial"/>
              </a:rPr>
              <a:t>m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846582"/>
            <a:ext cx="8555355" cy="48641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all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orga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ized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so 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stored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cks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sectors.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896619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ack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ncent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ic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rin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data 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-15" dirty="0" smtClean="0">
                <a:latin typeface="Arial"/>
                <a:cs typeface="Arial"/>
              </a:rPr>
              <a:t> 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fa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15" dirty="0" smtClean="0"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650"/>
              </a:lnSpc>
              <a:spcBef>
                <a:spcPts val="22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tor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ommon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su</a:t>
            </a:r>
            <a:r>
              <a:rPr sz="2800" spc="-20" dirty="0" smtClean="0">
                <a:latin typeface="Arial"/>
                <a:cs typeface="Arial"/>
              </a:rPr>
              <a:t>bd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vis</a:t>
            </a:r>
            <a:r>
              <a:rPr sz="2800" spc="-15" dirty="0" smtClean="0">
                <a:latin typeface="Arial"/>
                <a:cs typeface="Arial"/>
              </a:rPr>
              <a:t>ion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tra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old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ble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am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In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2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ms,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sector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s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512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102</a:t>
            </a:r>
            <a:r>
              <a:rPr sz="3200" spc="0" dirty="0" smtClean="0">
                <a:latin typeface="Arial"/>
                <a:cs typeface="Arial"/>
              </a:rPr>
              <a:t>4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bytes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ta.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ze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tor ca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v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4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12</a:t>
            </a:r>
            <a:r>
              <a:rPr sz="2800" spc="-20" dirty="0" smtClean="0">
                <a:latin typeface="Arial"/>
                <a:cs typeface="Arial"/>
              </a:rPr>
              <a:t>8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y</a:t>
            </a:r>
            <a:r>
              <a:rPr sz="2800" spc="-15" dirty="0" smtClean="0">
                <a:latin typeface="Arial"/>
                <a:cs typeface="Arial"/>
              </a:rPr>
              <a:t>tes 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756285">
              <a:lnSpc>
                <a:spcPts val="3329"/>
              </a:lnSpc>
            </a:pPr>
            <a:r>
              <a:rPr sz="2800" spc="-15" dirty="0" smtClean="0">
                <a:latin typeface="Arial"/>
                <a:cs typeface="Arial"/>
              </a:rPr>
              <a:t>length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one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ire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tr</a:t>
            </a:r>
            <a:r>
              <a:rPr sz="2800" spc="-15" dirty="0" smtClean="0">
                <a:latin typeface="Arial"/>
                <a:cs typeface="Arial"/>
              </a:rPr>
              <a:t>ack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13–1</a:t>
            </a:r>
            <a:r>
              <a:rPr sz="1800" b="1" spc="0" dirty="0" smtClean="0">
                <a:latin typeface="Arial"/>
                <a:cs typeface="Arial"/>
              </a:rPr>
              <a:t>8 </a:t>
            </a:r>
            <a:r>
              <a:rPr sz="1800" b="1" spc="-2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format of a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5</a:t>
            </a:r>
            <a:r>
              <a:rPr sz="1800" spc="0" baseline="25462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/</a:t>
            </a:r>
            <a:r>
              <a:rPr sz="1800" spc="0" baseline="-25462" dirty="0" smtClean="0">
                <a:latin typeface="Arial"/>
                <a:cs typeface="Arial"/>
              </a:rPr>
              <a:t>4</a:t>
            </a:r>
            <a:r>
              <a:rPr sz="1800" spc="0" dirty="0" smtClean="0">
                <a:latin typeface="Symbol"/>
                <a:cs typeface="Symbol"/>
              </a:rPr>
              <a:t></a:t>
            </a:r>
            <a:r>
              <a:rPr sz="1800" spc="20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-5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-flo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py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sk.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1066800"/>
            <a:ext cx="5029200" cy="44256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234178" y="645921"/>
            <a:ext cx="3575050" cy="5288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20764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ex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ole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so 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y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tem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find 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2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ack an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f</a:t>
            </a:r>
            <a:r>
              <a:rPr sz="2800" spc="-10" dirty="0" smtClean="0">
                <a:latin typeface="Arial"/>
                <a:cs typeface="Arial"/>
              </a:rPr>
              <a:t>ir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tor </a:t>
            </a:r>
            <a:r>
              <a:rPr sz="2800" spc="5" dirty="0" smtClean="0">
                <a:latin typeface="Arial"/>
                <a:cs typeface="Arial"/>
              </a:rPr>
              <a:t>(</a:t>
            </a:r>
            <a:r>
              <a:rPr sz="2800" spc="-15" dirty="0" smtClean="0">
                <a:latin typeface="Arial"/>
                <a:cs typeface="Arial"/>
              </a:rPr>
              <a:t>00</a:t>
            </a:r>
            <a:r>
              <a:rPr sz="2800" spc="-10" dirty="0" smtClean="0"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marR="1270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tra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ks</a:t>
            </a:r>
            <a:r>
              <a:rPr sz="2800" spc="-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are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num</a:t>
            </a:r>
            <a:r>
              <a:rPr sz="2800" spc="-15" dirty="0" smtClean="0">
                <a:latin typeface="Arial"/>
                <a:cs typeface="Arial"/>
              </a:rPr>
              <a:t>bere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 fro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k 00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 oute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0" dirty="0" smtClean="0">
                <a:latin typeface="Arial"/>
                <a:cs typeface="Arial"/>
              </a:rPr>
              <a:t>st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k, towa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cente</a:t>
            </a:r>
            <a:r>
              <a:rPr sz="2800" spc="-10" dirty="0" smtClean="0"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4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marR="62547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sec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f</a:t>
            </a:r>
            <a:r>
              <a:rPr sz="2800" spc="-15" dirty="0" smtClean="0">
                <a:latin typeface="Arial"/>
                <a:cs typeface="Arial"/>
              </a:rPr>
              <a:t>ten nu</a:t>
            </a:r>
            <a:r>
              <a:rPr sz="2800" spc="-20" dirty="0" smtClean="0">
                <a:latin typeface="Arial"/>
                <a:cs typeface="Arial"/>
              </a:rPr>
              <a:t>mb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fro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 secto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00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 oute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0" dirty="0" smtClean="0">
                <a:latin typeface="Arial"/>
                <a:cs typeface="Arial"/>
              </a:rPr>
              <a:t>st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00" b="1" spc="-130" dirty="0" smtClean="0">
                <a:latin typeface="Arial"/>
                <a:cs typeface="Arial"/>
              </a:rPr>
              <a:t>T</a:t>
            </a:r>
            <a:r>
              <a:rPr sz="4200" b="1" spc="-150" dirty="0" smtClean="0">
                <a:latin typeface="Arial"/>
                <a:cs typeface="Arial"/>
              </a:rPr>
              <a:t>h</a:t>
            </a:r>
            <a:r>
              <a:rPr sz="4200" b="1" spc="-120" dirty="0" smtClean="0">
                <a:latin typeface="Arial"/>
                <a:cs typeface="Arial"/>
              </a:rPr>
              <a:t>e</a:t>
            </a:r>
            <a:r>
              <a:rPr sz="4200" b="1" spc="-55" dirty="0" smtClean="0">
                <a:latin typeface="Arial"/>
                <a:cs typeface="Arial"/>
              </a:rPr>
              <a:t> </a:t>
            </a:r>
            <a:r>
              <a:rPr sz="4200" b="1" spc="-120" dirty="0" smtClean="0">
                <a:latin typeface="Arial"/>
                <a:cs typeface="Arial"/>
              </a:rPr>
              <a:t>5</a:t>
            </a:r>
            <a:r>
              <a:rPr sz="4200" b="1" spc="-55" dirty="0" smtClean="0">
                <a:latin typeface="Arial"/>
                <a:cs typeface="Arial"/>
              </a:rPr>
              <a:t> </a:t>
            </a:r>
            <a:r>
              <a:rPr sz="4200" b="1" spc="-135" baseline="23809" dirty="0" smtClean="0">
                <a:latin typeface="Arial"/>
                <a:cs typeface="Arial"/>
              </a:rPr>
              <a:t>1</a:t>
            </a:r>
            <a:r>
              <a:rPr sz="4200" b="1" spc="-60" dirty="0" smtClean="0">
                <a:latin typeface="Arial"/>
                <a:cs typeface="Arial"/>
              </a:rPr>
              <a:t>/</a:t>
            </a:r>
            <a:r>
              <a:rPr sz="4200" b="1" spc="-135" baseline="-23809" dirty="0" smtClean="0">
                <a:latin typeface="Arial"/>
                <a:cs typeface="Arial"/>
              </a:rPr>
              <a:t>4</a:t>
            </a:r>
            <a:r>
              <a:rPr sz="4000" spc="-20" dirty="0" smtClean="0">
                <a:latin typeface="Symbol"/>
                <a:cs typeface="Symbol"/>
              </a:rPr>
              <a:t></a:t>
            </a:r>
            <a:r>
              <a:rPr sz="4000" spc="140" dirty="0" smtClean="0">
                <a:latin typeface="Times New Roman"/>
                <a:cs typeface="Times New Roman"/>
              </a:rPr>
              <a:t> </a:t>
            </a:r>
            <a:r>
              <a:rPr sz="4200" b="1" spc="-125" dirty="0" smtClean="0">
                <a:latin typeface="Arial"/>
                <a:cs typeface="Arial"/>
              </a:rPr>
              <a:t>Min</a:t>
            </a:r>
            <a:r>
              <a:rPr sz="4200" b="1" spc="-65" dirty="0" smtClean="0">
                <a:latin typeface="Arial"/>
                <a:cs typeface="Arial"/>
              </a:rPr>
              <a:t>i</a:t>
            </a:r>
            <a:r>
              <a:rPr sz="4200" b="1" spc="-95" dirty="0" smtClean="0">
                <a:latin typeface="Arial"/>
                <a:cs typeface="Arial"/>
              </a:rPr>
              <a:t>-flop</a:t>
            </a:r>
            <a:r>
              <a:rPr sz="4200" b="1" spc="-150" dirty="0" smtClean="0">
                <a:latin typeface="Arial"/>
                <a:cs typeface="Arial"/>
              </a:rPr>
              <a:t>p</a:t>
            </a:r>
            <a:r>
              <a:rPr sz="4200" b="1" spc="-120" dirty="0" smtClean="0">
                <a:latin typeface="Arial"/>
                <a:cs typeface="Arial"/>
              </a:rPr>
              <a:t>y</a:t>
            </a:r>
            <a:r>
              <a:rPr sz="4200" b="1" spc="-40" dirty="0" smtClean="0">
                <a:latin typeface="Arial"/>
                <a:cs typeface="Arial"/>
              </a:rPr>
              <a:t> </a:t>
            </a:r>
            <a:r>
              <a:rPr sz="4200" b="1" spc="-114" dirty="0" smtClean="0">
                <a:latin typeface="Arial"/>
                <a:cs typeface="Arial"/>
              </a:rPr>
              <a:t>Disk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8690"/>
            <a:ext cx="8469630" cy="45618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5</a:t>
            </a:r>
            <a:r>
              <a:rPr sz="3150" spc="15" baseline="25132" dirty="0" smtClean="0">
                <a:latin typeface="Arial"/>
                <a:cs typeface="Arial"/>
              </a:rPr>
              <a:t>1</a:t>
            </a:r>
            <a:r>
              <a:rPr sz="3200" spc="-5" dirty="0" smtClean="0">
                <a:latin typeface="Arial"/>
                <a:cs typeface="Arial"/>
              </a:rPr>
              <a:t>/</a:t>
            </a:r>
            <a:r>
              <a:rPr sz="3150" spc="15" baseline="-25132" dirty="0" smtClean="0">
                <a:latin typeface="Arial"/>
                <a:cs typeface="Arial"/>
              </a:rPr>
              <a:t>4</a:t>
            </a:r>
            <a:r>
              <a:rPr sz="3200" spc="10" dirty="0" smtClean="0">
                <a:latin typeface="Symbol"/>
                <a:cs typeface="Symbol"/>
              </a:rPr>
              <a:t></a:t>
            </a:r>
            <a:r>
              <a:rPr sz="3200" spc="75" dirty="0" smtClean="0">
                <a:latin typeface="Times New Roman"/>
                <a:cs typeface="Times New Roman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y is very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di</a:t>
            </a:r>
            <a:r>
              <a:rPr sz="3200" spc="-75" dirty="0" smtClean="0">
                <a:latin typeface="Arial"/>
                <a:cs typeface="Arial"/>
              </a:rPr>
              <a:t>f</a:t>
            </a:r>
            <a:r>
              <a:rPr sz="3200" spc="0" dirty="0" smtClean="0">
                <a:latin typeface="Arial"/>
                <a:cs typeface="Arial"/>
              </a:rPr>
              <a:t>ficult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nd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829"/>
              </a:lnSpc>
            </a:pPr>
            <a:r>
              <a:rPr sz="3200" dirty="0" smtClean="0">
                <a:latin typeface="Arial"/>
                <a:cs typeface="Arial"/>
              </a:rPr>
              <a:t>used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ly with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r m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crocom</a:t>
            </a:r>
            <a:r>
              <a:rPr sz="3200" spc="-2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er</a:t>
            </a:r>
            <a:r>
              <a:rPr sz="3200" spc="-4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sy</a:t>
            </a:r>
            <a:r>
              <a:rPr sz="3200" spc="5" dirty="0" smtClean="0">
                <a:latin typeface="Arial"/>
                <a:cs typeface="Arial"/>
              </a:rPr>
              <a:t>s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ms.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17145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fl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y disk 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 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ta</a:t>
            </a:r>
            <a:r>
              <a:rPr sz="3200" spc="-10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at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-10" dirty="0" smtClean="0">
                <a:latin typeface="Arial"/>
                <a:cs typeface="Arial"/>
              </a:rPr>
              <a:t>30</a:t>
            </a:r>
            <a:r>
              <a:rPr sz="3200" spc="0" dirty="0" smtClean="0">
                <a:latin typeface="Arial"/>
                <a:cs typeface="Arial"/>
              </a:rPr>
              <a:t>0</a:t>
            </a:r>
            <a:r>
              <a:rPr sz="3200" spc="-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RPM i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side its sem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-rig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stic </a:t>
            </a:r>
            <a:r>
              <a:rPr sz="3200" spc="-15" dirty="0" smtClean="0">
                <a:latin typeface="Arial"/>
                <a:cs typeface="Arial"/>
              </a:rPr>
              <a:t>j</a:t>
            </a:r>
            <a:r>
              <a:rPr sz="3200" spc="0" dirty="0" smtClean="0">
                <a:latin typeface="Arial"/>
                <a:cs typeface="Arial"/>
              </a:rPr>
              <a:t>acket.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668655" lvl="1" indent="-287020" algn="just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sm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py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akes phy</a:t>
            </a:r>
            <a:r>
              <a:rPr sz="2800" spc="-10" dirty="0" smtClean="0">
                <a:latin typeface="Arial"/>
                <a:cs typeface="Arial"/>
              </a:rPr>
              <a:t>sic</a:t>
            </a:r>
            <a:r>
              <a:rPr sz="2800" spc="-15" dirty="0" smtClean="0">
                <a:latin typeface="Arial"/>
                <a:cs typeface="Arial"/>
              </a:rPr>
              <a:t>al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cont</a:t>
            </a:r>
            <a:r>
              <a:rPr sz="2800" spc="-1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ct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with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fa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k,</a:t>
            </a:r>
            <a:r>
              <a:rPr sz="2800" spc="-15" dirty="0" smtClean="0">
                <a:latin typeface="Arial"/>
                <a:cs typeface="Arial"/>
              </a:rPr>
              <a:t> which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es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wear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and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</a:t>
            </a:r>
            <a:r>
              <a:rPr sz="2800" spc="-20" dirty="0" smtClean="0">
                <a:latin typeface="Arial"/>
                <a:cs typeface="Arial"/>
              </a:rPr>
              <a:t>mage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di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1100"/>
              </a:lnSpc>
              <a:spcBef>
                <a:spcPts val="66"/>
              </a:spcBef>
              <a:buClr>
                <a:srgbClr val="0D4000"/>
              </a:buClr>
              <a:buFont typeface="Arial"/>
              <a:buChar char="–"/>
            </a:pPr>
            <a:endParaRPr sz="110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M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st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-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-fl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y disks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are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5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l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-sid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1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marR="141605" lvl="1" indent="-287020" algn="ctr">
              <a:lnSpc>
                <a:spcPts val="3329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w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it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op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&amp;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tt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10" dirty="0" smtClean="0">
                <a:latin typeface="Arial"/>
                <a:cs typeface="Arial"/>
              </a:rPr>
              <a:t>urfa</a:t>
            </a:r>
            <a:r>
              <a:rPr sz="2800" spc="-15" dirty="0" smtClean="0">
                <a:latin typeface="Arial"/>
                <a:cs typeface="Arial"/>
              </a:rPr>
              <a:t>ces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13–1</a:t>
            </a:r>
            <a:r>
              <a:rPr sz="1800" b="1" spc="0" dirty="0" smtClean="0">
                <a:latin typeface="Arial"/>
                <a:cs typeface="Arial"/>
              </a:rPr>
              <a:t>9 </a:t>
            </a:r>
            <a:r>
              <a:rPr sz="1800" b="1" spc="-2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-5" dirty="0" smtClean="0">
                <a:latin typeface="Arial"/>
                <a:cs typeface="Arial"/>
              </a:rPr>
              <a:t>5</a:t>
            </a:r>
            <a:r>
              <a:rPr sz="1800" spc="0" baseline="25462" dirty="0" smtClean="0">
                <a:latin typeface="Arial"/>
                <a:cs typeface="Arial"/>
              </a:rPr>
              <a:t>1</a:t>
            </a:r>
            <a:r>
              <a:rPr sz="1800" spc="0" dirty="0" smtClean="0">
                <a:latin typeface="Arial"/>
                <a:cs typeface="Arial"/>
              </a:rPr>
              <a:t>/</a:t>
            </a:r>
            <a:r>
              <a:rPr sz="1800" spc="0" baseline="-25462" dirty="0" smtClean="0">
                <a:latin typeface="Arial"/>
                <a:cs typeface="Arial"/>
              </a:rPr>
              <a:t>4</a:t>
            </a:r>
            <a:r>
              <a:rPr sz="1800" spc="0" dirty="0" smtClean="0">
                <a:latin typeface="Symbol"/>
                <a:cs typeface="Symbol"/>
              </a:rPr>
              <a:t></a:t>
            </a:r>
            <a:r>
              <a:rPr sz="1800" spc="35" dirty="0" smtClean="0">
                <a:latin typeface="Times New Roman"/>
                <a:cs typeface="Times New Roman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mi</a:t>
            </a:r>
            <a:r>
              <a:rPr sz="1800" spc="-10" dirty="0" smtClean="0">
                <a:latin typeface="Arial"/>
                <a:cs typeface="Arial"/>
              </a:rPr>
              <a:t>n</a:t>
            </a:r>
            <a:r>
              <a:rPr sz="1800" spc="-5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-flo</a:t>
            </a:r>
            <a:r>
              <a:rPr sz="1800" spc="-10" dirty="0" smtClean="0">
                <a:latin typeface="Arial"/>
                <a:cs typeface="Arial"/>
              </a:rPr>
              <a:t>p</a:t>
            </a:r>
            <a:r>
              <a:rPr sz="1800" spc="0" dirty="0" smtClean="0">
                <a:latin typeface="Arial"/>
                <a:cs typeface="Arial"/>
              </a:rPr>
              <a:t>py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sk.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5155" y="1136903"/>
            <a:ext cx="4466844" cy="45826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880228" y="1865503"/>
            <a:ext cx="3554095" cy="30822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270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s</a:t>
            </a:r>
            <a:r>
              <a:rPr sz="2800" spc="-15" dirty="0" smtClean="0">
                <a:latin typeface="Arial"/>
                <a:cs typeface="Arial"/>
              </a:rPr>
              <a:t>et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tr</a:t>
            </a:r>
            <a:r>
              <a:rPr sz="2800" spc="-15" dirty="0" smtClean="0">
                <a:latin typeface="Arial"/>
                <a:cs typeface="Arial"/>
              </a:rPr>
              <a:t>ac</a:t>
            </a:r>
            <a:r>
              <a:rPr sz="2800" spc="-10" dirty="0" smtClean="0">
                <a:latin typeface="Arial"/>
                <a:cs typeface="Arial"/>
              </a:rPr>
              <a:t>k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 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b="1" spc="-20" dirty="0" smtClean="0">
                <a:latin typeface="Arial"/>
                <a:cs typeface="Arial"/>
              </a:rPr>
              <a:t>c</a:t>
            </a:r>
            <a:r>
              <a:rPr sz="2800" b="1" spc="-50" dirty="0" smtClean="0">
                <a:latin typeface="Arial"/>
                <a:cs typeface="Arial"/>
              </a:rPr>
              <a:t>y</a:t>
            </a:r>
            <a:r>
              <a:rPr sz="2800" b="1" spc="-15" dirty="0" smtClean="0">
                <a:latin typeface="Arial"/>
                <a:cs typeface="Arial"/>
              </a:rPr>
              <a:t>linder</a:t>
            </a:r>
            <a:r>
              <a:rPr sz="2800" b="1" spc="4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sis</a:t>
            </a:r>
            <a:r>
              <a:rPr sz="2800" spc="-15" dirty="0" smtClean="0">
                <a:latin typeface="Arial"/>
                <a:cs typeface="Arial"/>
              </a:rPr>
              <a:t>ts 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top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ne</a:t>
            </a:r>
            <a:r>
              <a:rPr sz="2800" spc="-15" dirty="0" smtClean="0">
                <a:latin typeface="Arial"/>
                <a:cs typeface="Arial"/>
              </a:rPr>
              <a:t> bo</a:t>
            </a:r>
            <a:r>
              <a:rPr sz="2800" spc="-10" dirty="0" smtClean="0">
                <a:latin typeface="Arial"/>
                <a:cs typeface="Arial"/>
              </a:rPr>
              <a:t>tt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0D4000"/>
              </a:buClr>
              <a:buFont typeface="Arial"/>
              <a:buChar char="–"/>
            </a:pPr>
            <a:endParaRPr sz="650"/>
          </a:p>
          <a:p>
            <a:pPr marL="299085" marR="66040" indent="-287020" algn="just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Cylinder</a:t>
            </a:r>
            <a:r>
              <a:rPr sz="2800" spc="3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00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sis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s 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0" dirty="0" smtClean="0">
                <a:latin typeface="Arial"/>
                <a:cs typeface="Arial"/>
              </a:rPr>
              <a:t>st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to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 an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b</a:t>
            </a:r>
            <a:r>
              <a:rPr sz="2800" spc="-15" dirty="0" smtClean="0">
                <a:latin typeface="Arial"/>
                <a:cs typeface="Arial"/>
              </a:rPr>
              <a:t>ot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om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ac</a:t>
            </a:r>
            <a:r>
              <a:rPr sz="2800" spc="-10" dirty="0" smtClean="0">
                <a:latin typeface="Arial"/>
                <a:cs typeface="Arial"/>
              </a:rPr>
              <a:t>k</a:t>
            </a:r>
            <a:r>
              <a:rPr sz="2800" spc="-15" dirty="0" smtClean="0"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5832347"/>
            <a:ext cx="6644640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 smtClean="0">
                <a:latin typeface="Arial"/>
                <a:cs typeface="Arial"/>
              </a:rPr>
              <a:t>F</a:t>
            </a:r>
            <a:r>
              <a:rPr sz="1800" b="1" spc="5" dirty="0" smtClean="0">
                <a:latin typeface="Arial"/>
                <a:cs typeface="Arial"/>
              </a:rPr>
              <a:t>i</a:t>
            </a:r>
            <a:r>
              <a:rPr sz="1800" b="1" spc="0" dirty="0" smtClean="0">
                <a:latin typeface="Arial"/>
                <a:cs typeface="Arial"/>
              </a:rPr>
              <a:t>g</a:t>
            </a:r>
            <a:r>
              <a:rPr sz="1800" b="1" spc="5" dirty="0" smtClean="0">
                <a:latin typeface="Arial"/>
                <a:cs typeface="Arial"/>
              </a:rPr>
              <a:t>u</a:t>
            </a:r>
            <a:r>
              <a:rPr sz="1800" b="1" spc="0" dirty="0" smtClean="0">
                <a:latin typeface="Arial"/>
                <a:cs typeface="Arial"/>
              </a:rPr>
              <a:t>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5" dirty="0" smtClean="0">
                <a:latin typeface="Arial"/>
                <a:cs typeface="Arial"/>
              </a:rPr>
              <a:t>13–2</a:t>
            </a:r>
            <a:r>
              <a:rPr sz="1800" b="1" spc="0" dirty="0" smtClean="0">
                <a:latin typeface="Arial"/>
                <a:cs typeface="Arial"/>
              </a:rPr>
              <a:t>0 </a:t>
            </a:r>
            <a:r>
              <a:rPr sz="1800" b="1" spc="-25" dirty="0" smtClean="0">
                <a:latin typeface="Arial"/>
                <a:cs typeface="Arial"/>
              </a:rPr>
              <a:t> </a:t>
            </a:r>
            <a:r>
              <a:rPr sz="1800" spc="10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he</a:t>
            </a:r>
            <a:r>
              <a:rPr sz="1800" spc="-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-5" dirty="0" smtClean="0">
                <a:latin typeface="Arial"/>
                <a:cs typeface="Arial"/>
              </a:rPr>
              <a:t>n</a:t>
            </a:r>
            <a:r>
              <a:rPr sz="1800" spc="0" dirty="0" smtClean="0">
                <a:latin typeface="Arial"/>
                <a:cs typeface="Arial"/>
              </a:rPr>
              <a:t>-re</a:t>
            </a:r>
            <a:r>
              <a:rPr sz="1800" spc="5" dirty="0" smtClean="0">
                <a:latin typeface="Arial"/>
                <a:cs typeface="Arial"/>
              </a:rPr>
              <a:t>t</a:t>
            </a:r>
            <a:r>
              <a:rPr sz="1800" spc="0" dirty="0" smtClean="0">
                <a:latin typeface="Arial"/>
                <a:cs typeface="Arial"/>
              </a:rPr>
              <a:t>urn</a:t>
            </a:r>
            <a:r>
              <a:rPr sz="1800" spc="2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to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zero</a:t>
            </a:r>
            <a:r>
              <a:rPr sz="1800" spc="1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(NR</a:t>
            </a:r>
            <a:r>
              <a:rPr sz="1800" spc="5" dirty="0" smtClean="0">
                <a:latin typeface="Arial"/>
                <a:cs typeface="Arial"/>
              </a:rPr>
              <a:t>Z</a:t>
            </a:r>
            <a:r>
              <a:rPr sz="1800" spc="0" dirty="0" smtClean="0">
                <a:latin typeface="Arial"/>
                <a:cs typeface="Arial"/>
              </a:rPr>
              <a:t>)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recording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techn</a:t>
            </a:r>
            <a:r>
              <a:rPr sz="1800" spc="-10" dirty="0" smtClean="0">
                <a:latin typeface="Arial"/>
                <a:cs typeface="Arial"/>
              </a:rPr>
              <a:t>i</a:t>
            </a:r>
            <a:r>
              <a:rPr sz="1800" spc="0" dirty="0" smtClean="0">
                <a:latin typeface="Arial"/>
                <a:cs typeface="Arial"/>
              </a:rPr>
              <a:t>qu</a:t>
            </a:r>
            <a:r>
              <a:rPr sz="1800" spc="-10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22019" y="3581400"/>
            <a:ext cx="6850380" cy="2138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18515" y="263144"/>
            <a:ext cx="8211184" cy="1276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marR="12700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mag</a:t>
            </a:r>
            <a:r>
              <a:rPr sz="2800" spc="-15" dirty="0" smtClean="0">
                <a:latin typeface="Arial"/>
                <a:cs typeface="Arial"/>
              </a:rPr>
              <a:t>net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 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ording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hn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que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sto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 data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fa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10" dirty="0" smtClean="0">
                <a:latin typeface="Arial"/>
                <a:cs typeface="Arial"/>
              </a:rPr>
              <a:t>ll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35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10" dirty="0" smtClean="0">
                <a:latin typeface="Arial"/>
                <a:cs typeface="Arial"/>
              </a:rPr>
              <a:t>ret</a:t>
            </a:r>
            <a:r>
              <a:rPr sz="2800" spc="-15" dirty="0" smtClean="0">
                <a:latin typeface="Arial"/>
                <a:cs typeface="Arial"/>
              </a:rPr>
              <a:t>urn 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zero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(NRZ)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eco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20" dirty="0" smtClean="0">
                <a:latin typeface="Arial"/>
                <a:cs typeface="Arial"/>
              </a:rPr>
              <a:t>g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18515" y="1628902"/>
            <a:ext cx="7891145" cy="17894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15" dirty="0" smtClean="0">
                <a:latin typeface="Arial"/>
                <a:cs typeface="Arial"/>
              </a:rPr>
              <a:t>with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NRZ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re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15" dirty="0" smtClean="0">
                <a:latin typeface="Arial"/>
                <a:cs typeface="Arial"/>
              </a:rPr>
              <a:t>ording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ma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ne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ic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fl</a:t>
            </a:r>
            <a:r>
              <a:rPr sz="2800" spc="-15" dirty="0" smtClean="0">
                <a:latin typeface="Arial"/>
                <a:cs typeface="Arial"/>
              </a:rPr>
              <a:t>ux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pla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2800" spc="-15" dirty="0" smtClean="0">
                <a:latin typeface="Arial"/>
                <a:cs typeface="Arial"/>
              </a:rPr>
              <a:t>su</a:t>
            </a:r>
            <a:r>
              <a:rPr sz="2800" spc="-10" dirty="0" smtClean="0">
                <a:latin typeface="Arial"/>
                <a:cs typeface="Arial"/>
              </a:rPr>
              <a:t>rfa</a:t>
            </a:r>
            <a:r>
              <a:rPr sz="2800" spc="-15" dirty="0" smtClean="0">
                <a:latin typeface="Arial"/>
                <a:cs typeface="Arial"/>
              </a:rPr>
              <a:t>ce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eve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5" dirty="0" smtClean="0">
                <a:latin typeface="Arial"/>
                <a:cs typeface="Arial"/>
              </a:rPr>
              <a:t> r</a:t>
            </a:r>
            <a:r>
              <a:rPr sz="2800" spc="-15" dirty="0" smtClean="0">
                <a:latin typeface="Arial"/>
                <a:cs typeface="Arial"/>
              </a:rPr>
              <a:t>et</a:t>
            </a:r>
            <a:r>
              <a:rPr sz="2800" spc="-10" dirty="0" smtClean="0">
                <a:latin typeface="Arial"/>
                <a:cs typeface="Arial"/>
              </a:rPr>
              <a:t>ur</a:t>
            </a:r>
            <a:r>
              <a:rPr sz="2800" spc="-15" dirty="0" smtClean="0">
                <a:latin typeface="Arial"/>
                <a:cs typeface="Arial"/>
              </a:rPr>
              <a:t>ns to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zero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18"/>
              </a:spcBef>
            </a:pPr>
            <a:endParaRPr sz="650"/>
          </a:p>
          <a:p>
            <a:pPr marL="299085" marR="469900" indent="-287020">
              <a:lnSpc>
                <a:spcPct val="100099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ws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sh</a:t>
            </a:r>
            <a:r>
              <a:rPr sz="2800" spc="-20" dirty="0" smtClean="0">
                <a:latin typeface="Arial"/>
                <a:cs typeface="Arial"/>
              </a:rPr>
              <a:t>ow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ity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 </a:t>
            </a:r>
            <a:r>
              <a:rPr sz="2800" spc="-20" dirty="0" smtClean="0">
                <a:latin typeface="Arial"/>
                <a:cs typeface="Arial"/>
              </a:rPr>
              <a:t>ma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tic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fi</a:t>
            </a:r>
            <a:r>
              <a:rPr sz="2800" spc="-15" dirty="0" smtClean="0">
                <a:latin typeface="Arial"/>
                <a:cs typeface="Arial"/>
              </a:rPr>
              <a:t>eld 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su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fa</a:t>
            </a:r>
            <a:r>
              <a:rPr sz="2800" spc="-5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sk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8303" y="3276600"/>
            <a:ext cx="7327392" cy="23835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6497" rIns="0" bIns="0" rtlCol="0">
            <a:noAutofit/>
          </a:bodyPr>
          <a:lstStyle/>
          <a:p>
            <a:pPr marL="469900">
              <a:lnSpc>
                <a:spcPts val="332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are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stored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fo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MFM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(mo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ifi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1315" y="5835396"/>
            <a:ext cx="7828915" cy="7296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  <a:tabLst>
                <a:tab pos="1536700" algn="l"/>
              </a:tabLst>
            </a:pPr>
            <a:r>
              <a:rPr sz="1800" b="1" dirty="0" smtClean="0">
                <a:latin typeface="Arial"/>
                <a:cs typeface="Arial"/>
              </a:rPr>
              <a:t>Figure</a:t>
            </a:r>
            <a:r>
              <a:rPr sz="1800" b="1" spc="-15" dirty="0" smtClean="0">
                <a:latin typeface="Arial"/>
                <a:cs typeface="Arial"/>
              </a:rPr>
              <a:t> </a:t>
            </a:r>
            <a:r>
              <a:rPr sz="1800" b="1" spc="-10" dirty="0" smtClean="0">
                <a:latin typeface="Arial"/>
                <a:cs typeface="Arial"/>
              </a:rPr>
              <a:t>13–2</a:t>
            </a:r>
            <a:r>
              <a:rPr sz="1800" b="1" spc="0" dirty="0" smtClean="0">
                <a:latin typeface="Arial"/>
                <a:cs typeface="Arial"/>
              </a:rPr>
              <a:t>1	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od</a:t>
            </a:r>
            <a:r>
              <a:rPr sz="1800" spc="0" dirty="0" smtClean="0">
                <a:latin typeface="Arial"/>
                <a:cs typeface="Arial"/>
              </a:rPr>
              <a:t>ifi</a:t>
            </a:r>
            <a:r>
              <a:rPr sz="1800" spc="-15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5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fre</a:t>
            </a:r>
            <a:r>
              <a:rPr sz="1800" spc="-10" dirty="0" smtClean="0">
                <a:latin typeface="Arial"/>
                <a:cs typeface="Arial"/>
              </a:rPr>
              <a:t>quen</a:t>
            </a:r>
            <a:r>
              <a:rPr sz="1800" spc="0" dirty="0" smtClean="0">
                <a:latin typeface="Arial"/>
                <a:cs typeface="Arial"/>
              </a:rPr>
              <a:t>cy</a:t>
            </a:r>
            <a:r>
              <a:rPr sz="1800" spc="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</a:t>
            </a:r>
            <a:r>
              <a:rPr sz="1800" spc="-10" dirty="0" smtClean="0">
                <a:latin typeface="Arial"/>
                <a:cs typeface="Arial"/>
              </a:rPr>
              <a:t>odu</a:t>
            </a:r>
            <a:r>
              <a:rPr sz="1800" spc="0" dirty="0" smtClean="0">
                <a:latin typeface="Arial"/>
                <a:cs typeface="Arial"/>
              </a:rPr>
              <a:t>l</a:t>
            </a:r>
            <a:r>
              <a:rPr sz="1800" spc="-15" dirty="0" smtClean="0">
                <a:latin typeface="Arial"/>
                <a:cs typeface="Arial"/>
              </a:rPr>
              <a:t>a</a:t>
            </a:r>
            <a:r>
              <a:rPr sz="1800" spc="0" dirty="0" smtClean="0">
                <a:latin typeface="Arial"/>
                <a:cs typeface="Arial"/>
              </a:rPr>
              <a:t>ti</a:t>
            </a:r>
            <a:r>
              <a:rPr sz="1800" spc="-10" dirty="0" smtClean="0">
                <a:latin typeface="Arial"/>
                <a:cs typeface="Arial"/>
              </a:rPr>
              <a:t>o</a:t>
            </a:r>
            <a:r>
              <a:rPr sz="1800" spc="0" dirty="0" smtClean="0">
                <a:latin typeface="Arial"/>
                <a:cs typeface="Arial"/>
              </a:rPr>
              <a:t>n</a:t>
            </a:r>
            <a:r>
              <a:rPr sz="1800" spc="2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(MFM) us</a:t>
            </a:r>
            <a:r>
              <a:rPr sz="1800" spc="-15" dirty="0" smtClean="0">
                <a:latin typeface="Arial"/>
                <a:cs typeface="Arial"/>
              </a:rPr>
              <a:t>e</a:t>
            </a:r>
            <a:r>
              <a:rPr sz="1800" spc="0" dirty="0" smtClean="0">
                <a:latin typeface="Arial"/>
                <a:cs typeface="Arial"/>
              </a:rPr>
              <a:t>d</a:t>
            </a:r>
            <a:r>
              <a:rPr sz="1800" spc="-5" dirty="0" smtClean="0">
                <a:latin typeface="Arial"/>
                <a:cs typeface="Arial"/>
              </a:rPr>
              <a:t> </a:t>
            </a:r>
            <a:r>
              <a:rPr sz="1800" spc="-40" dirty="0" smtClean="0">
                <a:latin typeface="Arial"/>
                <a:cs typeface="Arial"/>
              </a:rPr>
              <a:t>w</a:t>
            </a:r>
            <a:r>
              <a:rPr sz="1800" spc="0" dirty="0" smtClean="0">
                <a:latin typeface="Arial"/>
                <a:cs typeface="Arial"/>
              </a:rPr>
              <a:t>ith</a:t>
            </a:r>
            <a:r>
              <a:rPr sz="1800" spc="40" dirty="0" smtClean="0">
                <a:latin typeface="Arial"/>
                <a:cs typeface="Arial"/>
              </a:rPr>
              <a:t> </a:t>
            </a:r>
            <a:r>
              <a:rPr sz="1800" spc="-10" dirty="0" smtClean="0">
                <a:latin typeface="Arial"/>
                <a:cs typeface="Arial"/>
              </a:rPr>
              <a:t>d</a:t>
            </a:r>
            <a:r>
              <a:rPr sz="1800" spc="0" dirty="0" smtClean="0">
                <a:latin typeface="Arial"/>
                <a:cs typeface="Arial"/>
              </a:rPr>
              <a:t>isk</a:t>
            </a:r>
            <a:r>
              <a:rPr sz="1800" spc="-10" dirty="0" smtClean="0">
                <a:latin typeface="Arial"/>
                <a:cs typeface="Arial"/>
              </a:rPr>
              <a:t> </a:t>
            </a:r>
            <a:r>
              <a:rPr sz="1800" spc="0" dirty="0" smtClean="0">
                <a:latin typeface="Arial"/>
                <a:cs typeface="Arial"/>
              </a:rPr>
              <a:t>me</a:t>
            </a:r>
            <a:r>
              <a:rPr sz="1800" spc="-10" dirty="0" smtClean="0">
                <a:latin typeface="Arial"/>
                <a:cs typeface="Arial"/>
              </a:rPr>
              <a:t>mo</a:t>
            </a:r>
            <a:r>
              <a:rPr sz="1800" spc="0" dirty="0" smtClean="0">
                <a:latin typeface="Arial"/>
                <a:cs typeface="Arial"/>
              </a:rPr>
              <a:t>r</a:t>
            </a:r>
            <a:r>
              <a:rPr sz="1800" spc="-160" dirty="0" smtClean="0">
                <a:latin typeface="Arial"/>
                <a:cs typeface="Arial"/>
              </a:rPr>
              <a:t>y</a:t>
            </a:r>
            <a:r>
              <a:rPr sz="1800" spc="0" dirty="0" smtClean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5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L="591820" marR="3251835">
              <a:lnSpc>
                <a:spcPts val="98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706361" y="6457188"/>
            <a:ext cx="2280920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1044" y="6556247"/>
            <a:ext cx="2973705" cy="2819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ts val="1080"/>
              </a:lnSpc>
            </a:pP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 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04357" y="6597395"/>
            <a:ext cx="3086100" cy="149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18515" y="690117"/>
            <a:ext cx="7877175" cy="23012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99085">
              <a:lnSpc>
                <a:spcPct val="100000"/>
              </a:lnSpc>
            </a:pPr>
            <a:r>
              <a:rPr sz="2800" spc="-10" dirty="0" smtClean="0">
                <a:latin typeface="Arial"/>
                <a:cs typeface="Arial"/>
              </a:rPr>
              <a:t>fre</a:t>
            </a:r>
            <a:r>
              <a:rPr sz="2800" spc="-20" dirty="0" smtClean="0">
                <a:latin typeface="Arial"/>
                <a:cs typeface="Arial"/>
              </a:rPr>
              <a:t>q</a:t>
            </a:r>
            <a:r>
              <a:rPr sz="2800" spc="-15" dirty="0" smtClean="0">
                <a:latin typeface="Arial"/>
                <a:cs typeface="Arial"/>
              </a:rPr>
              <a:t>u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ncy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)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mo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2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fl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py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di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ks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22"/>
              </a:spcBef>
            </a:pPr>
            <a:endParaRPr sz="500"/>
          </a:p>
          <a:p>
            <a:pPr marL="299085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ach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time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2.0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950" spc="-110" dirty="0" smtClean="0">
                <a:latin typeface="Arial"/>
                <a:cs typeface="Arial"/>
              </a:rPr>
              <a:t>µ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wide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u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5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-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sity</a:t>
            </a:r>
            <a:endParaRPr sz="2800">
              <a:latin typeface="Arial"/>
              <a:cs typeface="Arial"/>
            </a:endParaRPr>
          </a:p>
          <a:p>
            <a:pPr marL="299085">
              <a:lnSpc>
                <a:spcPts val="3329"/>
              </a:lnSpc>
            </a:pPr>
            <a:r>
              <a:rPr sz="2800" spc="-15" dirty="0" smtClean="0">
                <a:latin typeface="Arial"/>
                <a:cs typeface="Arial"/>
              </a:rPr>
              <a:t>di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24"/>
              </a:spcBef>
            </a:pPr>
            <a:endParaRPr sz="650"/>
          </a:p>
          <a:p>
            <a:pPr marL="299085" marR="12700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299085" algn="l"/>
              </a:tabLst>
            </a:pP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ata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c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at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ra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of</a:t>
            </a:r>
            <a:r>
              <a:rPr sz="2800" spc="3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5</a:t>
            </a:r>
            <a:r>
              <a:rPr sz="2800" spc="-15" dirty="0" smtClean="0">
                <a:latin typeface="Arial"/>
                <a:cs typeface="Arial"/>
              </a:rPr>
              <a:t>00,</a:t>
            </a:r>
            <a:r>
              <a:rPr sz="2800" spc="-10" dirty="0" smtClean="0">
                <a:latin typeface="Arial"/>
                <a:cs typeface="Arial"/>
              </a:rPr>
              <a:t>0</a:t>
            </a:r>
            <a:r>
              <a:rPr sz="2800" spc="-20" dirty="0" smtClean="0">
                <a:latin typeface="Arial"/>
                <a:cs typeface="Arial"/>
              </a:rPr>
              <a:t>00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ts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r second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200" b="1" spc="-130" dirty="0" smtClean="0">
                <a:latin typeface="Arial"/>
                <a:cs typeface="Arial"/>
              </a:rPr>
              <a:t>T</a:t>
            </a:r>
            <a:r>
              <a:rPr sz="4200" b="1" spc="-150" dirty="0" smtClean="0">
                <a:latin typeface="Arial"/>
                <a:cs typeface="Arial"/>
              </a:rPr>
              <a:t>h</a:t>
            </a:r>
            <a:r>
              <a:rPr sz="4200" b="1" spc="-120" dirty="0" smtClean="0">
                <a:latin typeface="Arial"/>
                <a:cs typeface="Arial"/>
              </a:rPr>
              <a:t>e</a:t>
            </a:r>
            <a:r>
              <a:rPr sz="4200" b="1" spc="-55" dirty="0" smtClean="0">
                <a:latin typeface="Arial"/>
                <a:cs typeface="Arial"/>
              </a:rPr>
              <a:t> </a:t>
            </a:r>
            <a:r>
              <a:rPr sz="4200" b="1" spc="-120" dirty="0" smtClean="0">
                <a:latin typeface="Arial"/>
                <a:cs typeface="Arial"/>
              </a:rPr>
              <a:t>3</a:t>
            </a:r>
            <a:r>
              <a:rPr sz="4200" b="1" spc="-55" dirty="0" smtClean="0">
                <a:latin typeface="Arial"/>
                <a:cs typeface="Arial"/>
              </a:rPr>
              <a:t> </a:t>
            </a:r>
            <a:r>
              <a:rPr sz="4200" b="1" spc="-135" baseline="23809" dirty="0" smtClean="0">
                <a:latin typeface="Arial"/>
                <a:cs typeface="Arial"/>
              </a:rPr>
              <a:t>1</a:t>
            </a:r>
            <a:r>
              <a:rPr sz="4200" b="1" spc="-60" dirty="0" smtClean="0">
                <a:latin typeface="Arial"/>
                <a:cs typeface="Arial"/>
              </a:rPr>
              <a:t>/</a:t>
            </a:r>
            <a:r>
              <a:rPr sz="4200" b="1" spc="-135" baseline="-23809" dirty="0" smtClean="0">
                <a:latin typeface="Arial"/>
                <a:cs typeface="Arial"/>
              </a:rPr>
              <a:t>2</a:t>
            </a:r>
            <a:r>
              <a:rPr sz="4000" spc="-20" dirty="0" smtClean="0">
                <a:latin typeface="Symbol"/>
                <a:cs typeface="Symbol"/>
              </a:rPr>
              <a:t></a:t>
            </a:r>
            <a:r>
              <a:rPr sz="4000" spc="140" dirty="0" smtClean="0">
                <a:latin typeface="Times New Roman"/>
                <a:cs typeface="Times New Roman"/>
              </a:rPr>
              <a:t> </a:t>
            </a:r>
            <a:r>
              <a:rPr sz="4200" b="1" spc="-110" dirty="0" smtClean="0">
                <a:latin typeface="Arial"/>
                <a:cs typeface="Arial"/>
              </a:rPr>
              <a:t>Micr</a:t>
            </a:r>
            <a:r>
              <a:rPr sz="4200" b="1" spc="-140" dirty="0" smtClean="0">
                <a:latin typeface="Arial"/>
                <a:cs typeface="Arial"/>
              </a:rPr>
              <a:t>o</a:t>
            </a:r>
            <a:r>
              <a:rPr sz="4200" b="1" spc="-100" dirty="0" smtClean="0">
                <a:latin typeface="Arial"/>
                <a:cs typeface="Arial"/>
              </a:rPr>
              <a:t>-Flo</a:t>
            </a:r>
            <a:r>
              <a:rPr sz="4200" b="1" spc="-150" dirty="0" smtClean="0">
                <a:latin typeface="Arial"/>
                <a:cs typeface="Arial"/>
              </a:rPr>
              <a:t>p</a:t>
            </a:r>
            <a:r>
              <a:rPr sz="4200" b="1" spc="-125" dirty="0" smtClean="0">
                <a:latin typeface="Arial"/>
                <a:cs typeface="Arial"/>
              </a:rPr>
              <a:t>py</a:t>
            </a:r>
            <a:r>
              <a:rPr sz="4200" b="1" spc="-30" dirty="0" smtClean="0">
                <a:latin typeface="Arial"/>
                <a:cs typeface="Arial"/>
              </a:rPr>
              <a:t> </a:t>
            </a:r>
            <a:r>
              <a:rPr sz="4200" b="1" spc="-114" dirty="0" smtClean="0">
                <a:latin typeface="Arial"/>
                <a:cs typeface="Arial"/>
              </a:rPr>
              <a:t>Disk</a:t>
            </a:r>
            <a:endParaRPr sz="4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947165"/>
            <a:ext cx="8622030" cy="49987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A</a:t>
            </a:r>
            <a:r>
              <a:rPr sz="3200" spc="-18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u</a:t>
            </a:r>
            <a:r>
              <a:rPr sz="3200" spc="0" dirty="0" smtClean="0">
                <a:latin typeface="Arial"/>
                <a:cs typeface="Arial"/>
              </a:rPr>
              <a:t>ch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im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roved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version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-fl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y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d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sk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escrib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rli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-180" dirty="0" smtClean="0">
                <a:latin typeface="Arial"/>
                <a:cs typeface="Arial"/>
              </a:rPr>
              <a:t>r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20"/>
              </a:spcBef>
            </a:pPr>
            <a:endParaRPr sz="750"/>
          </a:p>
          <a:p>
            <a:pPr marL="355600" marR="51435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</a:t>
            </a:r>
            <a:r>
              <a:rPr sz="3200" spc="-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-flo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py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pac</a:t>
            </a:r>
            <a:r>
              <a:rPr sz="3200" spc="5" dirty="0" smtClean="0">
                <a:latin typeface="Arial"/>
                <a:cs typeface="Arial"/>
              </a:rPr>
              <a:t>k</a:t>
            </a:r>
            <a:r>
              <a:rPr sz="3200" spc="0" dirty="0" smtClean="0">
                <a:latin typeface="Arial"/>
                <a:cs typeface="Arial"/>
              </a:rPr>
              <a:t>aged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 a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rig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d 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astic jacket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 will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 </a:t>
            </a:r>
            <a:r>
              <a:rPr sz="3200" spc="-10" dirty="0" smtClean="0">
                <a:latin typeface="Arial"/>
                <a:cs typeface="Arial"/>
              </a:rPr>
              <a:t>b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d 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asil</a:t>
            </a:r>
            <a:r>
              <a:rPr sz="3200" spc="-24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  <a:buClr>
                <a:srgbClr val="0D4000"/>
              </a:buClr>
              <a:buFont typeface="Arial"/>
              <a:buChar char="•"/>
            </a:pPr>
            <a:endParaRPr sz="650"/>
          </a:p>
          <a:p>
            <a:pPr marL="756285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-15" dirty="0" smtClean="0">
                <a:latin typeface="Arial"/>
                <a:cs typeface="Arial"/>
              </a:rPr>
              <a:t>uch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ater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g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ee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15" dirty="0" smtClean="0">
                <a:latin typeface="Arial"/>
                <a:cs typeface="Arial"/>
              </a:rPr>
              <a:t>ot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c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n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sk</a:t>
            </a:r>
            <a:endParaRPr sz="2800">
              <a:latin typeface="Arial"/>
              <a:cs typeface="Arial"/>
            </a:endParaRPr>
          </a:p>
          <a:p>
            <a:pPr lvl="1">
              <a:lnSpc>
                <a:spcPts val="750"/>
              </a:lnSpc>
              <a:spcBef>
                <a:spcPts val="1"/>
              </a:spcBef>
              <a:buClr>
                <a:srgbClr val="0D4000"/>
              </a:buClr>
              <a:buFont typeface="Arial"/>
              <a:buChar char="–"/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The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ad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or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rem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ins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closed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til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sk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sert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</a:t>
            </a:r>
            <a:r>
              <a:rPr sz="3200" spc="-10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dr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ve.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756285" marR="744220" lvl="1" indent="-287020">
              <a:lnSpc>
                <a:spcPct val="100000"/>
              </a:lnSpc>
              <a:buClr>
                <a:srgbClr val="0D4000"/>
              </a:buClr>
              <a:buFont typeface="Arial"/>
              <a:buChar char="–"/>
              <a:tabLst>
                <a:tab pos="756285" algn="l"/>
              </a:tabLst>
            </a:pP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nce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dr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ve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th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mec</a:t>
            </a:r>
            <a:r>
              <a:rPr sz="2800" spc="-15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n</a:t>
            </a:r>
            <a:r>
              <a:rPr sz="2800" spc="-10" dirty="0" smtClean="0">
                <a:latin typeface="Arial"/>
                <a:cs typeface="Arial"/>
              </a:rPr>
              <a:t>is</a:t>
            </a:r>
            <a:r>
              <a:rPr sz="2800" spc="-25" dirty="0" smtClean="0">
                <a:latin typeface="Arial"/>
                <a:cs typeface="Arial"/>
              </a:rPr>
              <a:t>m</a:t>
            </a:r>
            <a:r>
              <a:rPr sz="2800" spc="2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10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des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en</a:t>
            </a:r>
            <a:r>
              <a:rPr sz="2800" spc="-15" dirty="0" smtClean="0">
                <a:latin typeface="Arial"/>
                <a:cs typeface="Arial"/>
              </a:rPr>
              <a:t> the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60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x</a:t>
            </a:r>
            <a:r>
              <a:rPr sz="2800" spc="-20" dirty="0" smtClean="0">
                <a:latin typeface="Arial"/>
                <a:cs typeface="Arial"/>
              </a:rPr>
              <a:t>po</a:t>
            </a:r>
            <a:r>
              <a:rPr sz="2800" spc="-5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ing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su</a:t>
            </a:r>
            <a:r>
              <a:rPr sz="2800" spc="-10" dirty="0" smtClean="0">
                <a:latin typeface="Arial"/>
                <a:cs typeface="Arial"/>
              </a:rPr>
              <a:t>rf</a:t>
            </a:r>
            <a:r>
              <a:rPr sz="2800" spc="-15" dirty="0" smtClean="0">
                <a:latin typeface="Arial"/>
                <a:cs typeface="Arial"/>
              </a:rPr>
              <a:t>ace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of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the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di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k</a:t>
            </a:r>
            <a:r>
              <a:rPr sz="2800" spc="-5" dirty="0" smtClean="0">
                <a:latin typeface="Arial"/>
                <a:cs typeface="Arial"/>
              </a:rPr>
              <a:t> t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 the</a:t>
            </a:r>
            <a:r>
              <a:rPr sz="2800" spc="10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re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5" dirty="0" smtClean="0">
                <a:latin typeface="Arial"/>
                <a:cs typeface="Arial"/>
              </a:rPr>
              <a:t>d/wri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h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ads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08175" y="1106424"/>
            <a:ext cx="1723644" cy="4160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61103" y="2606039"/>
            <a:ext cx="3465576" cy="9875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64608" y="4169664"/>
            <a:ext cx="1828799" cy="15224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118104" y="1145286"/>
            <a:ext cx="3575304" cy="0"/>
          </a:xfrm>
          <a:custGeom>
            <a:avLst/>
            <a:gdLst/>
            <a:ahLst/>
            <a:cxnLst/>
            <a:rect l="l" t="t" r="r" b="b"/>
            <a:pathLst>
              <a:path w="3575304">
                <a:moveTo>
                  <a:pt x="0" y="0"/>
                </a:moveTo>
                <a:lnTo>
                  <a:pt x="3575304" y="0"/>
                </a:lnTo>
              </a:path>
            </a:pathLst>
          </a:custGeom>
          <a:ln w="22860">
            <a:solidFill>
              <a:srgbClr val="2F2F2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23210" y="1504188"/>
            <a:ext cx="0" cy="3589020"/>
          </a:xfrm>
          <a:custGeom>
            <a:avLst/>
            <a:gdLst/>
            <a:ahLst/>
            <a:cxnLst/>
            <a:rect l="l" t="t" r="r" b="b"/>
            <a:pathLst>
              <a:path h="3589020">
                <a:moveTo>
                  <a:pt x="0" y="3589020"/>
                </a:moveTo>
                <a:lnTo>
                  <a:pt x="0" y="0"/>
                </a:lnTo>
              </a:path>
            </a:pathLst>
          </a:custGeom>
          <a:ln w="2286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314700" y="5022341"/>
            <a:ext cx="507491" cy="0"/>
          </a:xfrm>
          <a:custGeom>
            <a:avLst/>
            <a:gdLst/>
            <a:ahLst/>
            <a:cxnLst/>
            <a:rect l="l" t="t" r="r" b="b"/>
            <a:pathLst>
              <a:path w="507491">
                <a:moveTo>
                  <a:pt x="0" y="0"/>
                </a:moveTo>
                <a:lnTo>
                  <a:pt x="507491" y="0"/>
                </a:lnTo>
              </a:path>
            </a:pathLst>
          </a:custGeom>
          <a:ln w="22860">
            <a:solidFill>
              <a:srgbClr val="54545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79692" y="1133855"/>
            <a:ext cx="0" cy="1490472"/>
          </a:xfrm>
          <a:custGeom>
            <a:avLst/>
            <a:gdLst/>
            <a:ahLst/>
            <a:cxnLst/>
            <a:rect l="l" t="t" r="r" b="b"/>
            <a:pathLst>
              <a:path h="1490472">
                <a:moveTo>
                  <a:pt x="0" y="1490472"/>
                </a:moveTo>
                <a:lnTo>
                  <a:pt x="0" y="0"/>
                </a:lnTo>
              </a:path>
            </a:pathLst>
          </a:custGeom>
          <a:ln w="18288">
            <a:solidFill>
              <a:srgbClr val="3B3B3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1840" y="4142232"/>
            <a:ext cx="2093976" cy="0"/>
          </a:xfrm>
          <a:custGeom>
            <a:avLst/>
            <a:gdLst/>
            <a:ahLst/>
            <a:cxnLst/>
            <a:rect l="l" t="t" r="r" b="b"/>
            <a:pathLst>
              <a:path w="2093976">
                <a:moveTo>
                  <a:pt x="0" y="0"/>
                </a:moveTo>
                <a:lnTo>
                  <a:pt x="2093976" y="0"/>
                </a:lnTo>
              </a:path>
            </a:pathLst>
          </a:custGeom>
          <a:ln w="36576">
            <a:solidFill>
              <a:srgbClr val="4B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23844" y="4119371"/>
            <a:ext cx="0" cy="973836"/>
          </a:xfrm>
          <a:custGeom>
            <a:avLst/>
            <a:gdLst/>
            <a:ahLst/>
            <a:cxnLst/>
            <a:rect l="l" t="t" r="r" b="b"/>
            <a:pathLst>
              <a:path h="973836">
                <a:moveTo>
                  <a:pt x="0" y="973836"/>
                </a:moveTo>
                <a:lnTo>
                  <a:pt x="0" y="0"/>
                </a:lnTo>
              </a:path>
            </a:pathLst>
          </a:custGeom>
          <a:ln w="27432">
            <a:solidFill>
              <a:srgbClr val="60606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369814" y="4110228"/>
            <a:ext cx="0" cy="480060"/>
          </a:xfrm>
          <a:custGeom>
            <a:avLst/>
            <a:gdLst/>
            <a:ahLst/>
            <a:cxnLst/>
            <a:rect l="l" t="t" r="r" b="b"/>
            <a:pathLst>
              <a:path h="480060">
                <a:moveTo>
                  <a:pt x="0" y="480060"/>
                </a:moveTo>
                <a:lnTo>
                  <a:pt x="0" y="0"/>
                </a:lnTo>
              </a:path>
            </a:pathLst>
          </a:custGeom>
          <a:ln w="22860">
            <a:solidFill>
              <a:srgbClr val="48484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10761" y="4155947"/>
            <a:ext cx="0" cy="978407"/>
          </a:xfrm>
          <a:custGeom>
            <a:avLst/>
            <a:gdLst/>
            <a:ahLst/>
            <a:cxnLst/>
            <a:rect l="l" t="t" r="r" b="b"/>
            <a:pathLst>
              <a:path h="978407">
                <a:moveTo>
                  <a:pt x="0" y="978407"/>
                </a:moveTo>
                <a:lnTo>
                  <a:pt x="0" y="0"/>
                </a:lnTo>
              </a:path>
            </a:pathLst>
          </a:custGeom>
          <a:ln w="22860">
            <a:solidFill>
              <a:srgbClr val="4F4F4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03903" y="5120640"/>
            <a:ext cx="1078992" cy="0"/>
          </a:xfrm>
          <a:custGeom>
            <a:avLst/>
            <a:gdLst/>
            <a:ahLst/>
            <a:cxnLst/>
            <a:rect l="l" t="t" r="r" b="b"/>
            <a:pathLst>
              <a:path w="1078992">
                <a:moveTo>
                  <a:pt x="0" y="0"/>
                </a:moveTo>
                <a:lnTo>
                  <a:pt x="1078992" y="0"/>
                </a:lnTo>
              </a:path>
            </a:pathLst>
          </a:custGeom>
          <a:ln w="27432">
            <a:solidFill>
              <a:srgbClr val="646464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2499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36576">
            <a:solidFill>
              <a:srgbClr val="002F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79908" y="129793"/>
            <a:ext cx="4261485" cy="3314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b="1" dirty="0" smtClean="0">
                <a:solidFill>
                  <a:srgbClr val="010101"/>
                </a:solidFill>
                <a:latin typeface="Arial"/>
                <a:cs typeface="Arial"/>
              </a:rPr>
              <a:t>Figure</a:t>
            </a:r>
            <a:r>
              <a:rPr sz="1750" b="1" spc="95" dirty="0" smtClean="0">
                <a:solidFill>
                  <a:srgbClr val="010101"/>
                </a:solidFill>
                <a:latin typeface="Arial"/>
                <a:cs typeface="Arial"/>
              </a:rPr>
              <a:t> 13-22 </a:t>
            </a:r>
            <a:r>
              <a:rPr sz="1750" b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5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1750" b="1" spc="7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30" dirty="0" smtClean="0">
                <a:solidFill>
                  <a:srgbClr val="010101"/>
                </a:solidFill>
                <a:latin typeface="Arial"/>
                <a:cs typeface="Arial"/>
              </a:rPr>
              <a:t>3</a:t>
            </a:r>
            <a:r>
              <a:rPr sz="1725" b="1" spc="-104" baseline="26570" dirty="0" smtClean="0">
                <a:solidFill>
                  <a:srgbClr val="010101"/>
                </a:solidFill>
                <a:latin typeface="Arial"/>
                <a:cs typeface="Arial"/>
              </a:rPr>
              <a:t>1</a:t>
            </a:r>
            <a:r>
              <a:rPr sz="1150" b="1" spc="250" dirty="0" smtClean="0">
                <a:solidFill>
                  <a:srgbClr val="010101"/>
                </a:solidFill>
                <a:latin typeface="Arial"/>
                <a:cs typeface="Arial"/>
              </a:rPr>
              <a:t>/</a:t>
            </a:r>
            <a:r>
              <a:rPr sz="1725" b="1" spc="7" baseline="-26570" dirty="0" smtClean="0">
                <a:solidFill>
                  <a:srgbClr val="010101"/>
                </a:solidFill>
                <a:latin typeface="Arial"/>
                <a:cs typeface="Arial"/>
              </a:rPr>
              <a:t>2</a:t>
            </a:r>
            <a:r>
              <a:rPr sz="1150" b="1" spc="175" dirty="0" smtClean="0">
                <a:solidFill>
                  <a:srgbClr val="010101"/>
                </a:solidFill>
                <a:latin typeface="Arial"/>
                <a:cs typeface="Arial"/>
              </a:rPr>
              <a:t>" </a:t>
            </a:r>
            <a:r>
              <a:rPr sz="1150" b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micro-floppy</a:t>
            </a:r>
            <a:r>
              <a:rPr sz="1750" b="1" spc="204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1750" b="1" spc="-100" dirty="0" smtClean="0">
                <a:solidFill>
                  <a:srgbClr val="010101"/>
                </a:solidFill>
                <a:latin typeface="Arial"/>
                <a:cs typeface="Arial"/>
              </a:rPr>
              <a:t>disk.</a:t>
            </a:r>
            <a:endParaRPr sz="175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977388" y="4259579"/>
            <a:ext cx="262890" cy="33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b="1" spc="700" dirty="0" smtClean="0">
                <a:solidFill>
                  <a:srgbClr val="383638"/>
                </a:solidFill>
                <a:latin typeface="Arial"/>
                <a:cs typeface="Arial"/>
              </a:rPr>
              <a:t>0</a:t>
            </a:r>
            <a:endParaRPr sz="2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328664" y="4259579"/>
            <a:ext cx="262890" cy="330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100" b="1" spc="700" dirty="0" smtClean="0">
                <a:solidFill>
                  <a:srgbClr val="383638"/>
                </a:solidFill>
                <a:latin typeface="Arial"/>
                <a:cs typeface="Arial"/>
              </a:rPr>
              <a:t>0</a:t>
            </a:r>
            <a:endParaRPr sz="21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35955" y="4428490"/>
            <a:ext cx="1567180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-20" dirty="0" smtClean="0">
                <a:solidFill>
                  <a:srgbClr val="383638"/>
                </a:solidFill>
                <a:latin typeface="Times New Roman"/>
                <a:cs typeface="Times New Roman"/>
              </a:rPr>
              <a:t>..</a:t>
            </a:r>
            <a:r>
              <a:rPr sz="1850" spc="-160" dirty="0" smtClean="0">
                <a:solidFill>
                  <a:srgbClr val="383638"/>
                </a:solidFill>
                <a:latin typeface="Times New Roman"/>
                <a:cs typeface="Times New Roman"/>
              </a:rPr>
              <a:t>_</a:t>
            </a:r>
            <a:r>
              <a:rPr sz="1850" spc="1195" dirty="0" smtClean="0">
                <a:solidFill>
                  <a:srgbClr val="858585"/>
                </a:solidFill>
                <a:latin typeface="Times New Roman"/>
                <a:cs typeface="Times New Roman"/>
              </a:rPr>
              <a:t>----</a:t>
            </a:r>
            <a:r>
              <a:rPr sz="1850" spc="775" dirty="0" smtClean="0">
                <a:solidFill>
                  <a:srgbClr val="858585"/>
                </a:solidFill>
                <a:latin typeface="Times New Roman"/>
                <a:cs typeface="Times New Roman"/>
              </a:rPr>
              <a:t>-</a:t>
            </a:r>
            <a:r>
              <a:rPr sz="1850" spc="-155" dirty="0" smtClean="0">
                <a:solidFill>
                  <a:srgbClr val="646464"/>
                </a:solidFill>
                <a:latin typeface="Times New Roman"/>
                <a:cs typeface="Times New Roman"/>
              </a:rPr>
              <a:t>-+-</a:t>
            </a:r>
            <a:endParaRPr sz="18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63004" y="4428490"/>
            <a:ext cx="924560" cy="2940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50" spc="550" dirty="0" smtClean="0">
                <a:solidFill>
                  <a:srgbClr val="858585"/>
                </a:solidFill>
                <a:latin typeface="Times New Roman"/>
                <a:cs typeface="Times New Roman"/>
              </a:rPr>
              <a:t>-</a:t>
            </a:r>
            <a:r>
              <a:rPr sz="1850" spc="-265" dirty="0" smtClean="0">
                <a:solidFill>
                  <a:srgbClr val="858585"/>
                </a:solidFill>
                <a:latin typeface="Times New Roman"/>
                <a:cs typeface="Times New Roman"/>
              </a:rPr>
              <a:t> </a:t>
            </a:r>
            <a:r>
              <a:rPr sz="1350" b="1" spc="-10" dirty="0" smtClean="0">
                <a:solidFill>
                  <a:srgbClr val="505050"/>
                </a:solidFill>
                <a:latin typeface="Arial"/>
                <a:cs typeface="Arial"/>
              </a:rPr>
              <a:t>Head</a:t>
            </a:r>
            <a:r>
              <a:rPr sz="1350" b="1" spc="-75" dirty="0" smtClean="0">
                <a:solidFill>
                  <a:srgbClr val="505050"/>
                </a:solidFill>
                <a:latin typeface="Arial"/>
                <a:cs typeface="Arial"/>
              </a:rPr>
              <a:t> </a:t>
            </a:r>
            <a:r>
              <a:rPr sz="1350" b="1" spc="-80" dirty="0" smtClean="0">
                <a:solidFill>
                  <a:srgbClr val="505050"/>
                </a:solidFill>
                <a:latin typeface="Arial"/>
                <a:cs typeface="Arial"/>
              </a:rPr>
              <a:t>slot</a:t>
            </a:r>
            <a:endParaRPr sz="135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65124" y="6299200"/>
            <a:ext cx="3987165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spc="50" dirty="0" smtClean="0">
                <a:solidFill>
                  <a:srgbClr val="010101"/>
                </a:solidFill>
                <a:latin typeface="Arial"/>
                <a:cs typeface="Arial"/>
              </a:rPr>
              <a:t>The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Intel</a:t>
            </a:r>
            <a:r>
              <a:rPr sz="800" i="1" spc="-1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Microprocessors: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80861808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8</a:t>
            </a:r>
            <a:r>
              <a:rPr sz="800" i="1" spc="35" dirty="0" smtClean="0">
                <a:solidFill>
                  <a:srgbClr val="3836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800" i="1" spc="-30" dirty="0" smtClean="0">
                <a:solidFill>
                  <a:srgbClr val="010101"/>
                </a:solidFill>
                <a:latin typeface="Arial"/>
                <a:cs typeface="Arial"/>
              </a:rPr>
              <a:t>80186180188, </a:t>
            </a:r>
            <a:r>
              <a:rPr sz="800" i="1" spc="-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80286,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8038</a:t>
            </a:r>
            <a:r>
              <a:rPr sz="800" i="1" spc="-90" dirty="0" smtClean="0">
                <a:solidFill>
                  <a:srgbClr val="010101"/>
                </a:solidFill>
                <a:latin typeface="Arial"/>
                <a:cs typeface="Arial"/>
              </a:rPr>
              <a:t>6</a:t>
            </a:r>
            <a:r>
              <a:rPr sz="800" i="1" spc="35" dirty="0" smtClean="0">
                <a:solidFill>
                  <a:srgbClr val="3836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80486</a:t>
            </a:r>
            <a:r>
              <a:rPr sz="800" i="1" spc="-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06551" y="6444249"/>
            <a:ext cx="17420" cy="169230"/>
          </a:xfrm>
          <a:custGeom>
            <a:avLst/>
            <a:gdLst/>
            <a:ahLst/>
            <a:cxnLst/>
            <a:rect l="l" t="t" r="r" b="b"/>
            <a:pathLst>
              <a:path w="17420" h="169230">
                <a:moveTo>
                  <a:pt x="0" y="0"/>
                </a:moveTo>
                <a:lnTo>
                  <a:pt x="17420" y="0"/>
                </a:lnTo>
                <a:lnTo>
                  <a:pt x="17420" y="169230"/>
                </a:lnTo>
                <a:lnTo>
                  <a:pt x="0" y="169230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3971" y="6311184"/>
            <a:ext cx="643203" cy="546815"/>
          </a:xfrm>
          <a:custGeom>
            <a:avLst/>
            <a:gdLst/>
            <a:ahLst/>
            <a:cxnLst/>
            <a:rect l="l" t="t" r="r" b="b"/>
            <a:pathLst>
              <a:path w="643203" h="546815">
                <a:moveTo>
                  <a:pt x="0" y="0"/>
                </a:moveTo>
                <a:lnTo>
                  <a:pt x="643203" y="0"/>
                </a:lnTo>
                <a:lnTo>
                  <a:pt x="643203" y="546815"/>
                </a:lnTo>
                <a:lnTo>
                  <a:pt x="0" y="546815"/>
                </a:lnTo>
                <a:lnTo>
                  <a:pt x="0" y="0"/>
                </a:lnTo>
                <a:close/>
              </a:path>
            </a:pathLst>
          </a:custGeom>
          <a:solidFill>
            <a:srgbClr val="0F0F0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24460" y="6240526"/>
            <a:ext cx="3694429" cy="592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5025" spc="5887" baseline="-9950" dirty="0" smtClean="0">
                <a:solidFill>
                  <a:srgbClr val="D1D1D1"/>
                </a:solidFill>
                <a:latin typeface="Arial"/>
                <a:cs typeface="Arial"/>
              </a:rPr>
              <a:t>-</a:t>
            </a:r>
            <a:r>
              <a:rPr sz="5025" spc="-434" baseline="-9950" dirty="0" smtClean="0">
                <a:solidFill>
                  <a:srgbClr val="D1D1D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Architectur</a:t>
            </a:r>
            <a:r>
              <a:rPr sz="800" i="1" spc="90" dirty="0" smtClean="0">
                <a:solidFill>
                  <a:srgbClr val="010101"/>
                </a:solidFill>
                <a:latin typeface="Arial"/>
                <a:cs typeface="Arial"/>
              </a:rPr>
              <a:t>e</a:t>
            </a:r>
            <a:r>
              <a:rPr sz="800" i="1" spc="35" dirty="0" smtClean="0">
                <a:solidFill>
                  <a:srgbClr val="3836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Programmin</a:t>
            </a:r>
            <a:r>
              <a:rPr sz="800" i="1" spc="6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83638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800" i="1" spc="8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Interfacin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g</a:t>
            </a:r>
            <a:r>
              <a:rPr sz="800" i="1" spc="35" dirty="0" smtClean="0">
                <a:solidFill>
                  <a:srgbClr val="3836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Eighth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Edition</a:t>
            </a:r>
            <a:endParaRPr sz="8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6836" y="6427215"/>
            <a:ext cx="3690620" cy="13398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i="1" dirty="0" smtClean="0">
                <a:solidFill>
                  <a:srgbClr val="010101"/>
                </a:solidFill>
                <a:latin typeface="Arial"/>
                <a:cs typeface="Arial"/>
              </a:rPr>
              <a:t>Pen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t</a:t>
            </a:r>
            <a:r>
              <a:rPr sz="800" i="1" spc="35" dirty="0" smtClean="0">
                <a:solidFill>
                  <a:srgbClr val="383638"/>
                </a:solidFill>
                <a:latin typeface="Arial"/>
                <a:cs typeface="Arial"/>
              </a:rPr>
              <a:t>i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um</a:t>
            </a:r>
            <a:r>
              <a:rPr sz="800" i="1" spc="-5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Pro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Processor,</a:t>
            </a:r>
            <a:r>
              <a:rPr sz="800" i="1" spc="6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Pentium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4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-60" dirty="0" smtClean="0">
                <a:solidFill>
                  <a:srgbClr val="010101"/>
                </a:solidFill>
                <a:latin typeface="Arial"/>
                <a:cs typeface="Arial"/>
              </a:rPr>
              <a:t>I</a:t>
            </a:r>
            <a:r>
              <a:rPr sz="800" i="1" spc="35" dirty="0" smtClean="0">
                <a:solidFill>
                  <a:srgbClr val="383638"/>
                </a:solidFill>
                <a:latin typeface="Arial"/>
                <a:cs typeface="Arial"/>
              </a:rPr>
              <a:t>,</a:t>
            </a:r>
            <a:r>
              <a:rPr sz="800" i="1" spc="20" dirty="0" smtClean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Pentium,</a:t>
            </a:r>
            <a:r>
              <a:rPr sz="800" i="1" spc="3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5" dirty="0" smtClean="0">
                <a:solidFill>
                  <a:srgbClr val="010101"/>
                </a:solidFill>
                <a:latin typeface="Arial"/>
                <a:cs typeface="Arial"/>
              </a:rPr>
              <a:t>4</a:t>
            </a:r>
            <a:r>
              <a:rPr sz="800" i="1" spc="35" dirty="0" smtClean="0">
                <a:solidFill>
                  <a:srgbClr val="383638"/>
                </a:solidFill>
                <a:latin typeface="Arial"/>
                <a:cs typeface="Arial"/>
              </a:rPr>
              <a:t>,</a:t>
            </a:r>
            <a:r>
              <a:rPr sz="800" i="1" spc="-50" dirty="0" smtClean="0">
                <a:solidFill>
                  <a:srgbClr val="383638"/>
                </a:solidFill>
                <a:latin typeface="Arial"/>
                <a:cs typeface="Arial"/>
              </a:rPr>
              <a:t> </a:t>
            </a:r>
            <a:r>
              <a:rPr sz="800" i="1" spc="25" dirty="0" smtClean="0">
                <a:solidFill>
                  <a:srgbClr val="010101"/>
                </a:solidFill>
                <a:latin typeface="Arial"/>
                <a:cs typeface="Arial"/>
              </a:rPr>
              <a:t>and</a:t>
            </a:r>
            <a:r>
              <a:rPr sz="800" i="1" spc="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0" dirty="0" smtClean="0">
                <a:solidFill>
                  <a:srgbClr val="010101"/>
                </a:solidFill>
                <a:latin typeface="Arial"/>
                <a:cs typeface="Arial"/>
              </a:rPr>
              <a:t>Core2</a:t>
            </a:r>
            <a:r>
              <a:rPr sz="800" i="1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25" dirty="0" smtClean="0">
                <a:solidFill>
                  <a:srgbClr val="010101"/>
                </a:solidFill>
                <a:latin typeface="Arial"/>
                <a:cs typeface="Arial"/>
              </a:rPr>
              <a:t>with</a:t>
            </a:r>
            <a:r>
              <a:rPr sz="800" i="1" spc="1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5" dirty="0" smtClean="0">
                <a:solidFill>
                  <a:srgbClr val="010101"/>
                </a:solidFill>
                <a:latin typeface="Arial"/>
                <a:cs typeface="Arial"/>
              </a:rPr>
              <a:t>64-bit</a:t>
            </a:r>
            <a:r>
              <a:rPr sz="800" i="1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00" i="1" spc="-10" dirty="0" smtClean="0">
                <a:solidFill>
                  <a:srgbClr val="010101"/>
                </a:solidFill>
                <a:latin typeface="Arial"/>
                <a:cs typeface="Arial"/>
              </a:rPr>
              <a:t>Extensions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912611" y="6603745"/>
            <a:ext cx="307657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Upper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Saddle</a:t>
            </a:r>
            <a:r>
              <a:rPr sz="850" spc="10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0" dirty="0" smtClean="0">
                <a:solidFill>
                  <a:srgbClr val="010101"/>
                </a:solidFill>
                <a:latin typeface="Arial"/>
                <a:cs typeface="Arial"/>
              </a:rPr>
              <a:t>River,</a:t>
            </a:r>
            <a:r>
              <a:rPr sz="850" spc="9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New</a:t>
            </a:r>
            <a:r>
              <a:rPr sz="850" spc="-2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Jersey</a:t>
            </a:r>
            <a:r>
              <a:rPr sz="850" spc="4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5" dirty="0" smtClean="0">
                <a:solidFill>
                  <a:srgbClr val="010101"/>
                </a:solidFill>
                <a:latin typeface="Arial"/>
                <a:cs typeface="Arial"/>
              </a:rPr>
              <a:t>07458</a:t>
            </a:r>
            <a:r>
              <a:rPr sz="850" spc="-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14" dirty="0" smtClean="0">
                <a:solidFill>
                  <a:srgbClr val="010101"/>
                </a:solidFill>
                <a:latin typeface="Arial"/>
                <a:cs typeface="Arial"/>
              </a:rPr>
              <a:t>·All</a:t>
            </a:r>
            <a:r>
              <a:rPr sz="850" spc="-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rights</a:t>
            </a:r>
            <a:r>
              <a:rPr sz="850" spc="-1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reserved.</a:t>
            </a:r>
            <a:endParaRPr sz="8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46836" y="6695185"/>
            <a:ext cx="702310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Barry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20" dirty="0" smtClean="0">
                <a:solidFill>
                  <a:srgbClr val="010101"/>
                </a:solidFill>
                <a:latin typeface="Arial"/>
                <a:cs typeface="Arial"/>
              </a:rPr>
              <a:t>B.</a:t>
            </a:r>
            <a:r>
              <a:rPr sz="850" spc="6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Brey</a:t>
            </a:r>
            <a:endParaRPr sz="8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9728" y="6447535"/>
            <a:ext cx="657860" cy="41084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000" b="1" spc="-35" dirty="0" smtClean="0">
                <a:solidFill>
                  <a:srgbClr val="D1D1D1"/>
                </a:solidFill>
                <a:latin typeface="Times New Roman"/>
                <a:cs typeface="Times New Roman"/>
              </a:rPr>
              <a:t>PEARSON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708140" y="6457441"/>
            <a:ext cx="2284095" cy="1416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Copyright</a:t>
            </a:r>
            <a:r>
              <a:rPr sz="850" spc="4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©2009</a:t>
            </a:r>
            <a:r>
              <a:rPr sz="850" spc="9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by</a:t>
            </a:r>
            <a:r>
              <a:rPr sz="850" spc="7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5" dirty="0" smtClean="0">
                <a:solidFill>
                  <a:srgbClr val="010101"/>
                </a:solidFill>
                <a:latin typeface="Arial"/>
                <a:cs typeface="Arial"/>
              </a:rPr>
              <a:t>Pearson</a:t>
            </a:r>
            <a:r>
              <a:rPr sz="850" spc="30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5" dirty="0" smtClean="0">
                <a:solidFill>
                  <a:srgbClr val="010101"/>
                </a:solidFill>
                <a:latin typeface="Arial"/>
                <a:cs typeface="Arial"/>
              </a:rPr>
              <a:t>Education,</a:t>
            </a:r>
            <a:r>
              <a:rPr sz="850" spc="85" dirty="0" smtClean="0">
                <a:solidFill>
                  <a:srgbClr val="010101"/>
                </a:solidFill>
                <a:latin typeface="Arial"/>
                <a:cs typeface="Arial"/>
              </a:rPr>
              <a:t> </a:t>
            </a:r>
            <a:r>
              <a:rPr sz="850" spc="10" dirty="0" smtClean="0">
                <a:solidFill>
                  <a:srgbClr val="010101"/>
                </a:solidFill>
                <a:latin typeface="Arial"/>
                <a:cs typeface="Arial"/>
              </a:rPr>
              <a:t>Inc.</a:t>
            </a:r>
            <a:endParaRPr sz="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400800"/>
            <a:ext cx="806196" cy="3124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61315" y="261111"/>
            <a:ext cx="8663940" cy="14592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On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</a:t>
            </a:r>
            <a:r>
              <a:rPr sz="3200" spc="-20" dirty="0" smtClean="0">
                <a:latin typeface="Arial"/>
                <a:cs typeface="Arial"/>
              </a:rPr>
              <a:t>n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-fl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-235" dirty="0" smtClean="0">
                <a:latin typeface="Arial"/>
                <a:cs typeface="Arial"/>
              </a:rPr>
              <a:t>y</a:t>
            </a:r>
            <a:r>
              <a:rPr sz="3200" spc="0" dirty="0" smtClean="0">
                <a:latin typeface="Arial"/>
                <a:cs typeface="Arial"/>
              </a:rPr>
              <a:t>, a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ece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pe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aced</a:t>
            </a:r>
            <a:endParaRPr sz="3200">
              <a:latin typeface="Arial"/>
              <a:cs typeface="Arial"/>
            </a:endParaRPr>
          </a:p>
          <a:p>
            <a:pPr marL="355600" marR="2849880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over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 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otch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on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side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of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 jacket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pr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vent</a:t>
            </a:r>
            <a:r>
              <a:rPr sz="3200" spc="-3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writin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94400"/>
              </a:lnSpc>
            </a:pPr>
            <a:r>
              <a:rPr sz="950" spc="-45" dirty="0" smtClean="0">
                <a:latin typeface="Arial"/>
                <a:cs typeface="Arial"/>
              </a:rPr>
              <a:t>T</a:t>
            </a:r>
            <a:r>
              <a:rPr sz="950" spc="-35" dirty="0" smtClean="0">
                <a:latin typeface="Arial"/>
                <a:cs typeface="Arial"/>
              </a:rPr>
              <a:t>he</a:t>
            </a:r>
            <a:r>
              <a:rPr sz="950" spc="-15" dirty="0" smtClean="0">
                <a:latin typeface="Arial"/>
                <a:cs typeface="Arial"/>
              </a:rPr>
              <a:t> </a:t>
            </a:r>
            <a:r>
              <a:rPr sz="950" spc="-25" dirty="0" smtClean="0">
                <a:latin typeface="Arial"/>
                <a:cs typeface="Arial"/>
              </a:rPr>
              <a:t>Intel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950" spc="-70" dirty="0" smtClean="0">
                <a:latin typeface="Arial"/>
                <a:cs typeface="Arial"/>
              </a:rPr>
              <a:t>M</a:t>
            </a:r>
            <a:r>
              <a:rPr sz="950" spc="-15" dirty="0" smtClean="0">
                <a:latin typeface="Arial"/>
                <a:cs typeface="Arial"/>
              </a:rPr>
              <a:t>i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0" dirty="0" smtClean="0">
                <a:latin typeface="Arial"/>
                <a:cs typeface="Arial"/>
              </a:rPr>
              <a:t>ropro</a:t>
            </a:r>
            <a:r>
              <a:rPr sz="950" spc="-25" dirty="0" smtClean="0">
                <a:latin typeface="Arial"/>
                <a:cs typeface="Arial"/>
              </a:rPr>
              <a:t>c</a:t>
            </a:r>
            <a:r>
              <a:rPr sz="950" spc="-35" dirty="0" smtClean="0">
                <a:latin typeface="Arial"/>
                <a:cs typeface="Arial"/>
              </a:rPr>
              <a:t>e</a:t>
            </a:r>
            <a:r>
              <a:rPr sz="950" spc="-25" dirty="0" smtClean="0">
                <a:latin typeface="Arial"/>
                <a:cs typeface="Arial"/>
              </a:rPr>
              <a:t>ss</a:t>
            </a:r>
            <a:r>
              <a:rPr sz="950" spc="-30" dirty="0" smtClean="0">
                <a:latin typeface="Arial"/>
                <a:cs typeface="Arial"/>
              </a:rPr>
              <a:t>or</a:t>
            </a:r>
            <a:r>
              <a:rPr sz="950" spc="-25" dirty="0" smtClean="0">
                <a:latin typeface="Arial"/>
                <a:cs typeface="Arial"/>
              </a:rPr>
              <a:t>s</a:t>
            </a:r>
            <a:r>
              <a:rPr sz="950" spc="-20" dirty="0" smtClean="0">
                <a:latin typeface="Arial"/>
                <a:cs typeface="Arial"/>
              </a:rPr>
              <a:t>:</a:t>
            </a:r>
            <a:r>
              <a:rPr sz="950" spc="-3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808</a:t>
            </a:r>
            <a:r>
              <a:rPr sz="850" spc="-25" dirty="0" smtClean="0">
                <a:latin typeface="Arial"/>
                <a:cs typeface="Arial"/>
              </a:rPr>
              <a:t>8,</a:t>
            </a:r>
            <a:r>
              <a:rPr sz="850" spc="3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80186</a:t>
            </a:r>
            <a:r>
              <a:rPr sz="850" spc="-15" dirty="0" smtClean="0">
                <a:latin typeface="Arial"/>
                <a:cs typeface="Arial"/>
              </a:rPr>
              <a:t>/</a:t>
            </a:r>
            <a:r>
              <a:rPr sz="850" spc="-35" dirty="0" smtClean="0">
                <a:latin typeface="Arial"/>
                <a:cs typeface="Arial"/>
              </a:rPr>
              <a:t>80188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5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80286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80386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8048</a:t>
            </a:r>
            <a:r>
              <a:rPr sz="850" spc="-30" dirty="0" smtClean="0">
                <a:latin typeface="Arial"/>
                <a:cs typeface="Arial"/>
              </a:rPr>
              <a:t>6</a:t>
            </a:r>
            <a:r>
              <a:rPr sz="850" spc="10" dirty="0" smtClean="0">
                <a:latin typeface="Arial"/>
                <a:cs typeface="Arial"/>
              </a:rPr>
              <a:t> </a:t>
            </a:r>
            <a:r>
              <a:rPr sz="850" spc="-30" dirty="0" smtClean="0">
                <a:latin typeface="Arial"/>
                <a:cs typeface="Arial"/>
              </a:rPr>
              <a:t>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5" dirty="0" smtClean="0">
                <a:latin typeface="Arial"/>
                <a:cs typeface="Arial"/>
              </a:rPr>
              <a:t> P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0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30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ss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5" dirty="0" smtClean="0">
                <a:latin typeface="Arial"/>
                <a:cs typeface="Arial"/>
              </a:rPr>
              <a:t>tium</a:t>
            </a:r>
            <a:r>
              <a:rPr sz="850" spc="-10" dirty="0" smtClean="0">
                <a:latin typeface="Arial"/>
                <a:cs typeface="Arial"/>
              </a:rPr>
              <a:t> </a:t>
            </a:r>
            <a:r>
              <a:rPr sz="850" spc="-15" dirty="0" smtClean="0">
                <a:latin typeface="Arial"/>
                <a:cs typeface="Arial"/>
              </a:rPr>
              <a:t>II,</a:t>
            </a:r>
            <a:r>
              <a:rPr sz="850" spc="-20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Pen</a:t>
            </a:r>
            <a:r>
              <a:rPr sz="850" spc="-20" dirty="0" smtClean="0">
                <a:latin typeface="Arial"/>
                <a:cs typeface="Arial"/>
              </a:rPr>
              <a:t>tiu</a:t>
            </a:r>
            <a:r>
              <a:rPr sz="850" spc="-35" dirty="0" smtClean="0">
                <a:latin typeface="Arial"/>
                <a:cs typeface="Arial"/>
              </a:rPr>
              <a:t>m</a:t>
            </a:r>
            <a:r>
              <a:rPr sz="850" spc="-15" dirty="0" smtClean="0">
                <a:latin typeface="Arial"/>
                <a:cs typeface="Arial"/>
              </a:rPr>
              <a:t>, </a:t>
            </a:r>
            <a:r>
              <a:rPr sz="850" spc="-35" dirty="0" smtClean="0">
                <a:latin typeface="Arial"/>
                <a:cs typeface="Arial"/>
              </a:rPr>
              <a:t>4</a:t>
            </a:r>
            <a:r>
              <a:rPr sz="850" spc="-15" dirty="0" smtClean="0">
                <a:latin typeface="Arial"/>
                <a:cs typeface="Arial"/>
              </a:rPr>
              <a:t>,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an</a:t>
            </a:r>
            <a:r>
              <a:rPr sz="850" spc="-30" dirty="0" smtClean="0">
                <a:latin typeface="Arial"/>
                <a:cs typeface="Arial"/>
              </a:rPr>
              <a:t>d </a:t>
            </a:r>
            <a:r>
              <a:rPr sz="850" spc="-45" dirty="0" smtClean="0">
                <a:latin typeface="Arial"/>
                <a:cs typeface="Arial"/>
              </a:rPr>
              <a:t>C</a:t>
            </a:r>
            <a:r>
              <a:rPr sz="850" spc="-35" dirty="0" smtClean="0">
                <a:latin typeface="Arial"/>
                <a:cs typeface="Arial"/>
              </a:rPr>
              <a:t>o</a:t>
            </a:r>
            <a:r>
              <a:rPr sz="850" spc="-25" dirty="0" smtClean="0">
                <a:latin typeface="Arial"/>
                <a:cs typeface="Arial"/>
              </a:rPr>
              <a:t>r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30" dirty="0" smtClean="0">
                <a:latin typeface="Arial"/>
                <a:cs typeface="Arial"/>
              </a:rPr>
              <a:t>2 </a:t>
            </a:r>
            <a:r>
              <a:rPr sz="850" spc="-60" dirty="0" smtClean="0">
                <a:latin typeface="Arial"/>
                <a:cs typeface="Arial"/>
              </a:rPr>
              <a:t>w</a:t>
            </a:r>
            <a:r>
              <a:rPr sz="850" spc="-20" dirty="0" smtClean="0">
                <a:latin typeface="Arial"/>
                <a:cs typeface="Arial"/>
              </a:rPr>
              <a:t>ith </a:t>
            </a:r>
            <a:r>
              <a:rPr sz="850" spc="-35" dirty="0" smtClean="0">
                <a:latin typeface="Arial"/>
                <a:cs typeface="Arial"/>
              </a:rPr>
              <a:t>64</a:t>
            </a:r>
            <a:r>
              <a:rPr sz="850" spc="-25" dirty="0" smtClean="0">
                <a:latin typeface="Arial"/>
                <a:cs typeface="Arial"/>
              </a:rPr>
              <a:t>-</a:t>
            </a:r>
            <a:r>
              <a:rPr sz="850" spc="-35" dirty="0" smtClean="0">
                <a:latin typeface="Arial"/>
                <a:cs typeface="Arial"/>
              </a:rPr>
              <a:t>b</a:t>
            </a:r>
            <a:r>
              <a:rPr sz="850" spc="-15" dirty="0" smtClean="0">
                <a:latin typeface="Arial"/>
                <a:cs typeface="Arial"/>
              </a:rPr>
              <a:t>it</a:t>
            </a:r>
            <a:r>
              <a:rPr sz="850" spc="-5" dirty="0" smtClean="0">
                <a:latin typeface="Arial"/>
                <a:cs typeface="Arial"/>
              </a:rPr>
              <a:t> </a:t>
            </a:r>
            <a:r>
              <a:rPr sz="850" spc="-35" dirty="0" smtClean="0">
                <a:latin typeface="Arial"/>
                <a:cs typeface="Arial"/>
              </a:rPr>
              <a:t>E</a:t>
            </a:r>
            <a:r>
              <a:rPr sz="850" spc="-50" dirty="0" smtClean="0">
                <a:latin typeface="Arial"/>
                <a:cs typeface="Arial"/>
              </a:rPr>
              <a:t>x</a:t>
            </a:r>
            <a:r>
              <a:rPr sz="850" spc="-15" dirty="0" smtClean="0">
                <a:latin typeface="Arial"/>
                <a:cs typeface="Arial"/>
              </a:rPr>
              <a:t>t</a:t>
            </a:r>
            <a:r>
              <a:rPr sz="850" spc="-35" dirty="0" smtClean="0">
                <a:latin typeface="Arial"/>
                <a:cs typeface="Arial"/>
              </a:rPr>
              <a:t>en</a:t>
            </a:r>
            <a:r>
              <a:rPr sz="850" spc="-25" dirty="0" smtClean="0">
                <a:latin typeface="Arial"/>
                <a:cs typeface="Arial"/>
              </a:rPr>
              <a:t>sio</a:t>
            </a:r>
            <a:r>
              <a:rPr sz="850" spc="-35" dirty="0" smtClean="0">
                <a:latin typeface="Arial"/>
                <a:cs typeface="Arial"/>
              </a:rPr>
              <a:t>n</a:t>
            </a:r>
            <a:r>
              <a:rPr sz="850" spc="-30" dirty="0" smtClean="0">
                <a:latin typeface="Arial"/>
                <a:cs typeface="Arial"/>
              </a:rPr>
              <a:t>s</a:t>
            </a:r>
            <a:r>
              <a:rPr sz="850" spc="-15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Ar</a:t>
            </a:r>
            <a:r>
              <a:rPr sz="950" spc="-25" dirty="0" smtClean="0">
                <a:latin typeface="Arial"/>
                <a:cs typeface="Arial"/>
              </a:rPr>
              <a:t>chitecture,</a:t>
            </a:r>
            <a:r>
              <a:rPr sz="950" spc="-50" dirty="0" smtClean="0">
                <a:latin typeface="Arial"/>
                <a:cs typeface="Arial"/>
              </a:rPr>
              <a:t> </a:t>
            </a:r>
            <a:r>
              <a:rPr sz="950" spc="-30" dirty="0" smtClean="0">
                <a:latin typeface="Arial"/>
                <a:cs typeface="Arial"/>
              </a:rPr>
              <a:t>Progra</a:t>
            </a:r>
            <a:r>
              <a:rPr sz="950" spc="-45" dirty="0" smtClean="0">
                <a:latin typeface="Arial"/>
                <a:cs typeface="Arial"/>
              </a:rPr>
              <a:t>mm</a:t>
            </a:r>
            <a:r>
              <a:rPr sz="950" spc="-25" dirty="0" smtClean="0">
                <a:latin typeface="Arial"/>
                <a:cs typeface="Arial"/>
              </a:rPr>
              <a:t>ing,</a:t>
            </a:r>
            <a:r>
              <a:rPr sz="950" spc="-60" dirty="0" smtClean="0">
                <a:latin typeface="Arial"/>
                <a:cs typeface="Arial"/>
              </a:rPr>
              <a:t> </a:t>
            </a:r>
            <a:r>
              <a:rPr sz="950" spc="-35" dirty="0" smtClean="0">
                <a:latin typeface="Arial"/>
                <a:cs typeface="Arial"/>
              </a:rPr>
              <a:t>and</a:t>
            </a:r>
            <a:r>
              <a:rPr sz="950" spc="-25" dirty="0" smtClean="0">
                <a:latin typeface="Arial"/>
                <a:cs typeface="Arial"/>
              </a:rPr>
              <a:t> Interfacing, </a:t>
            </a:r>
            <a:r>
              <a:rPr sz="900" spc="0" dirty="0" smtClean="0">
                <a:latin typeface="Arial"/>
                <a:cs typeface="Arial"/>
              </a:rPr>
              <a:t>Eighth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Edit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ts val="1070"/>
              </a:lnSpc>
            </a:pPr>
            <a:r>
              <a:rPr sz="900" dirty="0" smtClean="0">
                <a:latin typeface="Arial"/>
                <a:cs typeface="Arial"/>
              </a:rPr>
              <a:t>Barry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B. Brey</a:t>
            </a:r>
            <a:endParaRPr sz="9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814705">
              <a:lnSpc>
                <a:spcPct val="100000"/>
              </a:lnSpc>
            </a:pPr>
            <a:r>
              <a:rPr sz="900" dirty="0" smtClean="0">
                <a:latin typeface="Arial"/>
                <a:cs typeface="Arial"/>
              </a:rPr>
              <a:t>Cop</a:t>
            </a:r>
            <a:r>
              <a:rPr sz="900" spc="-10" dirty="0" smtClean="0">
                <a:latin typeface="Arial"/>
                <a:cs typeface="Arial"/>
              </a:rPr>
              <a:t>y</a:t>
            </a:r>
            <a:r>
              <a:rPr sz="900" spc="0" dirty="0" smtClean="0">
                <a:latin typeface="Arial"/>
                <a:cs typeface="Arial"/>
              </a:rPr>
              <a:t>right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©2009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by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Pear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on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Edu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at</a:t>
            </a:r>
            <a:r>
              <a:rPr sz="900" spc="5" dirty="0" smtClean="0">
                <a:latin typeface="Arial"/>
                <a:cs typeface="Arial"/>
              </a:rPr>
              <a:t>i</a:t>
            </a:r>
            <a:r>
              <a:rPr sz="900" spc="0" dirty="0" smtClean="0">
                <a:latin typeface="Arial"/>
                <a:cs typeface="Arial"/>
              </a:rPr>
              <a:t>on,</a:t>
            </a:r>
            <a:r>
              <a:rPr sz="900" spc="-3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In</a:t>
            </a:r>
            <a:r>
              <a:rPr sz="900" spc="5" dirty="0" smtClean="0">
                <a:latin typeface="Arial"/>
                <a:cs typeface="Arial"/>
              </a:rPr>
              <a:t>c</a:t>
            </a:r>
            <a:r>
              <a:rPr sz="900" spc="0" dirty="0" smtClean="0">
                <a:latin typeface="Arial"/>
                <a:cs typeface="Arial"/>
              </a:rPr>
              <a:t>.</a:t>
            </a:r>
            <a:endParaRPr sz="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900" spc="-5" dirty="0" smtClean="0">
                <a:latin typeface="Arial"/>
                <a:cs typeface="Arial"/>
              </a:rPr>
              <a:t>U</a:t>
            </a:r>
            <a:r>
              <a:rPr sz="900" spc="0" dirty="0" smtClean="0">
                <a:latin typeface="Arial"/>
                <a:cs typeface="Arial"/>
              </a:rPr>
              <a:t>pper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Saddle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-5" dirty="0" smtClean="0">
                <a:latin typeface="Arial"/>
                <a:cs typeface="Arial"/>
              </a:rPr>
              <a:t>R</a:t>
            </a:r>
            <a:r>
              <a:rPr sz="900" spc="0" dirty="0" smtClean="0">
                <a:latin typeface="Arial"/>
                <a:cs typeface="Arial"/>
              </a:rPr>
              <a:t>i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er, New</a:t>
            </a:r>
            <a:r>
              <a:rPr sz="900" spc="-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Jer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ey</a:t>
            </a:r>
            <a:r>
              <a:rPr sz="900" spc="-2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07458</a:t>
            </a:r>
            <a:r>
              <a:rPr sz="900" spc="-10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•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All rights</a:t>
            </a:r>
            <a:r>
              <a:rPr sz="900" spc="-15" dirty="0" smtClean="0">
                <a:latin typeface="Arial"/>
                <a:cs typeface="Arial"/>
              </a:rPr>
              <a:t> </a:t>
            </a:r>
            <a:r>
              <a:rPr sz="900" spc="0" dirty="0" smtClean="0">
                <a:latin typeface="Arial"/>
                <a:cs typeface="Arial"/>
              </a:rPr>
              <a:t>re</a:t>
            </a:r>
            <a:r>
              <a:rPr sz="900" spc="5" dirty="0" smtClean="0">
                <a:latin typeface="Arial"/>
                <a:cs typeface="Arial"/>
              </a:rPr>
              <a:t>s</a:t>
            </a:r>
            <a:r>
              <a:rPr sz="900" spc="0" dirty="0" smtClean="0">
                <a:latin typeface="Arial"/>
                <a:cs typeface="Arial"/>
              </a:rPr>
              <a:t>er</a:t>
            </a:r>
            <a:r>
              <a:rPr sz="900" spc="-10" dirty="0" smtClean="0">
                <a:latin typeface="Arial"/>
                <a:cs typeface="Arial"/>
              </a:rPr>
              <a:t>v</a:t>
            </a:r>
            <a:r>
              <a:rPr sz="900" spc="0" dirty="0" smtClean="0">
                <a:latin typeface="Arial"/>
                <a:cs typeface="Arial"/>
              </a:rPr>
              <a:t>ed.</a:t>
            </a:r>
            <a:endParaRPr sz="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1315" y="1812163"/>
            <a:ext cx="8490585" cy="39960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756285" marR="1285875" indent="-287020">
              <a:lnSpc>
                <a:spcPct val="100000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75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plas</a:t>
            </a:r>
            <a:r>
              <a:rPr sz="2800" spc="-5" dirty="0" smtClean="0">
                <a:latin typeface="Arial"/>
                <a:cs typeface="Arial"/>
              </a:rPr>
              <a:t>t</a:t>
            </a:r>
            <a:r>
              <a:rPr sz="2800" spc="-10" dirty="0" smtClean="0">
                <a:latin typeface="Arial"/>
                <a:cs typeface="Arial"/>
              </a:rPr>
              <a:t>ic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ta</a:t>
            </a:r>
            <a:r>
              <a:rPr sz="2800" spc="-10" dirty="0" smtClean="0">
                <a:latin typeface="Arial"/>
                <a:cs typeface="Arial"/>
              </a:rPr>
              <a:t>p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10" dirty="0" smtClean="0">
                <a:latin typeface="Arial"/>
                <a:cs typeface="Arial"/>
              </a:rPr>
              <a:t>sily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e</a:t>
            </a:r>
            <a:r>
              <a:rPr sz="2800" spc="-15" dirty="0" smtClean="0">
                <a:latin typeface="Arial"/>
                <a:cs typeface="Arial"/>
              </a:rPr>
              <a:t>ca</a:t>
            </a:r>
            <a:r>
              <a:rPr sz="2800" spc="-20" dirty="0" smtClean="0">
                <a:latin typeface="Arial"/>
                <a:cs typeface="Arial"/>
              </a:rPr>
              <a:t>me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d</a:t>
            </a:r>
            <a:r>
              <a:rPr sz="2800" spc="-10" dirty="0" smtClean="0">
                <a:latin typeface="Arial"/>
                <a:cs typeface="Arial"/>
              </a:rPr>
              <a:t>isl</a:t>
            </a:r>
            <a:r>
              <a:rPr sz="2800" spc="-15" dirty="0" smtClean="0">
                <a:latin typeface="Arial"/>
                <a:cs typeface="Arial"/>
              </a:rPr>
              <a:t>o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15" dirty="0" smtClean="0">
                <a:latin typeface="Arial"/>
                <a:cs typeface="Arial"/>
              </a:rPr>
              <a:t>g</a:t>
            </a:r>
            <a:r>
              <a:rPr sz="2800" spc="-20" dirty="0" smtClean="0">
                <a:latin typeface="Arial"/>
                <a:cs typeface="Arial"/>
              </a:rPr>
              <a:t>ed</a:t>
            </a:r>
            <a:r>
              <a:rPr sz="2800" spc="-10" dirty="0" smtClean="0">
                <a:latin typeface="Arial"/>
                <a:cs typeface="Arial"/>
              </a:rPr>
              <a:t> i</a:t>
            </a:r>
            <a:r>
              <a:rPr sz="2800" spc="-15" dirty="0" smtClean="0">
                <a:latin typeface="Arial"/>
                <a:cs typeface="Arial"/>
              </a:rPr>
              <a:t>ns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de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sk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d</a:t>
            </a:r>
            <a:r>
              <a:rPr sz="2800" spc="-5" dirty="0" smtClean="0">
                <a:latin typeface="Arial"/>
                <a:cs typeface="Arial"/>
              </a:rPr>
              <a:t>r</a:t>
            </a:r>
            <a:r>
              <a:rPr sz="2800" spc="-10" dirty="0" smtClean="0">
                <a:latin typeface="Arial"/>
                <a:cs typeface="Arial"/>
              </a:rPr>
              <a:t>iv</a:t>
            </a:r>
            <a:r>
              <a:rPr sz="2800" spc="-20" dirty="0" smtClean="0">
                <a:latin typeface="Arial"/>
                <a:cs typeface="Arial"/>
              </a:rPr>
              <a:t>e</a:t>
            </a:r>
            <a:r>
              <a:rPr sz="2800" spc="-10" dirty="0" smtClean="0">
                <a:latin typeface="Arial"/>
                <a:cs typeface="Arial"/>
              </a:rPr>
              <a:t>s,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caus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p</a:t>
            </a:r>
            <a:r>
              <a:rPr sz="2800" spc="0" dirty="0" smtClean="0">
                <a:latin typeface="Arial"/>
                <a:cs typeface="Arial"/>
              </a:rPr>
              <a:t>r</a:t>
            </a:r>
            <a:r>
              <a:rPr sz="2800" spc="-20" dirty="0" smtClean="0">
                <a:latin typeface="Arial"/>
                <a:cs typeface="Arial"/>
              </a:rPr>
              <a:t>o</a:t>
            </a:r>
            <a:r>
              <a:rPr sz="2800" spc="-15" dirty="0" smtClean="0">
                <a:latin typeface="Arial"/>
                <a:cs typeface="Arial"/>
              </a:rPr>
              <a:t>b</a:t>
            </a:r>
            <a:r>
              <a:rPr sz="2800" spc="-10" dirty="0" smtClean="0">
                <a:latin typeface="Arial"/>
                <a:cs typeface="Arial"/>
              </a:rPr>
              <a:t>l</a:t>
            </a:r>
            <a:r>
              <a:rPr sz="2800" spc="-15" dirty="0" smtClean="0">
                <a:latin typeface="Arial"/>
                <a:cs typeface="Arial"/>
              </a:rPr>
              <a:t>e</a:t>
            </a:r>
            <a:r>
              <a:rPr sz="2800" spc="-20" dirty="0" smtClean="0">
                <a:latin typeface="Arial"/>
                <a:cs typeface="Arial"/>
              </a:rPr>
              <a:t>ms</a:t>
            </a:r>
            <a:endParaRPr sz="28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"/>
              </a:spcBef>
            </a:pPr>
            <a:endParaRPr sz="750"/>
          </a:p>
          <a:p>
            <a:pPr marL="3556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micr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-fl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ppy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has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an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in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egr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ted</a:t>
            </a:r>
            <a:r>
              <a:rPr sz="3200" spc="-3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pl</a:t>
            </a:r>
            <a:r>
              <a:rPr sz="3200" spc="-15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stic</a:t>
            </a:r>
            <a:endParaRPr sz="3200">
              <a:latin typeface="Arial"/>
              <a:cs typeface="Arial"/>
            </a:endParaRPr>
          </a:p>
          <a:p>
            <a:pPr marR="603250" algn="ctr">
              <a:lnSpc>
                <a:spcPct val="100000"/>
              </a:lnSpc>
            </a:pPr>
            <a:r>
              <a:rPr sz="3200" dirty="0" smtClean="0">
                <a:latin typeface="Arial"/>
                <a:cs typeface="Arial"/>
              </a:rPr>
              <a:t>slide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re</a:t>
            </a:r>
            <a:r>
              <a:rPr sz="3200" spc="-15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laci</a:t>
            </a:r>
            <a:r>
              <a:rPr sz="3200" spc="-15" dirty="0" smtClean="0">
                <a:latin typeface="Arial"/>
                <a:cs typeface="Arial"/>
              </a:rPr>
              <a:t>n</a:t>
            </a:r>
            <a:r>
              <a:rPr sz="3200" spc="0" dirty="0" smtClean="0">
                <a:latin typeface="Arial"/>
                <a:cs typeface="Arial"/>
              </a:rPr>
              <a:t>g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a</a:t>
            </a:r>
            <a:r>
              <a:rPr sz="3200" spc="0" dirty="0" smtClean="0">
                <a:latin typeface="Arial"/>
                <a:cs typeface="Arial"/>
              </a:rPr>
              <a:t>pe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write-pr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tecti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n.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750"/>
              </a:lnSpc>
              <a:spcBef>
                <a:spcPts val="18"/>
              </a:spcBef>
            </a:pPr>
            <a:endParaRPr sz="750"/>
          </a:p>
          <a:p>
            <a:pPr marL="355600" marR="12700" indent="-342900">
              <a:lnSpc>
                <a:spcPct val="100000"/>
              </a:lnSpc>
              <a:buClr>
                <a:srgbClr val="0D4000"/>
              </a:buClr>
              <a:buFont typeface="Arial"/>
              <a:buChar char="•"/>
              <a:tabLst>
                <a:tab pos="354965" algn="l"/>
              </a:tabLst>
            </a:pPr>
            <a:r>
              <a:rPr sz="3200" spc="-36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-pr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t</a:t>
            </a:r>
            <a:r>
              <a:rPr sz="3200" spc="-10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ct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(pr</a:t>
            </a:r>
            <a:r>
              <a:rPr sz="3200" spc="-15" dirty="0" smtClean="0">
                <a:latin typeface="Arial"/>
                <a:cs typeface="Arial"/>
              </a:rPr>
              <a:t>e</a:t>
            </a:r>
            <a:r>
              <a:rPr sz="3200" spc="0" dirty="0" smtClean="0">
                <a:latin typeface="Arial"/>
                <a:cs typeface="Arial"/>
              </a:rPr>
              <a:t>vent</a:t>
            </a:r>
            <a:r>
              <a:rPr sz="3200" spc="-4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writ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n</a:t>
            </a:r>
            <a:r>
              <a:rPr sz="3200" spc="-15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) t</a:t>
            </a:r>
            <a:r>
              <a:rPr sz="3200" spc="-15" dirty="0" smtClean="0">
                <a:latin typeface="Arial"/>
                <a:cs typeface="Arial"/>
              </a:rPr>
              <a:t>h</a:t>
            </a:r>
            <a:r>
              <a:rPr sz="3200" spc="0" dirty="0" smtClean="0">
                <a:latin typeface="Arial"/>
                <a:cs typeface="Arial"/>
              </a:rPr>
              <a:t>e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m</a:t>
            </a:r>
            <a:r>
              <a:rPr sz="3200" spc="-10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cr</a:t>
            </a:r>
            <a:r>
              <a:rPr sz="3200" spc="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- fl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y </a:t>
            </a:r>
            <a:r>
              <a:rPr sz="3200" spc="-15" dirty="0" smtClean="0">
                <a:latin typeface="Arial"/>
                <a:cs typeface="Arial"/>
              </a:rPr>
              <a:t>d</a:t>
            </a:r>
            <a:r>
              <a:rPr sz="3200" spc="0" dirty="0" smtClean="0">
                <a:latin typeface="Arial"/>
                <a:cs typeface="Arial"/>
              </a:rPr>
              <a:t>isk, </a:t>
            </a:r>
            <a:r>
              <a:rPr sz="3200" spc="-15" dirty="0" smtClean="0">
                <a:latin typeface="Arial"/>
                <a:cs typeface="Arial"/>
              </a:rPr>
              <a:t>t</a:t>
            </a:r>
            <a:r>
              <a:rPr sz="3200" spc="0" dirty="0" smtClean="0">
                <a:latin typeface="Arial"/>
                <a:cs typeface="Arial"/>
              </a:rPr>
              <a:t>he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p</a:t>
            </a:r>
            <a:r>
              <a:rPr sz="3200" spc="-15" dirty="0" smtClean="0">
                <a:latin typeface="Arial"/>
                <a:cs typeface="Arial"/>
              </a:rPr>
              <a:t>l</a:t>
            </a:r>
            <a:r>
              <a:rPr sz="3200" spc="0" dirty="0" smtClean="0">
                <a:latin typeface="Arial"/>
                <a:cs typeface="Arial"/>
              </a:rPr>
              <a:t>astic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slide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is m</a:t>
            </a:r>
            <a:r>
              <a:rPr sz="3200" spc="-10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ved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to</a:t>
            </a:r>
            <a:r>
              <a:rPr sz="3200" spc="-2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o</a:t>
            </a:r>
            <a:r>
              <a:rPr sz="3200" spc="-10" dirty="0" smtClean="0">
                <a:latin typeface="Arial"/>
                <a:cs typeface="Arial"/>
              </a:rPr>
              <a:t>p</a:t>
            </a:r>
            <a:r>
              <a:rPr sz="3200" spc="0" dirty="0" smtClean="0">
                <a:latin typeface="Arial"/>
                <a:cs typeface="Arial"/>
              </a:rPr>
              <a:t>en 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le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thr</a:t>
            </a:r>
            <a:r>
              <a:rPr sz="3200" spc="-15" dirty="0" smtClean="0">
                <a:latin typeface="Arial"/>
                <a:cs typeface="Arial"/>
              </a:rPr>
              <a:t>o</a:t>
            </a:r>
            <a:r>
              <a:rPr sz="3200" spc="0" dirty="0" smtClean="0">
                <a:latin typeface="Arial"/>
                <a:cs typeface="Arial"/>
              </a:rPr>
              <a:t>u</a:t>
            </a:r>
            <a:r>
              <a:rPr sz="3200" spc="-10" dirty="0" smtClean="0">
                <a:latin typeface="Arial"/>
                <a:cs typeface="Arial"/>
              </a:rPr>
              <a:t>g</a:t>
            </a:r>
            <a:r>
              <a:rPr sz="3200" spc="0" dirty="0" smtClean="0">
                <a:latin typeface="Arial"/>
                <a:cs typeface="Arial"/>
              </a:rPr>
              <a:t>h</a:t>
            </a:r>
            <a:r>
              <a:rPr sz="3200" spc="-2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the</a:t>
            </a:r>
            <a:r>
              <a:rPr sz="3200" spc="-15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d</a:t>
            </a:r>
            <a:r>
              <a:rPr sz="3200" spc="-15" dirty="0" smtClean="0">
                <a:latin typeface="Arial"/>
                <a:cs typeface="Arial"/>
              </a:rPr>
              <a:t>i</a:t>
            </a:r>
            <a:r>
              <a:rPr sz="3200" spc="0" dirty="0" smtClean="0">
                <a:latin typeface="Arial"/>
                <a:cs typeface="Arial"/>
              </a:rPr>
              <a:t>sk</a:t>
            </a:r>
            <a:r>
              <a:rPr sz="3200" spc="-10" dirty="0" smtClean="0">
                <a:latin typeface="Arial"/>
                <a:cs typeface="Arial"/>
              </a:rPr>
              <a:t> </a:t>
            </a:r>
            <a:r>
              <a:rPr sz="3200" spc="0" dirty="0" smtClean="0">
                <a:latin typeface="Arial"/>
                <a:cs typeface="Arial"/>
              </a:rPr>
              <a:t>jacket.</a:t>
            </a:r>
            <a:endParaRPr sz="3200">
              <a:latin typeface="Arial"/>
              <a:cs typeface="Arial"/>
            </a:endParaRPr>
          </a:p>
          <a:p>
            <a:pPr>
              <a:lnSpc>
                <a:spcPts val="650"/>
              </a:lnSpc>
              <a:spcBef>
                <a:spcPts val="37"/>
              </a:spcBef>
            </a:pPr>
            <a:endParaRPr sz="650"/>
          </a:p>
          <a:p>
            <a:pPr marL="469900">
              <a:lnSpc>
                <a:spcPts val="3329"/>
              </a:lnSpc>
            </a:pPr>
            <a:r>
              <a:rPr sz="2800" spc="-20" dirty="0" smtClean="0">
                <a:solidFill>
                  <a:srgbClr val="0D4000"/>
                </a:solidFill>
                <a:latin typeface="Arial"/>
                <a:cs typeface="Arial"/>
              </a:rPr>
              <a:t>–</a:t>
            </a:r>
            <a:r>
              <a:rPr sz="2800" spc="-80" dirty="0" smtClean="0">
                <a:solidFill>
                  <a:srgbClr val="0D4000"/>
                </a:solidFill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al</a:t>
            </a:r>
            <a:r>
              <a:rPr sz="2800" spc="-5" dirty="0" smtClean="0">
                <a:latin typeface="Arial"/>
                <a:cs typeface="Arial"/>
              </a:rPr>
              <a:t>l</a:t>
            </a:r>
            <a:r>
              <a:rPr sz="2800" spc="-20" dirty="0" smtClean="0">
                <a:latin typeface="Arial"/>
                <a:cs typeface="Arial"/>
              </a:rPr>
              <a:t>ows</a:t>
            </a:r>
            <a:r>
              <a:rPr sz="2800" spc="1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li</a:t>
            </a:r>
            <a:r>
              <a:rPr sz="2800" spc="-15" dirty="0" smtClean="0">
                <a:latin typeface="Arial"/>
                <a:cs typeface="Arial"/>
              </a:rPr>
              <a:t>ght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to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0" dirty="0" smtClean="0">
                <a:latin typeface="Arial"/>
                <a:cs typeface="Arial"/>
              </a:rPr>
              <a:t>str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15" dirty="0" smtClean="0">
                <a:latin typeface="Arial"/>
                <a:cs typeface="Arial"/>
              </a:rPr>
              <a:t>ke</a:t>
            </a:r>
            <a:r>
              <a:rPr sz="2800" spc="-10" dirty="0" smtClean="0">
                <a:latin typeface="Arial"/>
                <a:cs typeface="Arial"/>
              </a:rPr>
              <a:t> </a:t>
            </a:r>
            <a:r>
              <a:rPr sz="2800" spc="-20" dirty="0" smtClean="0">
                <a:latin typeface="Arial"/>
                <a:cs typeface="Arial"/>
              </a:rPr>
              <a:t>a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sen</a:t>
            </a:r>
            <a:r>
              <a:rPr sz="2800" spc="-10" dirty="0" smtClean="0">
                <a:latin typeface="Arial"/>
                <a:cs typeface="Arial"/>
              </a:rPr>
              <a:t>s</a:t>
            </a:r>
            <a:r>
              <a:rPr sz="2800" spc="-15" dirty="0" smtClean="0">
                <a:latin typeface="Arial"/>
                <a:cs typeface="Arial"/>
              </a:rPr>
              <a:t>or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tha</a:t>
            </a:r>
            <a:r>
              <a:rPr sz="2800" spc="-10" dirty="0" smtClean="0">
                <a:latin typeface="Arial"/>
                <a:cs typeface="Arial"/>
              </a:rPr>
              <a:t>t</a:t>
            </a:r>
            <a:r>
              <a:rPr sz="2800" spc="-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inhib</a:t>
            </a:r>
            <a:r>
              <a:rPr sz="2800" spc="-10" dirty="0" smtClean="0">
                <a:latin typeface="Arial"/>
                <a:cs typeface="Arial"/>
              </a:rPr>
              <a:t>its</a:t>
            </a:r>
            <a:r>
              <a:rPr sz="2800" spc="5" dirty="0" smtClean="0">
                <a:latin typeface="Arial"/>
                <a:cs typeface="Arial"/>
              </a:rPr>
              <a:t> </a:t>
            </a:r>
            <a:r>
              <a:rPr sz="2800" spc="-15" dirty="0" smtClean="0">
                <a:latin typeface="Arial"/>
                <a:cs typeface="Arial"/>
              </a:rPr>
              <a:t>writ</a:t>
            </a:r>
            <a:r>
              <a:rPr sz="2800" spc="-5" dirty="0" smtClean="0">
                <a:latin typeface="Arial"/>
                <a:cs typeface="Arial"/>
              </a:rPr>
              <a:t>i</a:t>
            </a:r>
            <a:r>
              <a:rPr sz="2800" spc="-20" dirty="0" smtClean="0">
                <a:latin typeface="Arial"/>
                <a:cs typeface="Arial"/>
              </a:rPr>
              <a:t>ng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18319</Words>
  <Application>Microsoft Office PowerPoint</Application>
  <PresentationFormat>On-screen Show (4:3)</PresentationFormat>
  <Paragraphs>2813</Paragraphs>
  <Slides>144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144</vt:i4>
      </vt:variant>
    </vt:vector>
  </HeadingPairs>
  <TitlesOfParts>
    <vt:vector size="145" baseType="lpstr">
      <vt:lpstr>Office Theme</vt:lpstr>
      <vt:lpstr>PowerPoint Presentation</vt:lpstr>
      <vt:lpstr>PowerPoint Presentation</vt:lpstr>
      <vt:lpstr>Introduction</vt:lpstr>
      <vt:lpstr>Chapter Objectives</vt:lpstr>
      <vt:lpstr>Chapter Objectives</vt:lpstr>
      <vt:lpstr>PowerPoint Presentation</vt:lpstr>
      <vt:lpstr>PowerPoint Presentation</vt:lpstr>
      <vt:lpstr>PowerPoint Presentation</vt:lpstr>
      <vt:lpstr>Basic DMA Definitions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8237 Pin Definitions</vt:lpstr>
      <vt:lpstr>PowerPoint Presentation</vt:lpstr>
      <vt:lpstr>PowerPoint Presentation</vt:lpstr>
      <vt:lpstr>PowerPoint Presentation</vt:lpstr>
      <vt:lpstr>8237 Pin Definitions</vt:lpstr>
      <vt:lpstr>8237 Pin Definitions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8237 Pin Definitions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Software Commands</vt:lpstr>
      <vt:lpstr>PowerPoint Presentation</vt:lpstr>
      <vt:lpstr>PowerPoint Presentation</vt:lpstr>
      <vt:lpstr>PowerPoint Presentation</vt:lpstr>
      <vt:lpstr>Programming the Address and Count Registers</vt:lpstr>
      <vt:lpstr>PowerPoint Presentation</vt:lpstr>
      <vt:lpstr>PowerPoint Presentation</vt:lpstr>
      <vt:lpstr>The 8237 Connected to the 80X86</vt:lpstr>
      <vt:lpstr>PowerPoint Presentation</vt:lpstr>
      <vt:lpstr>PowerPoint Presentation</vt:lpstr>
      <vt:lpstr>Memory-to-Memory Transfer with the 8237</vt:lpstr>
      <vt:lpstr>Sample Memory-to-Memory DMA Transfer</vt:lpstr>
      <vt:lpstr>Sample Memory Fill Using the 8237</vt:lpstr>
      <vt:lpstr>DMA-Processed Printer Interface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Buses Defined</vt:lpstr>
      <vt:lpstr>PowerPoint Presentation</vt:lpstr>
      <vt:lpstr>PowerPoint Presentation</vt:lpstr>
      <vt:lpstr>The Bus Arbiter</vt:lpstr>
      <vt:lpstr>8289 Architecture</vt:lpstr>
      <vt:lpstr>Figure 13–16  The 8289 pin-out and block diagram. (Courtesy of Intel Corporation.)</vt:lpstr>
      <vt:lpstr>8289 Pin Definitions</vt:lpstr>
      <vt:lpstr>PowerPoint Presentation</vt:lpstr>
      <vt:lpstr>8289 Pin Definitions</vt:lpstr>
      <vt:lpstr>8289 Pin Definitions</vt:lpstr>
      <vt:lpstr>8289 Pin Definitions</vt:lpstr>
      <vt:lpstr>8289 Pin Definitions</vt:lpstr>
      <vt:lpstr>PowerPoint Presentation</vt:lpstr>
      <vt:lpstr>8289 Pin Definitions</vt:lpstr>
      <vt:lpstr>PowerPoint Presentation</vt:lpstr>
      <vt:lpstr>8289 Pin Definitions</vt:lpstr>
      <vt:lpstr>PowerPoint Presentation</vt:lpstr>
      <vt:lpstr>General 8289 Operation</vt:lpstr>
      <vt:lpstr>System Illustrating Single-Bus and Resident-Bus Connections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Floppy Disk Memory</vt:lpstr>
      <vt:lpstr>PowerPoint Presentation</vt:lpstr>
      <vt:lpstr>Figure 13–18  The format of a 51/4 mini-floppy disk.</vt:lpstr>
      <vt:lpstr>The 5 1/4 Mini-floppy Disk</vt:lpstr>
      <vt:lpstr>Figure 13–19  The 51/4 mini-floppy disk.</vt:lpstr>
      <vt:lpstr>PowerPoint Presentation</vt:lpstr>
      <vt:lpstr>– data are stored in the form of MFM (modified</vt:lpstr>
      <vt:lpstr>The 3 1/2 Micro-Floppy Disk</vt:lpstr>
      <vt:lpstr>PowerPoint Presentation</vt:lpstr>
      <vt:lpstr>PowerPoint Presentation</vt:lpstr>
      <vt:lpstr>Pen Drives</vt:lpstr>
      <vt:lpstr>Hard Disk Memory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RLL Storage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Optical Disk Memory</vt:lpstr>
      <vt:lpstr>PowerPoint Presentation</vt:lpstr>
      <vt:lpstr>PowerPoint Presentation</vt:lpstr>
      <vt:lpstr>PowerPoint Presentation</vt:lpstr>
      <vt:lpstr>PowerPoint Presentation</vt:lpstr>
      <vt:lpstr>Video Signals</vt:lpstr>
      <vt:lpstr>PowerPoint Presentation</vt:lpstr>
      <vt:lpstr>The TTL RGB Monitor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</dc:title>
  <dc:creator>Karen Bretz</dc:creator>
  <cp:lastModifiedBy>Ahmed</cp:lastModifiedBy>
  <cp:revision>1</cp:revision>
  <dcterms:created xsi:type="dcterms:W3CDTF">2018-11-14T13:44:54Z</dcterms:created>
  <dcterms:modified xsi:type="dcterms:W3CDTF">2018-11-14T21:55:45Z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2016-03-17T00:00:00Z</vt:filetime>
  </property>
  <property fmtid="{D5CDD505-2E9C-101B-9397-08002B2CF9AE}" pid="3" name="LastSaved">
    <vt:filetime>2018-11-14T00:00:00Z</vt:filetime>
  </property>
</Properties>
</file>